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003B60-653C-4A4D-945D-A4A456DD7F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09C717-61F0-4F1B-B2E8-350C394658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C9EF38-520C-42E4-A8D8-DB282A33A9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156283-1EB0-4889-9CCB-170BA80C2C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0BA838D-C96F-4B40-9C5B-0D2FBD2D72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25EC766-C941-44C3-BAEC-51BF711DAB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7C5D4C0-66E5-4B4E-A617-1E9E59BDFE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4203CE-4CD1-4781-B79B-08AE85681C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13E645C-E22F-4083-851A-79BAD0ED38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16A24D-D19B-4AE1-A327-D48314ABD3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F0E886-72B8-40C3-8A05-264D0179CF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95111114142011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409093" y="4827662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高血脂健康干预计划方案及措施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5328676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2024-01-04</a:t>
            </a:r>
          </a:p>
        </p:txBody>
      </p:sp>
      <p:sp>
        <p:nvSpPr>
          <p:cNvPr id="5" name="AutoShape 5"/>
          <p:cNvSpPr/>
          <p:nvPr/>
        </p:nvSpPr>
        <p:spPr>
          <a:xfrm>
            <a:off x="5059558" y="1161765"/>
            <a:ext cx="2072884" cy="2072884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116739" y="1218945"/>
            <a:ext cx="1958523" cy="1958523"/>
          </a:xfrm>
          <a:custGeom>
            <a:rect l="l" t="t" r="r" b="b"/>
            <a:pathLst>
              <a:path w="1625021" h="1625022">
                <a:moveTo>
                  <a:pt x="247132" y="108611"/>
                </a:moveTo>
                <a:cubicBezTo>
                  <a:pt x="173259" y="108611"/>
                  <a:pt x="113373" y="168497"/>
                  <a:pt x="113373" y="242370"/>
                </a:cubicBezTo>
                <a:lnTo>
                  <a:pt x="113373" y="1373126"/>
                </a:lnTo>
                <a:cubicBezTo>
                  <a:pt x="113373" y="1446999"/>
                  <a:pt x="173259" y="1506885"/>
                  <a:pt x="247132" y="1506885"/>
                </a:cubicBezTo>
                <a:lnTo>
                  <a:pt x="1377888" y="1506885"/>
                </a:lnTo>
                <a:cubicBezTo>
                  <a:pt x="1451761" y="1506885"/>
                  <a:pt x="1511647" y="1446999"/>
                  <a:pt x="1511647" y="1373126"/>
                </a:cubicBezTo>
                <a:lnTo>
                  <a:pt x="1511647" y="242370"/>
                </a:lnTo>
                <a:cubicBezTo>
                  <a:pt x="1511647" y="168497"/>
                  <a:pt x="1451761" y="108611"/>
                  <a:pt x="1377888" y="108611"/>
                </a:cubicBezTo>
                <a:close/>
                <a:moveTo>
                  <a:pt x="143668" y="0"/>
                </a:moveTo>
                <a:lnTo>
                  <a:pt x="1481353" y="0"/>
                </a:lnTo>
                <a:cubicBezTo>
                  <a:pt x="1560699" y="0"/>
                  <a:pt x="1625021" y="64322"/>
                  <a:pt x="1625021" y="143668"/>
                </a:cubicBezTo>
                <a:lnTo>
                  <a:pt x="1625021" y="1481354"/>
                </a:lnTo>
                <a:cubicBezTo>
                  <a:pt x="1625021" y="1560700"/>
                  <a:pt x="1560699" y="1625022"/>
                  <a:pt x="1481353" y="1625022"/>
                </a:cubicBezTo>
                <a:lnTo>
                  <a:pt x="143668" y="1625022"/>
                </a:lnTo>
                <a:cubicBezTo>
                  <a:pt x="64322" y="1625022"/>
                  <a:pt x="0" y="1560700"/>
                  <a:pt x="0" y="1481354"/>
                </a:cubicBezTo>
                <a:lnTo>
                  <a:pt x="0" y="143668"/>
                </a:lnTo>
                <a:cubicBezTo>
                  <a:pt x="0" y="64322"/>
                  <a:pt x="64322" y="0"/>
                  <a:pt x="143668" y="0"/>
                </a:cubicBezTo>
                <a:close/>
              </a:path>
            </a:pathLst>
          </a:custGeom>
          <a:solidFill>
            <a:schemeClr val="accent1">
              <a:lumMod val="9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116739" y="1218945"/>
            <a:ext cx="1958523" cy="1958523"/>
          </a:xfrm>
          <a:prstGeom prst="roundRect">
            <a:avLst>
              <a:gd name="adj" fmla="val 8841"/>
            </a:avLst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53411" y="1355617"/>
            <a:ext cx="1685300" cy="1685300"/>
          </a:xfrm>
          <a:prstGeom prst="roundRect">
            <a:avLst>
              <a:gd name="adj" fmla="val 9566"/>
            </a:avLst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441229" y="1902429"/>
            <a:ext cx="1309543" cy="896478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1200" y="495117"/>
            <a:ext cx="757489" cy="757489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572171" y="516087"/>
            <a:ext cx="715670" cy="715670"/>
          </a:xfrm>
          <a:custGeom>
            <a:rect l="l" t="t" r="r" b="b"/>
            <a:pathLst>
              <a:path w="1625021" h="1625022">
                <a:moveTo>
                  <a:pt x="247132" y="108611"/>
                </a:moveTo>
                <a:cubicBezTo>
                  <a:pt x="173259" y="108611"/>
                  <a:pt x="113373" y="168497"/>
                  <a:pt x="113373" y="242370"/>
                </a:cubicBezTo>
                <a:lnTo>
                  <a:pt x="113373" y="1373126"/>
                </a:lnTo>
                <a:cubicBezTo>
                  <a:pt x="113373" y="1446999"/>
                  <a:pt x="173259" y="1506885"/>
                  <a:pt x="247132" y="1506885"/>
                </a:cubicBezTo>
                <a:lnTo>
                  <a:pt x="1377888" y="1506885"/>
                </a:lnTo>
                <a:cubicBezTo>
                  <a:pt x="1451761" y="1506885"/>
                  <a:pt x="1511647" y="1446999"/>
                  <a:pt x="1511647" y="1373126"/>
                </a:cubicBezTo>
                <a:lnTo>
                  <a:pt x="1511647" y="242370"/>
                </a:lnTo>
                <a:cubicBezTo>
                  <a:pt x="1511647" y="168497"/>
                  <a:pt x="1451761" y="108611"/>
                  <a:pt x="1377888" y="108611"/>
                </a:cubicBezTo>
                <a:close/>
                <a:moveTo>
                  <a:pt x="143668" y="0"/>
                </a:moveTo>
                <a:lnTo>
                  <a:pt x="1481353" y="0"/>
                </a:lnTo>
                <a:cubicBezTo>
                  <a:pt x="1560699" y="0"/>
                  <a:pt x="1625021" y="64322"/>
                  <a:pt x="1625021" y="143668"/>
                </a:cubicBezTo>
                <a:lnTo>
                  <a:pt x="1625021" y="1481354"/>
                </a:lnTo>
                <a:cubicBezTo>
                  <a:pt x="1625021" y="1560700"/>
                  <a:pt x="1560699" y="1625022"/>
                  <a:pt x="1481353" y="1625022"/>
                </a:cubicBezTo>
                <a:lnTo>
                  <a:pt x="143668" y="1625022"/>
                </a:lnTo>
                <a:cubicBezTo>
                  <a:pt x="64322" y="1625022"/>
                  <a:pt x="0" y="1560700"/>
                  <a:pt x="0" y="1481354"/>
                </a:cubicBezTo>
                <a:lnTo>
                  <a:pt x="0" y="143668"/>
                </a:lnTo>
                <a:cubicBezTo>
                  <a:pt x="0" y="64322"/>
                  <a:pt x="64322" y="0"/>
                  <a:pt x="143668" y="0"/>
                </a:cubicBezTo>
                <a:close/>
              </a:path>
            </a:pathLst>
          </a:custGeom>
          <a:solidFill>
            <a:schemeClr val="accent1">
              <a:lumMod val="9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2171" y="516087"/>
            <a:ext cx="715670" cy="715670"/>
          </a:xfrm>
          <a:prstGeom prst="roundRect">
            <a:avLst>
              <a:gd name="adj" fmla="val 8841"/>
            </a:avLst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22036" y="565953"/>
            <a:ext cx="615696" cy="615696"/>
          </a:xfrm>
          <a:prstGeom prst="roundRect">
            <a:avLst>
              <a:gd name="adj" fmla="val 9566"/>
            </a:avLst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</p:spPr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/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高血脂的基本知识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高血脂的危害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高血脂的预防与控制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高血脂的治疗与管理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高血脂患者的自我管理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高血脂的健康干预计划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高血脂的基本知识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1133886" y="1135811"/>
            <a:ext cx="1261638" cy="1261638"/>
          </a:xfrm>
          <a:custGeom>
            <a:rect l="l" t="t" r="r" b="b"/>
            <a:pathLst>
              <a:path w="1625021" h="1625022">
                <a:moveTo>
                  <a:pt x="247132" y="108611"/>
                </a:moveTo>
                <a:cubicBezTo>
                  <a:pt x="173259" y="108611"/>
                  <a:pt x="113373" y="168497"/>
                  <a:pt x="113373" y="242370"/>
                </a:cubicBezTo>
                <a:lnTo>
                  <a:pt x="113373" y="1373126"/>
                </a:lnTo>
                <a:cubicBezTo>
                  <a:pt x="113373" y="1446999"/>
                  <a:pt x="173259" y="1506885"/>
                  <a:pt x="247132" y="1506885"/>
                </a:cubicBezTo>
                <a:lnTo>
                  <a:pt x="1377888" y="1506885"/>
                </a:lnTo>
                <a:cubicBezTo>
                  <a:pt x="1451761" y="1506885"/>
                  <a:pt x="1511647" y="1446999"/>
                  <a:pt x="1511647" y="1373126"/>
                </a:cubicBezTo>
                <a:lnTo>
                  <a:pt x="1511647" y="242370"/>
                </a:lnTo>
                <a:cubicBezTo>
                  <a:pt x="1511647" y="168497"/>
                  <a:pt x="1451761" y="108611"/>
                  <a:pt x="1377888" y="108611"/>
                </a:cubicBezTo>
                <a:close/>
                <a:moveTo>
                  <a:pt x="143668" y="0"/>
                </a:moveTo>
                <a:lnTo>
                  <a:pt x="1481353" y="0"/>
                </a:lnTo>
                <a:cubicBezTo>
                  <a:pt x="1560699" y="0"/>
                  <a:pt x="1625021" y="64322"/>
                  <a:pt x="1625021" y="143668"/>
                </a:cubicBezTo>
                <a:lnTo>
                  <a:pt x="1625021" y="1481354"/>
                </a:lnTo>
                <a:cubicBezTo>
                  <a:pt x="1625021" y="1560700"/>
                  <a:pt x="1560699" y="1625022"/>
                  <a:pt x="1481353" y="1625022"/>
                </a:cubicBezTo>
                <a:lnTo>
                  <a:pt x="143668" y="1625022"/>
                </a:lnTo>
                <a:cubicBezTo>
                  <a:pt x="64322" y="1625022"/>
                  <a:pt x="0" y="1560700"/>
                  <a:pt x="0" y="1481354"/>
                </a:cubicBezTo>
                <a:lnTo>
                  <a:pt x="0" y="143668"/>
                </a:lnTo>
                <a:cubicBezTo>
                  <a:pt x="0" y="64322"/>
                  <a:pt x="64322" y="0"/>
                  <a:pt x="143668" y="0"/>
                </a:cubicBezTo>
                <a:close/>
              </a:path>
            </a:pathLst>
          </a:custGeom>
          <a:solidFill>
            <a:schemeClr val="accent1">
              <a:lumMod val="9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33886" y="1135811"/>
            <a:ext cx="1261638" cy="1261638"/>
          </a:xfrm>
          <a:prstGeom prst="roundRect">
            <a:avLst>
              <a:gd name="adj" fmla="val 8841"/>
            </a:avLst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221928" y="1223852"/>
            <a:ext cx="1085633" cy="1085633"/>
          </a:xfrm>
          <a:prstGeom prst="roundRect">
            <a:avLst>
              <a:gd name="adj" fmla="val 9566"/>
            </a:avLst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高血脂是指血液中胆固醇、甘油三酯等脂质成分异常升高，超过正常范围的现象。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高血脂是心血管疾病的主要危险因素之一，与动脉粥样硬化、冠心病、脑卒中等疾病的发生密切相关。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高血脂的定义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高血脂可分为原发性高血脂和继发性高血脂两类。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原发性高血脂主要由遗传因素、代谢异常、不良生活习惯等引起；继发性高血脂则与糖尿病、甲状腺功能减退、肝肾疾病、药物等因素有关。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高血脂的分类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高血脂的成因包括遗传因素、不良生活习惯、疾病和药物等。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遗传因素是高血脂发生的重要原因之一，家族中有高血脂病史的人群患病风险较高；不良生活习惯如长期高脂肪、高热量饮食，缺乏运动等也会导致脂质代谢异常；疾病和药物也可能引起高血脂，如糖尿病、肝病、甲状腺疾病等以及某些药物长期使用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高血脂的成因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高血脂的危害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1133886" y="1135811"/>
            <a:ext cx="1261638" cy="1261638"/>
          </a:xfrm>
          <a:custGeom>
            <a:rect l="l" t="t" r="r" b="b"/>
            <a:pathLst>
              <a:path w="1625021" h="1625022">
                <a:moveTo>
                  <a:pt x="247132" y="108611"/>
                </a:moveTo>
                <a:cubicBezTo>
                  <a:pt x="173259" y="108611"/>
                  <a:pt x="113373" y="168497"/>
                  <a:pt x="113373" y="242370"/>
                </a:cubicBezTo>
                <a:lnTo>
                  <a:pt x="113373" y="1373126"/>
                </a:lnTo>
                <a:cubicBezTo>
                  <a:pt x="113373" y="1446999"/>
                  <a:pt x="173259" y="1506885"/>
                  <a:pt x="247132" y="1506885"/>
                </a:cubicBezTo>
                <a:lnTo>
                  <a:pt x="1377888" y="1506885"/>
                </a:lnTo>
                <a:cubicBezTo>
                  <a:pt x="1451761" y="1506885"/>
                  <a:pt x="1511647" y="1446999"/>
                  <a:pt x="1511647" y="1373126"/>
                </a:cubicBezTo>
                <a:lnTo>
                  <a:pt x="1511647" y="242370"/>
                </a:lnTo>
                <a:cubicBezTo>
                  <a:pt x="1511647" y="168497"/>
                  <a:pt x="1451761" y="108611"/>
                  <a:pt x="1377888" y="108611"/>
                </a:cubicBezTo>
                <a:close/>
                <a:moveTo>
                  <a:pt x="143668" y="0"/>
                </a:moveTo>
                <a:lnTo>
                  <a:pt x="1481353" y="0"/>
                </a:lnTo>
                <a:cubicBezTo>
                  <a:pt x="1560699" y="0"/>
                  <a:pt x="1625021" y="64322"/>
                  <a:pt x="1625021" y="143668"/>
                </a:cubicBezTo>
                <a:lnTo>
                  <a:pt x="1625021" y="1481354"/>
                </a:lnTo>
                <a:cubicBezTo>
                  <a:pt x="1625021" y="1560700"/>
                  <a:pt x="1560699" y="1625022"/>
                  <a:pt x="1481353" y="1625022"/>
                </a:cubicBezTo>
                <a:lnTo>
                  <a:pt x="143668" y="1625022"/>
                </a:lnTo>
                <a:cubicBezTo>
                  <a:pt x="64322" y="1625022"/>
                  <a:pt x="0" y="1560700"/>
                  <a:pt x="0" y="1481354"/>
                </a:cubicBezTo>
                <a:lnTo>
                  <a:pt x="0" y="143668"/>
                </a:lnTo>
                <a:cubicBezTo>
                  <a:pt x="0" y="64322"/>
                  <a:pt x="64322" y="0"/>
                  <a:pt x="143668" y="0"/>
                </a:cubicBezTo>
                <a:close/>
              </a:path>
            </a:pathLst>
          </a:custGeom>
          <a:solidFill>
            <a:schemeClr val="accent1">
              <a:lumMod val="9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33886" y="1135811"/>
            <a:ext cx="1261638" cy="1261638"/>
          </a:xfrm>
          <a:prstGeom prst="roundRect">
            <a:avLst>
              <a:gd name="adj" fmla="val 8841"/>
            </a:avLst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221928" y="1223852"/>
            <a:ext cx="1085633" cy="1085633"/>
          </a:xfrm>
          <a:prstGeom prst="roundRect">
            <a:avLst>
              <a:gd name="adj" fmla="val 9566"/>
            </a:avLst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高血脂会导致血液中脂质沉积在血管壁上，形成动脉粥样硬化斑块，进而引起血管狭窄或阻塞。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动脉粥样硬化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7847" r="1784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冠心病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5381" r="15381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脑卒中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1708" r="1170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高血脂是冠心病的重要危险因素，可导致心肌缺血、心肌梗死等严重心血管事件。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高血脂可引起脑血管狭窄或阻塞，增加脑卒中的风险。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对心血管的影响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高血脂可导致脂肪在肝脏内沉积，形成脂肪肝。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1583" r="1158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脂肪肝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高血脂可引起急性胰腺炎，严重时可危及生命。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胰腺炎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长期高血脂可导致肾脏动脉粥样硬化，影响肾功能。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肾脏疾病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对其他器官的影响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9375" r="93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高血脂可能导致疲劳、头晕、胸闷等症状，影响日常生活和工作。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降低生活质量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长期高血脂可增加心脑血管疾病的风险，导致过早死亡。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缩短预期寿命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对生活质量和预期寿命的影响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高血脂的预防与控制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1133886" y="1135811"/>
            <a:ext cx="1261638" cy="1261638"/>
          </a:xfrm>
          <a:custGeom>
            <a:rect l="l" t="t" r="r" b="b"/>
            <a:pathLst>
              <a:path w="1625021" h="1625022">
                <a:moveTo>
                  <a:pt x="247132" y="108611"/>
                </a:moveTo>
                <a:cubicBezTo>
                  <a:pt x="173259" y="108611"/>
                  <a:pt x="113373" y="168497"/>
                  <a:pt x="113373" y="242370"/>
                </a:cubicBezTo>
                <a:lnTo>
                  <a:pt x="113373" y="1373126"/>
                </a:lnTo>
                <a:cubicBezTo>
                  <a:pt x="113373" y="1446999"/>
                  <a:pt x="173259" y="1506885"/>
                  <a:pt x="247132" y="1506885"/>
                </a:cubicBezTo>
                <a:lnTo>
                  <a:pt x="1377888" y="1506885"/>
                </a:lnTo>
                <a:cubicBezTo>
                  <a:pt x="1451761" y="1506885"/>
                  <a:pt x="1511647" y="1446999"/>
                  <a:pt x="1511647" y="1373126"/>
                </a:cubicBezTo>
                <a:lnTo>
                  <a:pt x="1511647" y="242370"/>
                </a:lnTo>
                <a:cubicBezTo>
                  <a:pt x="1511647" y="168497"/>
                  <a:pt x="1451761" y="108611"/>
                  <a:pt x="1377888" y="108611"/>
                </a:cubicBezTo>
                <a:close/>
                <a:moveTo>
                  <a:pt x="143668" y="0"/>
                </a:moveTo>
                <a:lnTo>
                  <a:pt x="1481353" y="0"/>
                </a:lnTo>
                <a:cubicBezTo>
                  <a:pt x="1560699" y="0"/>
                  <a:pt x="1625021" y="64322"/>
                  <a:pt x="1625021" y="143668"/>
                </a:cubicBezTo>
                <a:lnTo>
                  <a:pt x="1625021" y="1481354"/>
                </a:lnTo>
                <a:cubicBezTo>
                  <a:pt x="1625021" y="1560700"/>
                  <a:pt x="1560699" y="1625022"/>
                  <a:pt x="1481353" y="1625022"/>
                </a:cubicBezTo>
                <a:lnTo>
                  <a:pt x="143668" y="1625022"/>
                </a:lnTo>
                <a:cubicBezTo>
                  <a:pt x="64322" y="1625022"/>
                  <a:pt x="0" y="1560700"/>
                  <a:pt x="0" y="1481354"/>
                </a:cubicBezTo>
                <a:lnTo>
                  <a:pt x="0" y="143668"/>
                </a:lnTo>
                <a:cubicBezTo>
                  <a:pt x="0" y="64322"/>
                  <a:pt x="64322" y="0"/>
                  <a:pt x="143668" y="0"/>
                </a:cubicBezTo>
                <a:close/>
              </a:path>
            </a:pathLst>
          </a:custGeom>
          <a:solidFill>
            <a:schemeClr val="accent1">
              <a:lumMod val="9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33886" y="1135811"/>
            <a:ext cx="1261638" cy="1261638"/>
          </a:xfrm>
          <a:prstGeom prst="roundRect">
            <a:avLst>
              <a:gd name="adj" fmla="val 8841"/>
            </a:avLst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221928" y="1223852"/>
            <a:ext cx="1085633" cy="1085633"/>
          </a:xfrm>
          <a:prstGeom prst="roundRect">
            <a:avLst>
              <a:gd name="adj" fmla="val 9566"/>
            </a:avLst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5400000">
            <a:off x="4261455" y="1786438"/>
            <a:ext cx="3669090" cy="4127726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5400000">
            <a:off x="6507340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5400000">
            <a:off x="7484017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5400000">
            <a:off x="6495148" y="5075220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5400000">
            <a:off x="4599191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5400000">
            <a:off x="3589249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5400000">
            <a:off x="4611383" y="508741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776775" y="1589036"/>
            <a:ext cx="3522286" cy="14478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94207" y="3423581"/>
            <a:ext cx="3329778" cy="10477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增加富含可溶性纤维的食品，如燕麦、苹果、豆类、蔬菜、全谷类等。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776775" y="5258126"/>
            <a:ext cx="3305175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控制饱和脂肪酸和反式脂肪酸的摄入，减少食用油和肥肉的摄入。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89125" y="1589036"/>
            <a:ext cx="3657600" cy="10477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总结词：合理安排饮食是预防和控制高血脂的关键措施。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9245" y="3423581"/>
            <a:ext cx="3305175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控制总热量摄入，减少高热量、高脂肪和高糖食物的摄入。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48052" y="5258126"/>
            <a:ext cx="3305175" cy="10477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适量摄入优质蛋白质，如鱼、瘦肉、豆类等。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10459" y="3071807"/>
            <a:ext cx="1371081" cy="1371081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4552613" y="1454924"/>
            <a:ext cx="1089371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359254" y="1454924"/>
            <a:ext cx="1276572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457298" y="3289469"/>
            <a:ext cx="1260437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365244" y="3289469"/>
            <a:ext cx="1247260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552613" y="5124014"/>
            <a:ext cx="1089371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359254" y="5124014"/>
            <a:ext cx="1276572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健康饮食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821867" y="3896294"/>
            <a:ext cx="2573020" cy="2567940"/>
          </a:xfrm>
          <a:custGeom>
            <a:rect l="l" t="t" r="r" b="b"/>
            <a:pathLst>
              <a:path w="110" h="110">
                <a:moveTo>
                  <a:pt x="56" y="0"/>
                </a:moveTo>
                <a:cubicBezTo>
                  <a:pt x="71" y="0"/>
                  <a:pt x="85" y="6"/>
                  <a:pt x="95" y="16"/>
                </a:cubicBezTo>
                <a:cubicBezTo>
                  <a:pt x="105" y="26"/>
                  <a:pt x="111" y="40"/>
                  <a:pt x="111" y="55"/>
                </a:cubicBezTo>
                <a:cubicBezTo>
                  <a:pt x="111" y="71"/>
                  <a:pt x="105" y="84"/>
                  <a:pt x="95" y="94"/>
                </a:cubicBezTo>
                <a:cubicBezTo>
                  <a:pt x="85" y="104"/>
                  <a:pt x="71" y="111"/>
                  <a:pt x="56" y="111"/>
                </a:cubicBezTo>
                <a:cubicBezTo>
                  <a:pt x="40" y="111"/>
                  <a:pt x="27" y="104"/>
                  <a:pt x="16" y="94"/>
                </a:cubicBezTo>
                <a:cubicBezTo>
                  <a:pt x="6" y="84"/>
                  <a:pt x="0" y="71"/>
                  <a:pt x="0" y="55"/>
                </a:cubicBezTo>
                <a:cubicBezTo>
                  <a:pt x="0" y="40"/>
                  <a:pt x="6" y="26"/>
                  <a:pt x="16" y="16"/>
                </a:cubicBezTo>
                <a:cubicBezTo>
                  <a:pt x="27" y="6"/>
                  <a:pt x="40" y="0"/>
                  <a:pt x="56" y="0"/>
                </a:cubicBezTo>
                <a:close/>
                <a:moveTo>
                  <a:pt x="51" y="100"/>
                </a:moveTo>
                <a:cubicBezTo>
                  <a:pt x="51" y="87"/>
                  <a:pt x="51" y="87"/>
                  <a:pt x="51" y="87"/>
                </a:cubicBezTo>
                <a:cubicBezTo>
                  <a:pt x="47" y="87"/>
                  <a:pt x="42" y="86"/>
                  <a:pt x="38" y="85"/>
                </a:cubicBezTo>
                <a:cubicBezTo>
                  <a:pt x="39" y="87"/>
                  <a:pt x="40" y="88"/>
                  <a:pt x="40" y="89"/>
                </a:cubicBezTo>
                <a:cubicBezTo>
                  <a:pt x="43" y="94"/>
                  <a:pt x="47" y="98"/>
                  <a:pt x="51" y="100"/>
                </a:cubicBezTo>
                <a:close/>
                <a:moveTo>
                  <a:pt x="51" y="77"/>
                </a:moveTo>
                <a:cubicBezTo>
                  <a:pt x="51" y="60"/>
                  <a:pt x="51" y="60"/>
                  <a:pt x="51" y="60"/>
                </a:cubicBezTo>
                <a:cubicBezTo>
                  <a:pt x="33" y="60"/>
                  <a:pt x="33" y="60"/>
                  <a:pt x="33" y="60"/>
                </a:cubicBezTo>
                <a:cubicBezTo>
                  <a:pt x="33" y="65"/>
                  <a:pt x="34" y="70"/>
                  <a:pt x="35" y="75"/>
                </a:cubicBezTo>
                <a:cubicBezTo>
                  <a:pt x="40" y="76"/>
                  <a:pt x="45" y="77"/>
                  <a:pt x="51" y="77"/>
                </a:cubicBezTo>
                <a:close/>
                <a:moveTo>
                  <a:pt x="51" y="50"/>
                </a:moveTo>
                <a:cubicBezTo>
                  <a:pt x="51" y="33"/>
                  <a:pt x="51" y="33"/>
                  <a:pt x="51" y="33"/>
                </a:cubicBezTo>
                <a:cubicBezTo>
                  <a:pt x="45" y="34"/>
                  <a:pt x="40" y="34"/>
                  <a:pt x="35" y="36"/>
                </a:cubicBezTo>
                <a:cubicBezTo>
                  <a:pt x="34" y="40"/>
                  <a:pt x="33" y="45"/>
                  <a:pt x="33" y="50"/>
                </a:cubicBezTo>
                <a:cubicBezTo>
                  <a:pt x="51" y="50"/>
                  <a:pt x="51" y="50"/>
                  <a:pt x="51" y="50"/>
                </a:cubicBezTo>
                <a:close/>
                <a:moveTo>
                  <a:pt x="51" y="24"/>
                </a:moveTo>
                <a:cubicBezTo>
                  <a:pt x="51" y="10"/>
                  <a:pt x="51" y="10"/>
                  <a:pt x="51" y="10"/>
                </a:cubicBezTo>
                <a:cubicBezTo>
                  <a:pt x="47" y="12"/>
                  <a:pt x="43" y="16"/>
                  <a:pt x="40" y="22"/>
                </a:cubicBezTo>
                <a:cubicBezTo>
                  <a:pt x="40" y="23"/>
                  <a:pt x="39" y="24"/>
                  <a:pt x="38" y="25"/>
                </a:cubicBezTo>
                <a:cubicBezTo>
                  <a:pt x="42" y="24"/>
                  <a:pt x="47" y="24"/>
                  <a:pt x="51" y="24"/>
                </a:cubicBezTo>
                <a:close/>
                <a:moveTo>
                  <a:pt x="61" y="10"/>
                </a:moveTo>
                <a:cubicBezTo>
                  <a:pt x="61" y="24"/>
                  <a:pt x="61" y="24"/>
                  <a:pt x="61" y="24"/>
                </a:cubicBezTo>
                <a:cubicBezTo>
                  <a:pt x="65" y="24"/>
                  <a:pt x="69" y="24"/>
                  <a:pt x="73" y="25"/>
                </a:cubicBezTo>
                <a:cubicBezTo>
                  <a:pt x="72" y="24"/>
                  <a:pt x="72" y="23"/>
                  <a:pt x="71" y="22"/>
                </a:cubicBezTo>
                <a:cubicBezTo>
                  <a:pt x="68" y="16"/>
                  <a:pt x="65" y="12"/>
                  <a:pt x="61" y="10"/>
                </a:cubicBezTo>
                <a:close/>
                <a:moveTo>
                  <a:pt x="61" y="33"/>
                </a:moveTo>
                <a:cubicBezTo>
                  <a:pt x="61" y="50"/>
                  <a:pt x="61" y="50"/>
                  <a:pt x="61" y="50"/>
                </a:cubicBezTo>
                <a:cubicBezTo>
                  <a:pt x="79" y="50"/>
                  <a:pt x="79" y="50"/>
                  <a:pt x="79" y="50"/>
                </a:cubicBezTo>
                <a:cubicBezTo>
                  <a:pt x="78" y="45"/>
                  <a:pt x="78" y="40"/>
                  <a:pt x="77" y="36"/>
                </a:cubicBezTo>
                <a:cubicBezTo>
                  <a:pt x="72" y="34"/>
                  <a:pt x="66" y="34"/>
                  <a:pt x="61" y="33"/>
                </a:cubicBezTo>
                <a:close/>
                <a:moveTo>
                  <a:pt x="61" y="60"/>
                </a:moveTo>
                <a:cubicBezTo>
                  <a:pt x="61" y="77"/>
                  <a:pt x="61" y="77"/>
                  <a:pt x="61" y="77"/>
                </a:cubicBezTo>
                <a:cubicBezTo>
                  <a:pt x="66" y="77"/>
                  <a:pt x="72" y="76"/>
                  <a:pt x="77" y="75"/>
                </a:cubicBezTo>
                <a:cubicBezTo>
                  <a:pt x="78" y="70"/>
                  <a:pt x="78" y="65"/>
                  <a:pt x="79" y="60"/>
                </a:cubicBezTo>
                <a:cubicBezTo>
                  <a:pt x="61" y="60"/>
                  <a:pt x="61" y="60"/>
                  <a:pt x="61" y="60"/>
                </a:cubicBezTo>
                <a:close/>
                <a:moveTo>
                  <a:pt x="61" y="87"/>
                </a:moveTo>
                <a:cubicBezTo>
                  <a:pt x="61" y="100"/>
                  <a:pt x="61" y="100"/>
                  <a:pt x="61" y="100"/>
                </a:cubicBezTo>
                <a:cubicBezTo>
                  <a:pt x="65" y="98"/>
                  <a:pt x="68" y="94"/>
                  <a:pt x="71" y="89"/>
                </a:cubicBezTo>
                <a:cubicBezTo>
                  <a:pt x="72" y="88"/>
                  <a:pt x="72" y="87"/>
                  <a:pt x="73" y="85"/>
                </a:cubicBezTo>
                <a:cubicBezTo>
                  <a:pt x="69" y="86"/>
                  <a:pt x="65" y="87"/>
                  <a:pt x="61" y="87"/>
                </a:cubicBezTo>
                <a:close/>
                <a:moveTo>
                  <a:pt x="11" y="50"/>
                </a:moveTo>
                <a:cubicBezTo>
                  <a:pt x="23" y="50"/>
                  <a:pt x="23" y="50"/>
                  <a:pt x="23" y="50"/>
                </a:cubicBezTo>
                <a:cubicBezTo>
                  <a:pt x="23" y="47"/>
                  <a:pt x="24" y="43"/>
                  <a:pt x="24" y="39"/>
                </a:cubicBezTo>
                <a:cubicBezTo>
                  <a:pt x="24" y="40"/>
                  <a:pt x="23" y="40"/>
                  <a:pt x="22" y="40"/>
                </a:cubicBezTo>
                <a:cubicBezTo>
                  <a:pt x="17" y="43"/>
                  <a:pt x="13" y="47"/>
                  <a:pt x="11" y="50"/>
                </a:cubicBezTo>
                <a:close/>
                <a:moveTo>
                  <a:pt x="88" y="50"/>
                </a:moveTo>
                <a:cubicBezTo>
                  <a:pt x="100" y="50"/>
                  <a:pt x="100" y="50"/>
                  <a:pt x="100" y="50"/>
                </a:cubicBezTo>
                <a:cubicBezTo>
                  <a:pt x="99" y="47"/>
                  <a:pt x="95" y="43"/>
                  <a:pt x="89" y="40"/>
                </a:cubicBezTo>
                <a:cubicBezTo>
                  <a:pt x="89" y="40"/>
                  <a:pt x="88" y="40"/>
                  <a:pt x="87" y="39"/>
                </a:cubicBezTo>
                <a:cubicBezTo>
                  <a:pt x="88" y="43"/>
                  <a:pt x="88" y="47"/>
                  <a:pt x="88" y="50"/>
                </a:cubicBezTo>
                <a:close/>
                <a:moveTo>
                  <a:pt x="100" y="60"/>
                </a:moveTo>
                <a:cubicBezTo>
                  <a:pt x="88" y="60"/>
                  <a:pt x="88" y="60"/>
                  <a:pt x="88" y="60"/>
                </a:cubicBezTo>
                <a:cubicBezTo>
                  <a:pt x="88" y="64"/>
                  <a:pt x="88" y="67"/>
                  <a:pt x="87" y="71"/>
                </a:cubicBezTo>
                <a:cubicBezTo>
                  <a:pt x="88" y="71"/>
                  <a:pt x="89" y="70"/>
                  <a:pt x="89" y="70"/>
                </a:cubicBezTo>
                <a:cubicBezTo>
                  <a:pt x="95" y="67"/>
                  <a:pt x="99" y="64"/>
                  <a:pt x="100" y="60"/>
                </a:cubicBezTo>
                <a:close/>
                <a:moveTo>
                  <a:pt x="23" y="60"/>
                </a:moveTo>
                <a:cubicBezTo>
                  <a:pt x="11" y="60"/>
                  <a:pt x="11" y="60"/>
                  <a:pt x="11" y="60"/>
                </a:cubicBezTo>
                <a:cubicBezTo>
                  <a:pt x="13" y="64"/>
                  <a:pt x="17" y="67"/>
                  <a:pt x="22" y="70"/>
                </a:cubicBezTo>
                <a:cubicBezTo>
                  <a:pt x="23" y="70"/>
                  <a:pt x="24" y="71"/>
                  <a:pt x="24" y="71"/>
                </a:cubicBezTo>
                <a:cubicBezTo>
                  <a:pt x="24" y="67"/>
                  <a:pt x="23" y="64"/>
                  <a:pt x="23" y="60"/>
                </a:cubicBezTo>
                <a:close/>
                <a:moveTo>
                  <a:pt x="96" y="77"/>
                </a:moveTo>
                <a:cubicBezTo>
                  <a:pt x="95" y="78"/>
                  <a:pt x="95" y="78"/>
                  <a:pt x="94" y="78"/>
                </a:cubicBezTo>
                <a:cubicBezTo>
                  <a:pt x="91" y="80"/>
                  <a:pt x="88" y="81"/>
                  <a:pt x="84" y="82"/>
                </a:cubicBezTo>
                <a:cubicBezTo>
                  <a:pt x="83" y="86"/>
                  <a:pt x="81" y="90"/>
                  <a:pt x="80" y="93"/>
                </a:cubicBezTo>
                <a:cubicBezTo>
                  <a:pt x="79" y="94"/>
                  <a:pt x="79" y="94"/>
                  <a:pt x="79" y="95"/>
                </a:cubicBezTo>
                <a:cubicBezTo>
                  <a:pt x="82" y="93"/>
                  <a:pt x="85" y="90"/>
                  <a:pt x="88" y="88"/>
                </a:cubicBezTo>
                <a:cubicBezTo>
                  <a:pt x="91" y="85"/>
                  <a:pt x="94" y="81"/>
                  <a:pt x="96" y="77"/>
                </a:cubicBezTo>
                <a:close/>
                <a:moveTo>
                  <a:pt x="27" y="82"/>
                </a:moveTo>
                <a:cubicBezTo>
                  <a:pt x="24" y="81"/>
                  <a:pt x="20" y="80"/>
                  <a:pt x="18" y="78"/>
                </a:cubicBezTo>
                <a:cubicBezTo>
                  <a:pt x="17" y="78"/>
                  <a:pt x="16" y="78"/>
                  <a:pt x="15" y="77"/>
                </a:cubicBezTo>
                <a:cubicBezTo>
                  <a:pt x="18" y="81"/>
                  <a:pt x="20" y="85"/>
                  <a:pt x="23" y="88"/>
                </a:cubicBezTo>
                <a:cubicBezTo>
                  <a:pt x="26" y="90"/>
                  <a:pt x="29" y="93"/>
                  <a:pt x="33" y="95"/>
                </a:cubicBezTo>
                <a:cubicBezTo>
                  <a:pt x="32" y="94"/>
                  <a:pt x="32" y="94"/>
                  <a:pt x="32" y="93"/>
                </a:cubicBezTo>
                <a:cubicBezTo>
                  <a:pt x="30" y="90"/>
                  <a:pt x="28" y="86"/>
                  <a:pt x="27" y="82"/>
                </a:cubicBezTo>
                <a:close/>
                <a:moveTo>
                  <a:pt x="15" y="33"/>
                </a:moveTo>
                <a:cubicBezTo>
                  <a:pt x="16" y="33"/>
                  <a:pt x="17" y="32"/>
                  <a:pt x="18" y="32"/>
                </a:cubicBezTo>
                <a:cubicBezTo>
                  <a:pt x="20" y="30"/>
                  <a:pt x="24" y="29"/>
                  <a:pt x="27" y="28"/>
                </a:cubicBezTo>
                <a:cubicBezTo>
                  <a:pt x="28" y="24"/>
                  <a:pt x="30" y="20"/>
                  <a:pt x="32" y="17"/>
                </a:cubicBezTo>
                <a:cubicBezTo>
                  <a:pt x="32" y="17"/>
                  <a:pt x="32" y="16"/>
                  <a:pt x="33" y="16"/>
                </a:cubicBezTo>
                <a:cubicBezTo>
                  <a:pt x="29" y="18"/>
                  <a:pt x="26" y="20"/>
                  <a:pt x="23" y="23"/>
                </a:cubicBezTo>
                <a:cubicBezTo>
                  <a:pt x="20" y="26"/>
                  <a:pt x="18" y="29"/>
                  <a:pt x="15" y="33"/>
                </a:cubicBezTo>
                <a:close/>
                <a:moveTo>
                  <a:pt x="84" y="28"/>
                </a:moveTo>
                <a:cubicBezTo>
                  <a:pt x="88" y="29"/>
                  <a:pt x="91" y="30"/>
                  <a:pt x="94" y="32"/>
                </a:cubicBezTo>
                <a:cubicBezTo>
                  <a:pt x="95" y="32"/>
                  <a:pt x="95" y="33"/>
                  <a:pt x="96" y="33"/>
                </a:cubicBezTo>
                <a:cubicBezTo>
                  <a:pt x="94" y="29"/>
                  <a:pt x="91" y="26"/>
                  <a:pt x="88" y="23"/>
                </a:cubicBezTo>
                <a:cubicBezTo>
                  <a:pt x="85" y="20"/>
                  <a:pt x="82" y="18"/>
                  <a:pt x="79" y="16"/>
                </a:cubicBezTo>
                <a:cubicBezTo>
                  <a:pt x="79" y="16"/>
                  <a:pt x="79" y="17"/>
                  <a:pt x="80" y="17"/>
                </a:cubicBezTo>
                <a:cubicBezTo>
                  <a:pt x="81" y="20"/>
                  <a:pt x="83" y="24"/>
                  <a:pt x="84" y="28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4362496" y="5185660"/>
            <a:ext cx="908728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6118543" y="5185660"/>
            <a:ext cx="1756048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 flipV="1">
            <a:off x="6101402" y="3472461"/>
            <a:ext cx="0" cy="654844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H="1" flipV="1">
            <a:off x="4912508" y="3912538"/>
            <a:ext cx="494998" cy="363089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V="1">
            <a:off x="6740069" y="3998248"/>
            <a:ext cx="501771" cy="242369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3160139" y="4638125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820875" y="292107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594450" y="226884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192587" y="2921071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339" y="4638125"/>
            <a:ext cx="1067456" cy="1084278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378325" y="4638125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每周进行至少150分钟的中等强度有氧运动，或75分钟的高强度有氧运动。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1766" y="2377910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07262" y="1101076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总结词：规律的运动有助于降低血脂水平。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445647" y="2446258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选择适合自己的运动方式，如快走、慢跑、游泳、骑车等有氧运动。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210378" y="4554638"/>
            <a:ext cx="2602230" cy="11677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增加日常活动量，如选择步行或骑自行车代替开车等。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TextBox 3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适量运动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5654863" y="251761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272801" y="316984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3901089" y="3169840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240353" y="4886894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8077553" y="4886894"/>
            <a:ext cx="907027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560834" y="4130676"/>
            <a:ext cx="143933" cy="143933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控制体重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63829" y="2541248"/>
            <a:ext cx="2267763" cy="1218088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总结词：保持健康体重有助于预防和控制高血脂。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095436" y="4987041"/>
            <a:ext cx="2267763" cy="1218088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通过合理饮食和适量运动，将体重控制在健康范围。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054044" y="4987041"/>
            <a:ext cx="2267763" cy="1218088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避免过度饮食和缺乏运动导致的肥胖。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972595" y="2757148"/>
            <a:ext cx="2267763" cy="1218088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28" name="Freeform 28"/>
          <p:cNvSpPr/>
          <p:nvPr/>
        </p:nvSpPr>
        <p:spPr>
          <a:xfrm>
            <a:off x="3095436" y="2932359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4186361" y="1337322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5685709" y="2892389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7185067" y="1745822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7968655" y="2393704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7802444" y="2287786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3614276" y="3614495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3959938" y="3475144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6793178" y="3620596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7"/>
          <p:cNvSpPr/>
          <p:nvPr/>
        </p:nvSpPr>
        <p:spPr>
          <a:xfrm>
            <a:off x="6455230" y="3805762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6594677" y="3921682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6702786" y="3871485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40"/>
          <p:cNvSpPr/>
          <p:nvPr/>
        </p:nvSpPr>
        <p:spPr>
          <a:xfrm>
            <a:off x="5400317" y="2064915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41"/>
          <p:cNvSpPr/>
          <p:nvPr/>
        </p:nvSpPr>
        <p:spPr>
          <a:xfrm>
            <a:off x="5182698" y="2160634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Freeform 42"/>
          <p:cNvSpPr/>
          <p:nvPr/>
        </p:nvSpPr>
        <p:spPr>
          <a:xfrm>
            <a:off x="5009105" y="2421786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https://d.book118.com/195111114142011042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2024-09-03T15:55:29.496</cp:lastPrinted>
  <dcterms:created xsi:type="dcterms:W3CDTF">2024-09-03T07:55:29Z</dcterms:created>
  <dcterms:modified xsi:type="dcterms:W3CDTF">2024-09-03T07:55:31Z</dcterms:modified>
</cp:coreProperties>
</file>