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buFontTx/>
              <a:buNone/>
              <a:defRPr sz="1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buFontTx/>
              <a:buNone/>
              <a:defRPr sz="1200"/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buFontTx/>
              <a:buNone/>
              <a:defRPr sz="1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buFont typeface="Arial" pitchFamily="34" charset="0"/>
              <a:buNone/>
              <a:defRPr sz="1200" noProof="1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8EFED78-2619-4533-A8A3-61C3BE91DDF7}" type="slidenum">
              <a:rPr kumimoji="0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242888" y="1431925"/>
            <a:ext cx="6872287" cy="3865563"/>
          </a:xfrm>
          <a:ln>
            <a:solidFill>
              <a:srgbClr val="000000"/>
            </a:solidFill>
            <a:miter/>
          </a:ln>
        </p:spPr>
      </p:sp>
      <p:sp>
        <p:nvSpPr>
          <p:cNvPr id="8194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8195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fld>
            <a:endParaRPr lang="en-US" altLang="en-US" sz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242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0243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Calibri" panose="020f0502020204030204" pitchFamily="34" charset="0"/>
                <a:ea typeface="宋体" panose="02010600030101010101" pitchFamily="2" charset="-122"/>
              </a:rPr>
              <a:t>2</a:t>
            </a:fld>
            <a:endParaRPr lang="en-US" altLang="zh-CN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2290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Calibri" panose="020f0502020204030204" pitchFamily="34" charset="0"/>
                <a:ea typeface="宋体" panose="02010600030101010101" pitchFamily="2" charset="-122"/>
              </a:rPr>
              <a:t>3</a:t>
            </a:fld>
            <a:endParaRPr lang="en-US" altLang="zh-CN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4338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433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Calibri" panose="020f0502020204030204" pitchFamily="34" charset="0"/>
                <a:ea typeface="宋体" panose="02010600030101010101" pitchFamily="2" charset="-122"/>
              </a:rPr>
              <a:t>4</a:t>
            </a:fld>
            <a:endParaRPr lang="en-US" altLang="zh-CN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638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638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Calibri" panose="020f0502020204030204" pitchFamily="34" charset="0"/>
                <a:ea typeface="宋体" panose="02010600030101010101" pitchFamily="2" charset="-122"/>
              </a:rPr>
              <a:t>5</a:t>
            </a:fld>
            <a:endParaRPr lang="en-US" altLang="zh-CN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8434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8435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Calibri" panose="020f0502020204030204" pitchFamily="34" charset="0"/>
                <a:ea typeface="宋体" panose="02010600030101010101" pitchFamily="2" charset="-122"/>
              </a:rPr>
              <a:t>6</a:t>
            </a:fld>
            <a:endParaRPr lang="en-US" altLang="zh-CN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>
            <a:solidFill>
              <a:srgbClr val="000000"/>
            </a:solidFill>
            <a:miter/>
          </a:ln>
        </p:spPr>
      </p:sp>
      <p:sp>
        <p:nvSpPr>
          <p:cNvPr id="20482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0483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en-US" sz="1200">
                <a:latin typeface="Calibri" panose="020f0502020204030204" pitchFamily="34" charset="0"/>
              </a:rPr>
              <a:t>7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20484" name="页眉占位符 4"/>
          <p:cNvSpPr txBox="1">
            <a:spLocks noGrp="1"/>
          </p:cNvSpPr>
          <p:nvPr>
            <p:ph type="hdr" sz="quarte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/>
          <a:lstStyle/>
          <a:p>
            <a:pPr lvl="0"/>
            <a:r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绿色圃中小学教育http://www.LSPJY.com  </a:t>
            </a:r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20485" name="页脚占位符 5"/>
          <p:cNvSpPr txBox="1">
            <a:spLocks noGrp="1"/>
          </p:cNvSpPr>
          <p:nvPr>
            <p:ph type="ftr" sz="quarte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lstStyle/>
          <a:p>
            <a:pPr lvl="0"/>
            <a:r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绿色圃中小学教育http://www.LSPJY.com  </a:t>
            </a:r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2530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253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Calibri" panose="020f0502020204030204" pitchFamily="34" charset="0"/>
                <a:ea typeface="宋体" panose="02010600030101010101" pitchFamily="2" charset="-122"/>
              </a:rPr>
              <a:t>8</a:t>
            </a:fld>
            <a:endParaRPr lang="en-US" altLang="zh-CN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4578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457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Calibri" panose="020f0502020204030204" pitchFamily="34" charset="0"/>
                <a:ea typeface="宋体" panose="02010600030101010101" pitchFamily="2" charset="-122"/>
              </a:rPr>
              <a:t>9</a:t>
            </a:fld>
            <a:endParaRPr lang="en-US" altLang="zh-CN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662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662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Calibri" panose="020f0502020204030204" pitchFamily="34" charset="0"/>
                <a:ea typeface="宋体" panose="02010600030101010101" pitchFamily="2" charset="-122"/>
              </a:rPr>
              <a:t>10</a:t>
            </a:fld>
            <a:endParaRPr lang="en-US" altLang="zh-CN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8674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8675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Calibri" panose="020f0502020204030204" pitchFamily="34" charset="0"/>
                <a:ea typeface="宋体" panose="02010600030101010101" pitchFamily="2" charset="-122"/>
              </a:rPr>
              <a:t>11</a:t>
            </a:fld>
            <a:endParaRPr lang="en-US" altLang="zh-CN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852AB-AF4F-4F31-B323-001F1226A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751AF-36E7-4E03-8C37-67B5941B1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FF65F-0ACE-462C-9C5B-C888EF616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5C45B-CE42-49A1-A55C-5713D12D4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5B2E2-4DB4-4560-B8CD-5F33198DE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2E98AF-935E-477D-95DE-83501D9DF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ABB914-ACD5-4284-A9FB-19B7565D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D93F8-ECE6-4985-8688-EC806DE59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AB570-5323-4F66-9793-B60644944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810CB-D3CC-4CD7-9F1A-93CF7732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42FAC-5CF3-4150-9B42-D79B50F1E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2244D02-BFF0-49CC-9840-98926DEA5533}" type="slidenum">
              <a:rPr kumimoji="0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日期占位符 1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页脚占位符 2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1621DDB-902F-4A69-9964-9EE198F56EEC}" type="slidenum">
              <a:rPr kumimoji="0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日期占位符 1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页脚占位符 2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D7F0091-C606-41F2-8F63-00DD4A8C9F20}" type="slidenum">
              <a:rPr kumimoji="0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节标题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日期占位符 1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页脚占位符 2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73EE816-1BD2-45C7-9C9C-979576A32D65}" type="slidenum">
              <a:rPr kumimoji="0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6" name="组合 3"/>
          <p:cNvGrpSpPr/>
          <p:nvPr userDrawn="1"/>
        </p:nvGrpSpPr>
        <p:grpSpPr>
          <a:xfrm flipH="1">
            <a:off x="0" y="0"/>
            <a:ext cx="12192000" cy="6856413"/>
            <a:chExt cx="12192001" cy="6837402"/>
          </a:xfrm>
        </p:grpSpPr>
        <p:sp>
          <p:nvSpPr>
            <p:cNvPr id="8" name="矩形 7"/>
            <p:cNvSpPr/>
            <p:nvPr/>
          </p:nvSpPr>
          <p:spPr>
            <a:xfrm>
              <a:off x="0" y="2987307"/>
              <a:ext cx="12192001" cy="385009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+mn-lt"/>
              </a:endParaRPr>
            </a:p>
          </p:txBody>
        </p:sp>
        <p:grpSp>
          <p:nvGrpSpPr>
            <p:cNvPr id="1028" name="组合 2"/>
            <p:cNvGrpSpPr/>
            <p:nvPr/>
          </p:nvGrpSpPr>
          <p:grpSpPr>
            <a:xfrm>
              <a:off x="0" y="0"/>
              <a:ext cx="12192001" cy="6609436"/>
              <a:chExt cx="12192001" cy="6609436"/>
            </a:xfrm>
          </p:grpSpPr>
          <p:sp>
            <p:nvSpPr>
              <p:cNvPr id="10" name="矩形 9"/>
              <p:cNvSpPr/>
              <p:nvPr/>
            </p:nvSpPr>
            <p:spPr>
              <a:xfrm>
                <a:off x="0" y="0"/>
                <a:ext cx="12192001" cy="3536642"/>
              </a:xfrm>
              <a:prstGeom prst="rect">
                <a:avLst/>
              </a:prstGeom>
              <a:solidFill>
                <a:srgbClr val="C0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lt"/>
                </a:endParaRPr>
              </a:p>
            </p:txBody>
          </p:sp>
          <p:sp>
            <p:nvSpPr>
              <p:cNvPr id="11" name="圆角矩形 1"/>
              <p:cNvSpPr/>
              <p:nvPr/>
            </p:nvSpPr>
            <p:spPr>
              <a:xfrm>
                <a:off x="234950" y="216885"/>
                <a:ext cx="11722101" cy="6392551"/>
              </a:xfrm>
              <a:prstGeom prst="roundRect">
                <a:avLst>
                  <a:gd name="adj" fmla="val 1474"/>
                </a:avLst>
              </a:prstGeom>
              <a:blipFill dpi="0" rotWithShape="1"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lt"/>
                </a:endParaRPr>
              </a:p>
            </p:txBody>
          </p:sp>
          <p:sp>
            <p:nvSpPr>
              <p:cNvPr id="12" name="圆角矩形 1"/>
              <p:cNvSpPr/>
              <p:nvPr/>
            </p:nvSpPr>
            <p:spPr>
              <a:xfrm>
                <a:off x="382587" y="375195"/>
                <a:ext cx="11426826" cy="6079098"/>
              </a:xfrm>
              <a:prstGeom prst="roundRect">
                <a:avLst>
                  <a:gd name="adj" fmla="val 1474"/>
                </a:avLst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lt"/>
                </a:endParaRPr>
              </a:p>
            </p:txBody>
          </p:sp>
        </p:grp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7330" indent="-22733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002313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69" name="组合 3"/>
          <p:cNvGrpSpPr/>
          <p:nvPr/>
        </p:nvGrpSpPr>
        <p:grpSpPr>
          <a:xfrm flipH="1">
            <a:off x="0" y="0"/>
            <a:ext cx="12192000" cy="6856413"/>
            <a:chExt cx="12192001" cy="6837402"/>
          </a:xfrm>
        </p:grpSpPr>
        <p:sp>
          <p:nvSpPr>
            <p:cNvPr id="24" name="矩形 23"/>
            <p:cNvSpPr/>
            <p:nvPr/>
          </p:nvSpPr>
          <p:spPr>
            <a:xfrm>
              <a:off x="0" y="2987307"/>
              <a:ext cx="12192001" cy="385009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+mn-lt"/>
              </a:endParaRPr>
            </a:p>
          </p:txBody>
        </p:sp>
        <p:grpSp>
          <p:nvGrpSpPr>
            <p:cNvPr id="7171" name="组合 2"/>
            <p:cNvGrpSpPr/>
            <p:nvPr/>
          </p:nvGrpSpPr>
          <p:grpSpPr>
            <a:xfrm>
              <a:off x="0" y="0"/>
              <a:ext cx="12192001" cy="6609436"/>
              <a:chExt cx="12192001" cy="6609436"/>
            </a:xfrm>
          </p:grpSpPr>
          <p:sp>
            <p:nvSpPr>
              <p:cNvPr id="26" name="矩形 25"/>
              <p:cNvSpPr/>
              <p:nvPr/>
            </p:nvSpPr>
            <p:spPr>
              <a:xfrm>
                <a:off x="0" y="0"/>
                <a:ext cx="12192001" cy="3536642"/>
              </a:xfrm>
              <a:prstGeom prst="rect">
                <a:avLst/>
              </a:prstGeom>
              <a:solidFill>
                <a:srgbClr val="C0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lt"/>
                </a:endParaRPr>
              </a:p>
            </p:txBody>
          </p:sp>
          <p:sp>
            <p:nvSpPr>
              <p:cNvPr id="27" name="圆角矩形 1"/>
              <p:cNvSpPr/>
              <p:nvPr/>
            </p:nvSpPr>
            <p:spPr>
              <a:xfrm>
                <a:off x="234950" y="216885"/>
                <a:ext cx="11722101" cy="6392551"/>
              </a:xfrm>
              <a:prstGeom prst="roundRect">
                <a:avLst>
                  <a:gd name="adj" fmla="val 1474"/>
                </a:avLst>
              </a:prstGeom>
              <a:blipFill dpi="0" rotWithShape="1"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lt"/>
                </a:endParaRPr>
              </a:p>
            </p:txBody>
          </p:sp>
          <p:sp>
            <p:nvSpPr>
              <p:cNvPr id="28" name="圆角矩形 1"/>
              <p:cNvSpPr/>
              <p:nvPr/>
            </p:nvSpPr>
            <p:spPr>
              <a:xfrm>
                <a:off x="382587" y="375195"/>
                <a:ext cx="11426826" cy="6079098"/>
              </a:xfrm>
              <a:prstGeom prst="roundRect">
                <a:avLst>
                  <a:gd name="adj" fmla="val 1474"/>
                </a:avLst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lt"/>
                </a:endParaRPr>
              </a:p>
            </p:txBody>
          </p:sp>
        </p:grpSp>
      </p:grpSp>
      <p:sp>
        <p:nvSpPr>
          <p:cNvPr id="21" name="矩形: 圆角 5"/>
          <p:cNvSpPr/>
          <p:nvPr/>
        </p:nvSpPr>
        <p:spPr>
          <a:xfrm>
            <a:off x="5016500" y="4498975"/>
            <a:ext cx="2063750" cy="552450"/>
          </a:xfrm>
          <a:prstGeom prst="roundRect">
            <a:avLst>
              <a:gd name="adj" fmla="val 50000"/>
            </a:avLst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95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4580" name="文本框 6"/>
          <p:cNvSpPr txBox="1">
            <a:spLocks noChangeArrowheads="1"/>
          </p:cNvSpPr>
          <p:nvPr/>
        </p:nvSpPr>
        <p:spPr bwMode="auto">
          <a:xfrm>
            <a:off x="1079500" y="2706688"/>
            <a:ext cx="9879013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000" b="0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楷体_GB2312" charset="-122"/>
                <a:ea typeface="楷体_GB2312" charset="-122"/>
                <a:cs typeface="楷体_GB2312" charset="-122"/>
                <a:sym typeface="+mn-ea"/>
              </a:rPr>
              <a:t>人物描写一</a:t>
            </a:r>
            <a:r>
              <a:rPr kumimoji="0" lang="zh-CN" altLang="en-US" sz="8000" b="1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楷体_GB2312" charset="-122"/>
                <a:ea typeface="楷体_GB2312" charset="-122"/>
                <a:cs typeface="楷体_GB2312" charset="-122"/>
                <a:sym typeface="+mn-ea"/>
              </a:rPr>
              <a:t>组</a:t>
            </a:r>
            <a:endParaRPr kumimoji="0" lang="zh-CN" altLang="en-US" sz="80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楷体_GB2312" charset="-122"/>
              <a:ea typeface="楷体_GB2312" charset="-122"/>
              <a:cs typeface="楷体_GB2312" charset="-122"/>
              <a:sym typeface="+mn-ea"/>
            </a:endParaRPr>
          </a:p>
        </p:txBody>
      </p:sp>
      <p:sp>
        <p:nvSpPr>
          <p:cNvPr id="7177" name="Rectangle 4"/>
          <p:cNvSpPr txBox="1"/>
          <p:nvPr/>
        </p:nvSpPr>
        <p:spPr>
          <a:xfrm>
            <a:off x="5118100" y="4516438"/>
            <a:ext cx="1857375" cy="515937"/>
          </a:xfrm>
          <a:prstGeom prst="rect">
            <a:avLst/>
          </a:prstGeom>
          <a:noFill/>
          <a:ln w="9525">
            <a:noFill/>
          </a:ln>
        </p:spPr>
        <p:txBody>
          <a:bodyPr lIns="88233" tIns="44117" rIns="88233" bIns="44117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杨任东竹石体-Bold" pitchFamily="2" charset="-122"/>
              </a:rPr>
              <a:t>两茎灯草</a:t>
            </a:r>
            <a:endParaRPr lang="zh-CN" altLang="en-US" sz="24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379913" y="1982788"/>
            <a:ext cx="3121025" cy="4000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995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ea"/>
                <a:sym typeface="+mn-lt"/>
              </a:rPr>
              <a:t>人教部编版 语文 五年级下</a:t>
            </a:r>
            <a:endParaRPr kumimoji="0" lang="zh-CN" altLang="en-US" sz="1995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文本框 2"/>
          <p:cNvSpPr txBox="1"/>
          <p:nvPr/>
        </p:nvSpPr>
        <p:spPr>
          <a:xfrm>
            <a:off x="2795588" y="1279525"/>
            <a:ext cx="5549900" cy="6445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楷体_GB2312" charset="-122"/>
                <a:ea typeface="楷体_GB2312" charset="-122"/>
              </a:rPr>
              <a:t>默读课文，完成填空</a:t>
            </a:r>
            <a:endParaRPr lang="zh-CN" altLang="en-US" sz="3600">
              <a:latin typeface="楷体_GB2312" charset="-122"/>
              <a:ea typeface="楷体_GB2312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1946275" y="2465388"/>
          <a:ext cx="7902576" cy="2854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4192"/>
                <a:gridCol w="2634192"/>
                <a:gridCol w="2634192"/>
              </a:tblGrid>
              <a:tr h="751566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  <a:cs typeface="楷体_GB2312" charset="-122"/>
                        </a:rPr>
                        <a:t>主人公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  <a:cs typeface="楷体_GB2312" charset="-122"/>
                      </a:endParaRPr>
                    </a:p>
                  </a:txBody>
                  <a:tcPr marL="91447" marR="91447" marT="45703" marB="45703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4000">
                          <a:latin typeface="楷体_GB2312" charset="-122"/>
                          <a:ea typeface="楷体_GB2312" charset="-122"/>
                          <a:cs typeface="楷体_GB2312" charset="-122"/>
                        </a:rPr>
                        <a:t> </a:t>
                      </a:r>
                      <a:r>
                        <a:rPr lang="zh-CN" altLang="en-US" sz="4000">
                          <a:latin typeface="楷体_GB2312" charset="-122"/>
                          <a:ea typeface="楷体_GB2312" charset="-122"/>
                          <a:cs typeface="楷体_GB2312" charset="-122"/>
                        </a:rPr>
                        <a:t>出自书籍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  <a:cs typeface="楷体_GB2312" charset="-122"/>
                      </a:endParaRPr>
                    </a:p>
                  </a:txBody>
                  <a:tcPr marL="91447" marR="91447" marT="45703" marB="45703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书籍作者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47" marR="91447" marT="45703" marB="45703"/>
                </a:tc>
              </a:tr>
              <a:tr h="7009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47" marR="91447" marT="45703" marB="45703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47" marR="91447" marT="45703" marB="45703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47" marR="91447" marT="45703" marB="45703"/>
                </a:tc>
              </a:tr>
              <a:tr h="7009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47" marR="91447" marT="45703" marB="45703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47" marR="91447" marT="45703" marB="45703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47" marR="91447" marT="45703" marB="45703"/>
                </a:tc>
              </a:tr>
              <a:tr h="7009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47" marR="91447" marT="45703" marB="45703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47" marR="91447" marT="45703" marB="45703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47" marR="91447" marT="45703" marB="45703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文本框 2"/>
          <p:cNvSpPr txBox="1"/>
          <p:nvPr/>
        </p:nvSpPr>
        <p:spPr>
          <a:xfrm>
            <a:off x="1944688" y="1125538"/>
            <a:ext cx="5549900" cy="6445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楷体_GB2312" charset="-122"/>
                <a:ea typeface="楷体_GB2312" charset="-122"/>
              </a:rPr>
              <a:t>默读课文，完成填空</a:t>
            </a:r>
            <a:endParaRPr lang="zh-CN" altLang="en-US" sz="3600">
              <a:latin typeface="楷体_GB2312" charset="-122"/>
              <a:ea typeface="楷体_GB2312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1095375" y="2311400"/>
          <a:ext cx="8774113" cy="29098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908"/>
                <a:gridCol w="3256797"/>
                <a:gridCol w="3518407"/>
              </a:tblGrid>
              <a:tr h="740491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  <a:cs typeface="楷体_GB2312" charset="-122"/>
                        </a:rPr>
                        <a:t>主人公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  <a:cs typeface="楷体_GB2312" charset="-122"/>
                      </a:endParaRPr>
                    </a:p>
                  </a:txBody>
                  <a:tcPr marL="91437" marR="91437" marT="45725" marB="4572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4000">
                          <a:latin typeface="楷体_GB2312" charset="-122"/>
                          <a:ea typeface="楷体_GB2312" charset="-122"/>
                          <a:cs typeface="楷体_GB2312" charset="-122"/>
                        </a:rPr>
                        <a:t> </a:t>
                      </a:r>
                      <a:r>
                        <a:rPr lang="zh-CN" altLang="en-US" sz="4000">
                          <a:latin typeface="楷体_GB2312" charset="-122"/>
                          <a:ea typeface="楷体_GB2312" charset="-122"/>
                          <a:cs typeface="楷体_GB2312" charset="-122"/>
                        </a:rPr>
                        <a:t>出自书籍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  <a:cs typeface="楷体_GB2312" charset="-122"/>
                      </a:endParaRPr>
                    </a:p>
                  </a:txBody>
                  <a:tcPr marL="91437" marR="91437" marT="45725" marB="4572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书籍作者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37" marR="91437" marT="45725" marB="45725"/>
                </a:tc>
              </a:tr>
              <a:tr h="767164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小嘎子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37" marR="91437" marT="45725" marB="4572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《小兵张嘎》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37" marR="91437" marT="45725" marB="4572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徐光耀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37" marR="91437" marT="45725" marB="45725"/>
                </a:tc>
              </a:tr>
              <a:tr h="701117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祥子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37" marR="91437" marT="45725" marB="4572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《骆驼祥子》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37" marR="91437" marT="45725" marB="4572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老舍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37" marR="91437" marT="45725" marB="45725"/>
                </a:tc>
              </a:tr>
              <a:tr h="701117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严监生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37" marR="91437" marT="45725" marB="4572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《儒林外史》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37" marR="91437" marT="45725" marB="4572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4000">
                          <a:latin typeface="楷体_GB2312" charset="-122"/>
                          <a:ea typeface="楷体_GB2312" charset="-122"/>
                        </a:rPr>
                        <a:t>吴敬梓（清）</a:t>
                      </a:r>
                      <a:endParaRPr lang="zh-CN" altLang="en-US" sz="4000">
                        <a:latin typeface="楷体_GB2312" charset="-122"/>
                        <a:ea typeface="楷体_GB2312" charset="-122"/>
                      </a:endParaRPr>
                    </a:p>
                  </a:txBody>
                  <a:tcPr marL="91437" marR="91437" marT="45725" marB="45725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文本框 2"/>
          <p:cNvSpPr txBox="1"/>
          <p:nvPr/>
        </p:nvSpPr>
        <p:spPr>
          <a:xfrm>
            <a:off x="4003675" y="1343025"/>
            <a:ext cx="7545388" cy="45148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latin typeface="楷体_GB2312" charset="-122"/>
                <a:ea typeface="楷体_GB2312" charset="-122"/>
              </a:rPr>
              <a:t>    《儒林外史》是清代吴敬梓创作的长篇小说，形象地刻画了在科举制度下，知识阶层精神道德和文化教育腐朽糜烂的现状</a:t>
            </a:r>
            <a:r>
              <a:rPr lang="zh-CN" altLang="en-US" sz="2800">
                <a:latin typeface="楷体_GB2312" charset="-122"/>
                <a:ea typeface="楷体_GB2312" charset="-122"/>
              </a:rPr>
              <a:t>，</a:t>
            </a:r>
            <a:r>
              <a:rPr lang="en-US" altLang="zh-CN" sz="2800">
                <a:latin typeface="楷体_GB2312" charset="-122"/>
                <a:ea typeface="楷体_GB2312" charset="-122"/>
              </a:rPr>
              <a:t>人物性格刻画深入细腻，尤其是采用高超的讽刺手法，代表着中国古代讽刺小说的高峰。</a:t>
            </a:r>
            <a:endParaRPr lang="en-US" altLang="zh-CN" sz="2800">
              <a:latin typeface="楷体_GB2312" charset="-122"/>
              <a:ea typeface="楷体_GB231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楷体_GB2312" charset="-122"/>
                <a:ea typeface="楷体_GB2312" charset="-122"/>
              </a:rPr>
              <a:t>    </a:t>
            </a:r>
            <a:r>
              <a:rPr lang="zh-CN" altLang="en-US" sz="2800">
                <a:latin typeface="楷体_GB2312" charset="-122"/>
                <a:ea typeface="楷体_GB2312" charset="-122"/>
              </a:rPr>
              <a:t>吴敬梓(1701-1754年 )，清朝最伟大的小说家之一。汉族，安徽省滁州市人。</a:t>
            </a:r>
            <a:endParaRPr lang="zh-CN" altLang="en-US" sz="2800">
              <a:latin typeface="楷体_GB2312" charset="-122"/>
              <a:ea typeface="楷体_GB2312" charset="-122"/>
            </a:endParaRPr>
          </a:p>
        </p:txBody>
      </p:sp>
      <p:pic>
        <p:nvPicPr>
          <p:cNvPr id="13314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288" y="625475"/>
            <a:ext cx="3481387" cy="52324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2"/>
          <p:cNvSpPr txBox="1"/>
          <p:nvPr/>
        </p:nvSpPr>
        <p:spPr>
          <a:xfrm>
            <a:off x="1803400" y="1790700"/>
            <a:ext cx="8940800" cy="44005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2281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000">
                <a:solidFill>
                  <a:srgbClr val="12281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默读课文，读准字音，读通句子，遇到自己喜欢的语句，多读几遍。</a:t>
            </a:r>
            <a:endParaRPr lang="zh-CN" altLang="en-US" sz="4000">
              <a:solidFill>
                <a:srgbClr val="12281C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4000">
                <a:solidFill>
                  <a:srgbClr val="12281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endParaRPr lang="zh-CN" altLang="en-US" sz="4000">
              <a:solidFill>
                <a:srgbClr val="12281C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4000">
                <a:solidFill>
                  <a:srgbClr val="12281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在课文空白处记下自己的疑惑。</a:t>
            </a:r>
            <a:endParaRPr lang="zh-CN" altLang="en-US" sz="4000">
              <a:solidFill>
                <a:srgbClr val="12281C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sz="4000">
              <a:solidFill>
                <a:srgbClr val="12281C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sz="4000">
              <a:solidFill>
                <a:srgbClr val="12281C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4000">
                <a:solidFill>
                  <a:srgbClr val="12281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endParaRPr lang="zh-CN" altLang="en-US" sz="4000">
              <a:solidFill>
                <a:srgbClr val="12281C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362" name="文本框 2"/>
          <p:cNvSpPr txBox="1"/>
          <p:nvPr/>
        </p:nvSpPr>
        <p:spPr>
          <a:xfrm>
            <a:off x="1803400" y="3636963"/>
            <a:ext cx="8940800" cy="70643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2281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endParaRPr lang="zh-CN" altLang="en-US" sz="4000">
              <a:solidFill>
                <a:srgbClr val="12281C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文本框 1"/>
          <p:cNvSpPr txBox="1"/>
          <p:nvPr/>
        </p:nvSpPr>
        <p:spPr>
          <a:xfrm>
            <a:off x="2867025" y="2644775"/>
            <a:ext cx="6407150" cy="1014413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>
                <a:latin typeface="楷体_GB2312" charset="-122"/>
                <a:ea typeface="楷体_GB2312" charset="-122"/>
              </a:rPr>
              <a:t>监督  侄子  喉咙</a:t>
            </a:r>
            <a:endParaRPr lang="zh-CN" altLang="en-US" sz="6000"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文本框 64"/>
          <p:cNvSpPr txBox="1"/>
          <p:nvPr/>
        </p:nvSpPr>
        <p:spPr>
          <a:xfrm>
            <a:off x="4524375" y="2744788"/>
            <a:ext cx="1258888" cy="1444625"/>
          </a:xfrm>
          <a:prstGeom prst="rect">
            <a:avLst/>
          </a:prstGeom>
          <a:noFill/>
          <a:ln w="9525">
            <a:noFill/>
          </a:ln>
        </p:spPr>
        <p:txBody>
          <a:bodyPr lIns="91428" tIns="45714" rIns="91428" bIns="45714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监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9458" name="组合 7"/>
          <p:cNvGrpSpPr/>
          <p:nvPr/>
        </p:nvGrpSpPr>
        <p:grpSpPr>
          <a:xfrm>
            <a:off x="4467225" y="2738438"/>
            <a:ext cx="1371600" cy="1446212"/>
            <a:chOff x="2437" y="2032"/>
            <a:chExt cx="1244" cy="1264"/>
          </a:xfrm>
        </p:grpSpPr>
        <p:sp>
          <p:nvSpPr>
            <p:cNvPr id="19459" name="矩形 1"/>
            <p:cNvSpPr/>
            <p:nvPr/>
          </p:nvSpPr>
          <p:spPr>
            <a:xfrm>
              <a:off x="2437" y="2032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cxnSp>
          <p:nvCxnSpPr>
            <p:cNvPr id="19460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19461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</p:cxnSp>
      </p:grpSp>
      <p:sp>
        <p:nvSpPr>
          <p:cNvPr id="19462" name="文本框 64"/>
          <p:cNvSpPr txBox="1"/>
          <p:nvPr/>
        </p:nvSpPr>
        <p:spPr>
          <a:xfrm>
            <a:off x="8056563" y="2744788"/>
            <a:ext cx="1255712" cy="1444625"/>
          </a:xfrm>
          <a:prstGeom prst="rect">
            <a:avLst/>
          </a:prstGeom>
          <a:noFill/>
          <a:ln w="9525">
            <a:noFill/>
          </a:ln>
        </p:spPr>
        <p:txBody>
          <a:bodyPr lIns="91428" tIns="45714" rIns="91428" bIns="45714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侄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9463" name="组合 7"/>
          <p:cNvGrpSpPr/>
          <p:nvPr/>
        </p:nvGrpSpPr>
        <p:grpSpPr>
          <a:xfrm>
            <a:off x="6278563" y="2744788"/>
            <a:ext cx="1371600" cy="1447800"/>
            <a:chOff x="2437" y="2032"/>
            <a:chExt cx="1244" cy="1264"/>
          </a:xfrm>
        </p:grpSpPr>
        <p:sp>
          <p:nvSpPr>
            <p:cNvPr id="19464" name="矩形 1"/>
            <p:cNvSpPr/>
            <p:nvPr/>
          </p:nvSpPr>
          <p:spPr>
            <a:xfrm>
              <a:off x="2437" y="2032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cxnSp>
          <p:nvCxnSpPr>
            <p:cNvPr id="19465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19466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19467" name="组合 7"/>
          <p:cNvGrpSpPr/>
          <p:nvPr/>
        </p:nvGrpSpPr>
        <p:grpSpPr>
          <a:xfrm>
            <a:off x="2784475" y="2716213"/>
            <a:ext cx="1371600" cy="1446212"/>
            <a:chOff x="2437" y="2032"/>
            <a:chExt cx="1244" cy="1264"/>
          </a:xfrm>
        </p:grpSpPr>
        <p:sp>
          <p:nvSpPr>
            <p:cNvPr id="19468" name="矩形 1"/>
            <p:cNvSpPr/>
            <p:nvPr/>
          </p:nvSpPr>
          <p:spPr>
            <a:xfrm>
              <a:off x="2437" y="2032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cxnSp>
          <p:nvCxnSpPr>
            <p:cNvPr id="19469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19470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19471" name="组合 7"/>
          <p:cNvGrpSpPr/>
          <p:nvPr/>
        </p:nvGrpSpPr>
        <p:grpSpPr>
          <a:xfrm>
            <a:off x="8053388" y="2765425"/>
            <a:ext cx="1371600" cy="1446213"/>
            <a:chOff x="2437" y="2032"/>
            <a:chExt cx="1244" cy="1264"/>
          </a:xfrm>
        </p:grpSpPr>
        <p:sp>
          <p:nvSpPr>
            <p:cNvPr id="19472" name="矩形 1"/>
            <p:cNvSpPr/>
            <p:nvPr/>
          </p:nvSpPr>
          <p:spPr>
            <a:xfrm>
              <a:off x="2437" y="2032"/>
              <a:ext cx="1245" cy="1245"/>
            </a:xfrm>
            <a:prstGeom prst="rect">
              <a:avLst/>
            </a:prstGeom>
            <a:noFill/>
            <a:ln w="190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cxnSp>
          <p:nvCxnSpPr>
            <p:cNvPr id="19473" name="直接连接符 4"/>
            <p:cNvCxnSpPr/>
            <p:nvPr/>
          </p:nvCxnSpPr>
          <p:spPr>
            <a:xfrm>
              <a:off x="2437" y="2645"/>
              <a:ext cx="1245" cy="0"/>
            </a:xfrm>
            <a:prstGeom prst="line">
              <a:avLst/>
            </a:prstGeom>
            <a:ln w="12700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</p:cxnSp>
        <p:cxnSp>
          <p:nvCxnSpPr>
            <p:cNvPr id="19474" name="直接连接符 6"/>
            <p:cNvCxnSpPr/>
            <p:nvPr/>
          </p:nvCxnSpPr>
          <p:spPr>
            <a:xfrm flipH="1">
              <a:off x="3060" y="2052"/>
              <a:ext cx="0" cy="1245"/>
            </a:xfrm>
            <a:prstGeom prst="line">
              <a:avLst/>
            </a:prstGeom>
            <a:ln w="12700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</p:cxnSp>
      </p:grpSp>
      <p:sp>
        <p:nvSpPr>
          <p:cNvPr id="19475" name="文本框 64"/>
          <p:cNvSpPr txBox="1"/>
          <p:nvPr/>
        </p:nvSpPr>
        <p:spPr>
          <a:xfrm>
            <a:off x="2840038" y="2743200"/>
            <a:ext cx="1258887" cy="1444625"/>
          </a:xfrm>
          <a:prstGeom prst="rect">
            <a:avLst/>
          </a:prstGeom>
          <a:noFill/>
          <a:ln w="9525">
            <a:noFill/>
          </a:ln>
        </p:spPr>
        <p:txBody>
          <a:bodyPr lIns="91428" tIns="45714" rIns="91428" bIns="45714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咙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476" name="文本框 64"/>
          <p:cNvSpPr txBox="1"/>
          <p:nvPr/>
        </p:nvSpPr>
        <p:spPr>
          <a:xfrm>
            <a:off x="6334125" y="2741613"/>
            <a:ext cx="1258888" cy="1444625"/>
          </a:xfrm>
          <a:prstGeom prst="rect">
            <a:avLst/>
          </a:prstGeom>
          <a:noFill/>
          <a:ln w="9525">
            <a:noFill/>
          </a:ln>
        </p:spPr>
        <p:txBody>
          <a:bodyPr lIns="91428" tIns="45714" rIns="91428" bIns="45714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800" b="1">
                <a:latin typeface="楷体" panose="02010609060101010101" pitchFamily="49" charset="-122"/>
                <a:ea typeface="楷体" panose="02010609060101010101" pitchFamily="49" charset="-122"/>
              </a:rPr>
              <a:t>喉</a:t>
            </a:r>
            <a:endParaRPr lang="zh-CN" altLang="en-US" sz="8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>
    <p:push dir="u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文本框 1"/>
          <p:cNvSpPr txBox="1"/>
          <p:nvPr/>
        </p:nvSpPr>
        <p:spPr>
          <a:xfrm>
            <a:off x="728663" y="1681163"/>
            <a:ext cx="11177587" cy="13223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latin typeface="楷体_GB2312" charset="-122"/>
                <a:ea typeface="楷体_GB2312" charset="-122"/>
              </a:rPr>
              <a:t>    </a:t>
            </a:r>
            <a:r>
              <a:rPr lang="zh-CN" altLang="en-US" sz="4000">
                <a:latin typeface="楷体_GB2312" charset="-122"/>
                <a:ea typeface="楷体_GB2312" charset="-122"/>
              </a:rPr>
              <a:t>作为监（      ）护人，父母对自己的子女养育负有法律责任。</a:t>
            </a:r>
            <a:endParaRPr lang="zh-CN" altLang="en-US" sz="4000">
              <a:latin typeface="楷体_GB2312" charset="-122"/>
              <a:ea typeface="楷体_GB231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913188" y="1681163"/>
            <a:ext cx="1482725" cy="70643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</a:rPr>
              <a:t>ji</a:t>
            </a:r>
            <a:r>
              <a:rPr lang="en-US" altLang="zh-CN" sz="4000">
                <a:latin typeface="楷体_GB2312" charset="-122"/>
                <a:ea typeface="楷体_GB2312" charset="-122"/>
              </a:rPr>
              <a:t>ā</a:t>
            </a:r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</a:rPr>
              <a:t>n </a:t>
            </a:r>
            <a:endParaRPr lang="en-US" altLang="zh-CN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145338" y="3187700"/>
            <a:ext cx="1482725" cy="7080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</a:rPr>
              <a:t>ji</a:t>
            </a:r>
            <a:r>
              <a:rPr lang="en-US" altLang="zh-CN" sz="4000">
                <a:latin typeface="楷体_GB2312" charset="-122"/>
                <a:ea typeface="楷体_GB2312" charset="-122"/>
              </a:rPr>
              <a:t>à</a:t>
            </a:r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</a:rPr>
              <a:t>n </a:t>
            </a:r>
            <a:endParaRPr lang="en-US" altLang="zh-CN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508" name="文本框 1"/>
          <p:cNvSpPr txBox="1"/>
          <p:nvPr/>
        </p:nvSpPr>
        <p:spPr>
          <a:xfrm>
            <a:off x="728663" y="3187700"/>
            <a:ext cx="11177587" cy="13223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latin typeface="楷体_GB2312" charset="-122"/>
                <a:ea typeface="楷体_GB2312" charset="-122"/>
              </a:rPr>
              <a:t>    </a:t>
            </a:r>
            <a:r>
              <a:rPr lang="zh-CN" altLang="en-US" sz="4000">
                <a:latin typeface="楷体_GB2312" charset="-122"/>
                <a:ea typeface="楷体_GB2312" charset="-122"/>
              </a:rPr>
              <a:t>明清两代称在国子监（      ）读书或取得入内读书资格的人为监（      ）生。</a:t>
            </a:r>
            <a:endParaRPr lang="zh-CN" altLang="en-US" sz="4000">
              <a:latin typeface="楷体_GB2312" charset="-122"/>
              <a:ea typeface="楷体_GB231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661150" y="3803650"/>
            <a:ext cx="1482725" cy="70643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</a:rPr>
              <a:t>ji</a:t>
            </a:r>
            <a:r>
              <a:rPr lang="en-US" altLang="zh-CN" sz="4000">
                <a:latin typeface="楷体_GB2312" charset="-122"/>
                <a:ea typeface="楷体_GB2312" charset="-122"/>
              </a:rPr>
              <a:t>à</a:t>
            </a:r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</a:rPr>
              <a:t>n </a:t>
            </a:r>
            <a:endParaRPr lang="en-US" altLang="zh-CN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文本框 2"/>
          <p:cNvSpPr txBox="1"/>
          <p:nvPr/>
        </p:nvSpPr>
        <p:spPr>
          <a:xfrm>
            <a:off x="5267325" y="2352675"/>
            <a:ext cx="5975350" cy="2576513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>
                <a:latin typeface="楷体_GB2312" charset="-122"/>
                <a:ea typeface="楷体_GB2312" charset="-122"/>
              </a:rPr>
              <a:t>灯草乃多年生草本植物，又称灯芯草。其茎细长，茎的中心部分用做菜油灯的灯芯，俗称灯草。</a:t>
            </a:r>
            <a:endParaRPr lang="zh-CN" altLang="zh-CN" sz="2800">
              <a:latin typeface="楷体_GB2312" charset="-122"/>
              <a:ea typeface="楷体_GB2312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800">
                <a:latin typeface="楷体_GB2312" charset="-122"/>
                <a:ea typeface="楷体_GB2312" charset="-122"/>
              </a:rPr>
              <a:t>油灯里是用棉花搓成的绳也叫灯草。</a:t>
            </a:r>
            <a:endParaRPr lang="zh-CN" altLang="zh-CN" sz="2800">
              <a:latin typeface="楷体_GB2312" charset="-122"/>
              <a:ea typeface="楷体_GB2312" charset="-122"/>
            </a:endParaRPr>
          </a:p>
        </p:txBody>
      </p:sp>
      <p:pic>
        <p:nvPicPr>
          <p:cNvPr id="23554" name="图片 1"/>
          <p:cNvPicPr>
            <a:picLocks noChangeAspect="1"/>
          </p:cNvPicPr>
          <p:nvPr/>
        </p:nvPicPr>
        <p:blipFill>
          <a:blip r:embed="rId3"/>
          <a:srcRect r="12460" b="12280"/>
          <a:stretch>
            <a:fillRect/>
          </a:stretch>
        </p:blipFill>
        <p:spPr>
          <a:xfrm>
            <a:off x="688975" y="1943100"/>
            <a:ext cx="4037013" cy="32035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文本框 1"/>
          <p:cNvSpPr txBox="1"/>
          <p:nvPr/>
        </p:nvSpPr>
        <p:spPr>
          <a:xfrm>
            <a:off x="960438" y="1576388"/>
            <a:ext cx="10650537" cy="14541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>
                <a:latin typeface="楷体_GB2312" charset="-122"/>
                <a:ea typeface="楷体_GB2312" charset="-122"/>
              </a:rPr>
              <a:t>    </a:t>
            </a:r>
            <a:r>
              <a:rPr lang="zh-CN" altLang="en-US" sz="3200">
                <a:latin typeface="楷体_GB2312" charset="-122"/>
                <a:ea typeface="楷体_GB2312" charset="-122"/>
              </a:rPr>
              <a:t>“严监生喉咙里，痰响得一进一出，一声不倒一声的，总不得断气，还把手从被单里拿出来，伸着两个指头”</a:t>
            </a:r>
            <a:endParaRPr lang="zh-CN" altLang="en-US" sz="3200">
              <a:latin typeface="楷体_GB2312" charset="-122"/>
              <a:ea typeface="楷体_GB231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060450" y="4622800"/>
            <a:ext cx="10550525" cy="14541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>
                <a:latin typeface="楷体_GB2312" charset="-122"/>
                <a:ea typeface="楷体_GB2312" charset="-122"/>
              </a:rPr>
              <a:t>    </a:t>
            </a:r>
            <a:r>
              <a:rPr lang="zh-CN" altLang="en-US" sz="3200">
                <a:latin typeface="楷体_GB2312" charset="-122"/>
                <a:ea typeface="楷体_GB2312" charset="-122"/>
              </a:rPr>
              <a:t>“总”字能让人体会到严监生</a:t>
            </a:r>
            <a:r>
              <a:rPr lang="zh-CN" altLang="en-US" sz="3200">
                <a:latin typeface="楷体_GB2312" charset="-122"/>
                <a:ea typeface="楷体_GB2312" charset="-122"/>
                <a:sym typeface="宋体" panose="02010600030101010101" pitchFamily="2" charset="-122"/>
              </a:rPr>
              <a:t>心愿未了，</a:t>
            </a:r>
            <a:r>
              <a:rPr lang="zh-CN" altLang="en-US" sz="3200">
                <a:latin typeface="楷体_GB2312" charset="-122"/>
                <a:ea typeface="楷体_GB2312" charset="-122"/>
              </a:rPr>
              <a:t>垂死挣扎的时间之长。</a:t>
            </a:r>
            <a:endParaRPr lang="zh-CN" altLang="en-US" sz="3200">
              <a:latin typeface="楷体_GB2312" charset="-122"/>
              <a:ea typeface="楷体_GB2312" charset="-122"/>
            </a:endParaRPr>
          </a:p>
        </p:txBody>
      </p:sp>
      <p:sp>
        <p:nvSpPr>
          <p:cNvPr id="25603" name="文本框 6"/>
          <p:cNvSpPr txBox="1"/>
          <p:nvPr/>
        </p:nvSpPr>
        <p:spPr>
          <a:xfrm>
            <a:off x="1060450" y="3711575"/>
            <a:ext cx="9650413" cy="715963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>
                <a:latin typeface="楷体_GB2312" charset="-122"/>
                <a:ea typeface="楷体_GB2312" charset="-122"/>
              </a:rPr>
              <a:t>    </a:t>
            </a:r>
            <a:r>
              <a:rPr lang="zh-CN" altLang="en-US" sz="3200">
                <a:latin typeface="楷体_GB2312" charset="-122"/>
                <a:ea typeface="楷体_GB2312" charset="-122"/>
              </a:rPr>
              <a:t>严监生为什么</a:t>
            </a:r>
            <a:r>
              <a:rPr lang="en-US" altLang="zh-CN" sz="3200">
                <a:latin typeface="楷体_GB2312" charset="-122"/>
                <a:ea typeface="楷体_GB2312" charset="-122"/>
              </a:rPr>
              <a:t>“</a:t>
            </a:r>
            <a:r>
              <a:rPr lang="zh-CN" altLang="en-US" sz="3200">
                <a:latin typeface="楷体_GB2312" charset="-122"/>
                <a:ea typeface="楷体_GB2312" charset="-122"/>
              </a:rPr>
              <a:t>总不得断气</a:t>
            </a:r>
            <a:r>
              <a:rPr lang="en-US" altLang="zh-CN" sz="3200">
                <a:latin typeface="楷体_GB2312" charset="-122"/>
                <a:ea typeface="楷体_GB2312" charset="-122"/>
              </a:rPr>
              <a:t>”</a:t>
            </a:r>
            <a:r>
              <a:rPr lang="zh-CN" altLang="en-US" sz="3200">
                <a:latin typeface="楷体_GB2312" charset="-122"/>
                <a:ea typeface="楷体_GB2312" charset="-122"/>
              </a:rPr>
              <a:t>？</a:t>
            </a:r>
            <a:endParaRPr lang="zh-CN" altLang="en-US" sz="3200"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文本框 1"/>
          <p:cNvSpPr txBox="1"/>
          <p:nvPr/>
        </p:nvSpPr>
        <p:spPr>
          <a:xfrm>
            <a:off x="1373188" y="2243138"/>
            <a:ext cx="9599612" cy="27193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>
                <a:latin typeface="楷体_GB2312" charset="-122"/>
                <a:ea typeface="楷体_GB2312" charset="-122"/>
              </a:rPr>
              <a:t>亲友们几番询问严监生临死前牵挂的是什么，根据他的动作、神态的变化揣摩他听到后的心理活动。</a:t>
            </a:r>
            <a:endParaRPr lang="zh-CN" altLang="en-US" sz="4000"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https://d.book118.com/195200231343011112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楷体_GB2312</vt:lpstr>
      <vt:lpstr>微软雅黑</vt:lpstr>
      <vt:lpstr>杨任东竹石体-Bold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2024-09-19T13:53:25.384</cp:lastPrinted>
  <dcterms:created xsi:type="dcterms:W3CDTF">2024-09-19T05:53:25Z</dcterms:created>
  <dcterms:modified xsi:type="dcterms:W3CDTF">2024-09-19T05:53:26Z</dcterms:modified>
</cp:coreProperties>
</file>