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2DF093D-7755-43E4-9A11-F6009C595E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79E8BC-1556-420D-8E38-BA0A7A835B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C4E33DB-72A5-4DC7-A316-BEFDE0E4DA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80A1E3F-36C6-4C90-A31B-31970868E0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A7F67F0-9BB1-450A-B80F-E09370FD40E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085A457-DE57-4D9B-98D0-0AD2DE0F123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8D0A7B0-8805-4F6B-900B-5F54F67A79D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0A292E4-6AA0-472F-81E1-765CF9DAEE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EBCBDF2-EE13-4820-99DF-28EBA18C51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110C8E-96FD-46BA-968D-DDD165E699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CDD13B-8B89-49D6-82F4-D8507E01AA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标题 1"/>
          <p:cNvSpPr>
            <a:spLocks noGrp="1"/>
          </p:cNvSpPr>
          <p:nvPr>
            <p:ph type="ctrTitle" idx="2147483647" hasCustomPrompt="1"/>
          </p:nvPr>
        </p:nvSpPr>
        <p:spPr>
          <a:xfrm>
            <a:off x="571500" y="2606765"/>
            <a:ext cx="5506636" cy="1200329"/>
          </a:xfrm>
        </p:spPr>
        <p:txBody>
          <a:bodyPr wrap="none" anchor="t">
            <a:spAutoFit/>
          </a:bodyPr>
          <a:lstStyle>
            <a:lvl1pPr algn="l">
              <a:defRPr sz="8000" b="1" i="0" spc="300">
                <a:solidFill>
                  <a:schemeClr val="accent1">
                    <a:lumMod val="50000"/>
                  </a:schemeClr>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4" name="副标题 2"/>
          <p:cNvSpPr>
            <a:spLocks noGrp="1"/>
          </p:cNvSpPr>
          <p:nvPr>
            <p:ph type="subTitle" idx="1" hasCustomPrompt="1"/>
          </p:nvPr>
        </p:nvSpPr>
        <p:spPr>
          <a:xfrm>
            <a:off x="571500" y="3984896"/>
            <a:ext cx="3070071" cy="397032"/>
          </a:xfrm>
        </p:spPr>
        <p:txBody>
          <a:bodyPr wrap="none">
            <a:spAutoFit/>
          </a:bodyPr>
          <a:lstStyle>
            <a:lvl1pPr marL="0" indent="0" algn="l">
              <a:buNone/>
              <a:defRPr sz="2200" b="0" i="0" spc="300">
                <a:solidFill>
                  <a:schemeClr val="accent1">
                    <a:lumMod val="50000"/>
                  </a:schemeClr>
                </a:solidFill>
                <a:latin typeface="Microsoft YaHei" panose="020b0503020204020204" pitchFamily="34" charset="-122"/>
                <a:ea typeface="Microsoft YaHei" panose="020b0503020204020204" pitchFamily="34" charset="-122"/>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zh-CN" altLang="en-US"/>
              <a:t>点击编辑副标题样式</a:t>
            </a:r>
            <a:endParaRPr/>
          </a:p>
        </p:txBody>
      </p:sp>
      <p:sp>
        <p:nvSpPr>
          <p:cNvPr id="5" name="文本占位符 17"/>
          <p:cNvSpPr>
            <a:spLocks noGrp="1"/>
          </p:cNvSpPr>
          <p:nvPr>
            <p:ph type="body" sz="quarter" idx="10" hasCustomPrompt="1"/>
          </p:nvPr>
        </p:nvSpPr>
        <p:spPr>
          <a:xfrm>
            <a:off x="571500" y="1406436"/>
            <a:ext cx="5506636" cy="1200329"/>
          </a:xfrm>
        </p:spPr>
        <p:txBody>
          <a:bodyPr wrap="none" anchor="b">
            <a:spAutoFit/>
          </a:bodyPr>
          <a:lstStyle>
            <a:lvl1pPr marL="0" indent="0">
              <a:buNone/>
              <a:defRPr sz="8000" b="0" i="0" spc="300">
                <a:solidFill>
                  <a:schemeClr val="accent1">
                    <a:lumMod val="50000"/>
                  </a:schemeClr>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2" name=""/>
        <p:cNvGrpSpPr/>
        <p:nvPr/>
      </p:nvGrpSpPr>
      <p:grpSpPr>
        <a:xfrm>
          <a:off x="0" y="0"/>
          <a:ext cx="0" cy="0"/>
        </a:xfrm>
      </p:grpSpPr>
      <p:pic>
        <p:nvPicPr>
          <p:cNvPr id="13" name="图片 12"/>
          <p:cNvPicPr>
            <a:picLocks noChangeAspect="1"/>
          </p:cNvPicPr>
          <p:nvPr userDrawn="1"/>
        </p:nvPicPr>
        <p:blipFill>
          <a:blip r:embed="rId1"/>
          <a:stretch>
            <a:fillRect/>
          </a:stretch>
        </p:blipFill>
        <p:spPr>
          <a:xfrm>
            <a:off x="0" y="-1"/>
            <a:ext cx="12192000" cy="6858000"/>
          </a:xfrm>
          <a:prstGeom prst="rect">
            <a:avLst/>
          </a:prstGeom>
        </p:spPr>
      </p:pic>
      <p:sp>
        <p:nvSpPr>
          <p:cNvPr id="14"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5"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7" name=""/>
        <p:cNvGrpSpPr/>
        <p:nvPr/>
      </p:nvGrpSpPr>
      <p:grpSpPr>
        <a:xfrm>
          <a:off x="0" y="0"/>
          <a:ext cx="0" cy="0"/>
        </a:xfrm>
      </p:grpSpPr>
      <p:pic>
        <p:nvPicPr>
          <p:cNvPr id="18"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9"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0"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1"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2"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3" name=""/>
        <p:cNvGrpSpPr/>
        <p:nvPr/>
      </p:nvGrpSpPr>
      <p:grpSpPr>
        <a:xfrm>
          <a:off x="0" y="0"/>
          <a:ext cx="0" cy="0"/>
        </a:xfrm>
      </p:grpSpPr>
      <p:sp>
        <p:nvSpPr>
          <p:cNvPr id="24"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5"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6"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7" name=""/>
        <p:cNvGrpSpPr/>
        <p:nvPr/>
      </p:nvGrpSpPr>
      <p:grpSpPr>
        <a:xfrm>
          <a:off x="0" y="0"/>
          <a:ext cx="0" cy="0"/>
        </a:xfrm>
      </p:grpSpPr>
      <p:pic>
        <p:nvPicPr>
          <p:cNvPr id="28" name="图片 5"/>
          <p:cNvPicPr>
            <a:picLocks noChangeAspect="1"/>
          </p:cNvPicPr>
          <p:nvPr userDrawn="1"/>
        </p:nvPicPr>
        <p:blipFill>
          <a:blip r:embed="rId1"/>
          <a:stretch>
            <a:fillRect/>
          </a:stretch>
        </p:blipFill>
        <p:spPr>
          <a:xfrm>
            <a:off x="0" y="-1"/>
            <a:ext cx="12192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5210121040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教育法律责任和救济：理论与实践\n## 1.教育法律责任概述\n### 1.1教育法律责任的定义与内涵\n### 1.2教育法律责任的类型及特点\n### 1.3教育法律责任的主体与对象\n## 2.教育法律责任的成因及规避\n### 2.1教育法律责任的成因分析\n### 2.2教育法律责任的规避策略\n### 2.3教育法律责任规避的实践案例\n## 3.教育法律责任的追究与救济\n### 3.1教育法律责任的追究途径与方法\n### 3.2教育法律责任的救济方式与程序\n### 3.3教育法律责任追究与救济的实践案例\n## 4.教育法律责任的国际比较\n### 4.1国际教育法律责任的发展趋势\n### 4.2各国教育法律责任的比较分析\n### 4.3国际经验对我国教育法律责任完善的启示\n## 5.完善我国教育法律责任制度的建议\n### 5.1加强教育法律责任立法的建议\n### 5.2完善教育法律责任追究机制的建议\n### 5.3提高教育法律责任救济效果的建议\n&quot;,&quot;templateId&quot;:&quot;ujpcqsuz1ifzxno4qckwkhkbir&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571500" y="2606765"/>
            <a:ext cx="11055350" cy="1187450"/>
          </a:xfrm>
        </p:spPr>
        <p:txBody>
          <a:bodyPr vert="horz" wrap="square" lIns="91440" tIns="45720" rIns="91440" bIns="45720" anchor="b">
            <a:spAutoFit/>
          </a:bodyPr>
          <a:lstStyle/>
          <a:p>
            <a:pPr>
              <a:buNone/>
            </a:pPr>
            <a:r>
              <a:rPr lang="zh-CN" sz="5300"/>
              <a:t>教育法律责任和救济：理论与实践</a:t>
            </a:r>
            <a:endParaRPr/>
          </a:p>
        </p:txBody>
      </p:sp>
      <p:sp>
        <p:nvSpPr>
          <p:cNvPr id="3" name="副标题 2"/>
          <p:cNvSpPr>
            <a:spLocks noGrp="1"/>
          </p:cNvSpPr>
          <p:nvPr>
            <p:ph type="subTitle" idx="1"/>
          </p:nvPr>
        </p:nvSpPr>
        <p:spPr>
          <a:xfrm>
            <a:off x="571500" y="3984896"/>
            <a:ext cx="5581650" cy="400050"/>
          </a:xfrm>
        </p:spPr>
        <p:txBody>
          <a:bodyPr/>
          <a:lstStyle/>
          <a:p>
            <a:r>
              <a:rPr lang="en-US"/>
              <a:t> </a:t>
            </a:r>
            <a:endParaRPr/>
          </a:p>
        </p:txBody>
      </p:sp>
      <p:cxnSp>
        <p:nvCxnSpPr>
          <p:cNvPr id="4" name="直线连接符 4"/>
          <p:cNvCxnSpPr/>
          <p:nvPr/>
        </p:nvCxnSpPr>
        <p:spPr>
          <a:xfrm>
            <a:off x="660400" y="6014027"/>
            <a:ext cx="825500" cy="0"/>
          </a:xfrm>
          <a:prstGeom prst="line">
            <a:avLst/>
          </a:prstGeom>
          <a:ln w="127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
        <p:nvSpPr>
          <p:cNvPr id="5" name="文本占位符 20"/>
          <p:cNvSpPr txBox="1"/>
          <p:nvPr/>
        </p:nvSpPr>
        <p:spPr>
          <a:xfrm>
            <a:off x="571499" y="6129521"/>
            <a:ext cx="2093843" cy="37555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z="1400" spc="80">
              <a:solidFill>
                <a:schemeClr val="accent1">
                  <a:lumMod val="50000"/>
                </a:schemeClr>
              </a:solidFill>
              <a:latin typeface="+mn-lt"/>
            </a:endParaRPr>
          </a:p>
        </p:txBody>
      </p:sp>
      <p:sp>
        <p:nvSpPr>
          <p:cNvPr id="6" name="文本占位符 20"/>
          <p:cNvSpPr txBox="1"/>
          <p:nvPr/>
        </p:nvSpPr>
        <p:spPr>
          <a:xfrm>
            <a:off x="9937347" y="6129521"/>
            <a:ext cx="1683154" cy="377411"/>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z="1400" spc="80">
                <a:solidFill>
                  <a:schemeClr val="accent1">
                    <a:lumMod val="50000"/>
                  </a:schemeClr>
                </a:solidFill>
                <a:effectLst/>
              </a:rPr>
              <a:t> </a:t>
            </a:r>
            <a:endParaRPr kumimoji="1" lang="en-US" altLang="zh-CN" sz="1400" spc="80">
              <a:solidFill>
                <a:schemeClr val="accent1">
                  <a:lumMod val="50000"/>
                </a:schemeClr>
              </a:solidFil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4" name="" descr="{&quot;isTemplate&quot;:true,&quot;type&quot;:2}"/>
        <p:cNvGrpSpPr/>
        <p:nvPr/>
      </p:nvGrpSpPr>
      <p:grpSpPr>
        <a:xfrm>
          <a:off x="0" y="0"/>
          <a:ext cx="0" cy="0"/>
        </a:xfrm>
      </p:grpSpPr>
      <p:sp>
        <p:nvSpPr>
          <p:cNvPr id="85" name="标题 1" descr="{&quot;isTemplate&quot;:true,&quot;type&quot;:&quot;title&quot;,&quot;canOmit&quot;:false,&quot;range&quot;:0}"/>
          <p:cNvSpPr>
            <a:spLocks noGrp="1"/>
          </p:cNvSpPr>
          <p:nvPr>
            <p:ph type="title" idx="4294967295"/>
          </p:nvPr>
        </p:nvSpPr>
        <p:spPr>
          <a:xfrm>
            <a:off x="831850" y="3537545"/>
            <a:ext cx="10826750" cy="749300"/>
          </a:xfrm>
        </p:spPr>
        <p:txBody>
          <a:bodyPr vert="horz" wrap="square" lIns="91440" tIns="45720" rIns="91440" bIns="45720" anchor="b">
            <a:spAutoFit/>
          </a:bodyPr>
          <a:lstStyle/>
          <a:p>
            <a:pPr>
              <a:buNone/>
            </a:pPr>
            <a:r>
              <a:rPr lang="zh-CN" sz="4800" b="1" spc="300">
                <a:solidFill>
                  <a:schemeClr val="accent1">
                    <a:lumMod val="50000"/>
                    <a:alpha val="100000"/>
                  </a:schemeClr>
                </a:solidFill>
              </a:rPr>
              <a:t>教育法律责任概述</a:t>
            </a:r>
            <a:endParaRPr/>
          </a:p>
        </p:txBody>
      </p:sp>
      <p:sp>
        <p:nvSpPr>
          <p:cNvPr id="86" name="标题 1"/>
          <p:cNvSpPr txBox="1"/>
          <p:nvPr/>
        </p:nvSpPr>
        <p:spPr>
          <a:xfrm>
            <a:off x="831850" y="1844227"/>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a:solidFill>
                  <a:schemeClr val="accent1">
                    <a:lumMod val="50000"/>
                  </a:schemeClr>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8800" spc="300">
                <a:latin typeface="Microsoft YaHei Light" panose="020b0503020204020204" pitchFamily="34" charset="-122"/>
                <a:ea typeface="Microsoft YaHei Light" panose="020b0503020204020204" pitchFamily="34" charset="-122"/>
              </a:rPr>
              <a:t>01</a:t>
            </a:r>
            <a:endParaRPr kumimoji="1" lang="zh-CN" altLang="en-US" sz="8800" spc="300">
              <a:latin typeface="Microsoft YaHei Light" panose="020b0503020204020204" pitchFamily="34" charset="-122"/>
              <a:ea typeface="Microsoft YaHei Light" panose="020b0503020204020204" pitchFamily="34" charset="-122"/>
            </a:endParaRPr>
          </a:p>
        </p:txBody>
      </p:sp>
      <p:cxnSp>
        <p:nvCxnSpPr>
          <p:cNvPr id="87" name="直线连接符 4"/>
          <p:cNvCxnSpPr/>
          <p:nvPr/>
        </p:nvCxnSpPr>
        <p:spPr>
          <a:xfrm>
            <a:off x="952500" y="3155355"/>
            <a:ext cx="1203752" cy="0"/>
          </a:xfrm>
          <a:prstGeom prst="line">
            <a:avLst/>
          </a:prstGeom>
          <a:ln w="254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2" name="" descr="{&quot;isTemplate&quot;:true,&quot;type&quot;:3}"/>
        <p:cNvGrpSpPr/>
        <p:nvPr/>
      </p:nvGrpSpPr>
      <p:grpSpPr>
        <a:xfrm>
          <a:off x="0" y="0"/>
          <a:ext cx="0" cy="0"/>
        </a:xfrm>
      </p:grpSpPr>
      <p:grpSp>
        <p:nvGrpSpPr>
          <p:cNvPr id="103"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04" name=""/>
            <p:cNvGrpSpPr/>
            <p:nvPr/>
          </p:nvGrpSpPr>
          <p:grpSpPr>
            <a:xfrm>
              <a:off x="685800" y="3146904"/>
              <a:ext cx="5760000" cy="3225487"/>
              <a:chOff x="685800" y="3146904"/>
              <a:chExt cx="5760000" cy="3225487"/>
            </a:xfrm>
          </p:grpSpPr>
          <p:sp>
            <p:nvSpPr>
              <p:cNvPr id="105"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教育法律责任是指教育主体在教育活动过程中违反法律规定所应承担的法律责任</a:t>
                </a:r>
                <a:endParaRPr kumimoji="1" lang="en-US" altLang="zh-CN" sz="1800" b="1">
                  <a:solidFill>
                    <a:schemeClr val="bg1"/>
                  </a:solidFill>
                  <a:latin typeface="+mj-ea"/>
                  <a:ea typeface="+mj-ea"/>
                </a:endParaRPr>
              </a:p>
            </p:txBody>
          </p:sp>
          <p:sp>
            <p:nvSpPr>
              <p:cNvPr id="106"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教育主体包括：教育机构、教师、学生等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违法行为包括：侵犯他人合法权益、违反教育法律法规等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法律责任包括：民事赔偿责任、行政责任、刑事责任等</a:t>
                </a:r>
                <a:endParaRPr/>
              </a:p>
            </p:txBody>
          </p:sp>
        </p:grpSp>
        <p:grpSp>
          <p:nvGrpSpPr>
            <p:cNvPr id="107" name=""/>
            <p:cNvGrpSpPr/>
            <p:nvPr/>
          </p:nvGrpSpPr>
          <p:grpSpPr>
            <a:xfrm>
              <a:off x="6016236" y="3146904"/>
              <a:ext cx="5400000" cy="3225487"/>
              <a:chOff x="6016236" y="3146904"/>
              <a:chExt cx="5400000" cy="3225487"/>
            </a:xfrm>
          </p:grpSpPr>
          <p:sp>
            <p:nvSpPr>
              <p:cNvPr id="108"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教育法律责任的内涵包括：</a:t>
                </a:r>
                <a:endParaRPr kumimoji="1" lang="en-US" altLang="zh-CN" sz="1800" b="1">
                  <a:solidFill>
                    <a:schemeClr val="bg1"/>
                  </a:solidFill>
                  <a:latin typeface="+mj-ea"/>
                  <a:ea typeface="+mj-ea"/>
                </a:endParaRPr>
              </a:p>
            </p:txBody>
          </p:sp>
          <p:sp>
            <p:nvSpPr>
              <p:cNvPr id="109"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教育法律责任是一种法定责任，必须依法承担</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教育法律责任是一种社会责任，关系到教育事业的健康发展</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教育法律责任是一种道德责任，要求教育主体遵守职业道德规范</a:t>
                </a:r>
                <a:endParaRPr/>
              </a:p>
            </p:txBody>
          </p:sp>
        </p:grpSp>
      </p:grpSp>
      <p:sp>
        <p:nvSpPr>
          <p:cNvPr id="110"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教育法律责任的定义与内涵</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1" name="" descr="{&quot;isTemplate&quot;:true,&quot;type&quot;:3}"/>
        <p:cNvGrpSpPr/>
        <p:nvPr/>
      </p:nvGrpSpPr>
      <p:grpSpPr>
        <a:xfrm>
          <a:off x="0" y="0"/>
          <a:ext cx="0" cy="0"/>
        </a:xfrm>
      </p:grpSpPr>
      <p:grpSp>
        <p:nvGrpSpPr>
          <p:cNvPr id="112"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113" name="Group 628"/>
            <p:cNvGrpSpPr/>
            <p:nvPr/>
          </p:nvGrpSpPr>
          <p:grpSpPr>
            <a:xfrm>
              <a:off x="1197254" y="3971227"/>
              <a:ext cx="11008530" cy="2106887"/>
              <a:chOff x="1197254" y="3971227"/>
              <a:chExt cx="11008530" cy="2106887"/>
            </a:xfrm>
          </p:grpSpPr>
          <p:sp>
            <p:nvSpPr>
              <p:cNvPr id="114"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5"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6"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17"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18"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教育法律责任的类型分为：</a:t>
                </a:r>
                <a:endParaRPr/>
              </a:p>
            </p:txBody>
          </p:sp>
          <p:sp>
            <p:nvSpPr>
              <p:cNvPr id="119"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民事法律责任：如教育合同纠纷、侵权损害赔偿等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行政法律责任：如违反教育行政管理规定的行政处罚、行政许可等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刑事法律责任：如教育领域内的犯罪行为，如虐待学生、贪污受贿等</a:t>
                </a:r>
                <a:endParaRPr/>
              </a:p>
            </p:txBody>
          </p:sp>
        </p:grpSp>
        <p:grpSp>
          <p:nvGrpSpPr>
            <p:cNvPr id="120" name="Group 635"/>
            <p:cNvGrpSpPr/>
            <p:nvPr/>
          </p:nvGrpSpPr>
          <p:grpSpPr>
            <a:xfrm>
              <a:off x="3499345" y="1423099"/>
              <a:ext cx="11008530" cy="2005901"/>
              <a:chOff x="3499345" y="1423099"/>
              <a:chExt cx="11008530" cy="2005901"/>
            </a:xfrm>
          </p:grpSpPr>
          <p:sp>
            <p:nvSpPr>
              <p:cNvPr id="121"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教育法律责任的特点包括：</a:t>
                </a:r>
                <a:endParaRPr/>
              </a:p>
            </p:txBody>
          </p:sp>
          <p:sp>
            <p:nvSpPr>
              <p:cNvPr id="122"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教育法律责任具有双重性：既包括对教育主体的惩罚，也包括对受害者的赔偿或救济</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教育法律责任具有强制性：教育主体必须依法承担法律责任，不能以任何理由逃避</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教育法律责任具有公平性：教育法律责任的承担应公平对待所有教育主体和受害者</a:t>
                </a:r>
                <a:endParaRPr/>
              </a:p>
            </p:txBody>
          </p:sp>
          <p:sp>
            <p:nvSpPr>
              <p:cNvPr id="123"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4"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5"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26"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2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教育法律责任的类型及特点</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8" name="" descr="{&quot;isTemplate&quot;:true,&quot;type&quot;:3}"/>
        <p:cNvGrpSpPr/>
        <p:nvPr/>
      </p:nvGrpSpPr>
      <p:grpSpPr>
        <a:xfrm>
          <a:off x="0" y="0"/>
          <a:ext cx="0" cy="0"/>
        </a:xfrm>
      </p:grpSpPr>
      <p:pic>
        <p:nvPicPr>
          <p:cNvPr id="129"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30"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31" name="Group 598"/>
            <p:cNvGrpSpPr/>
            <p:nvPr/>
          </p:nvGrpSpPr>
          <p:grpSpPr>
            <a:xfrm>
              <a:off x="763829" y="1414808"/>
              <a:ext cx="6972294" cy="2337649"/>
              <a:chOff x="763829" y="1414808"/>
              <a:chExt cx="6972294" cy="2337649"/>
            </a:xfrm>
          </p:grpSpPr>
          <p:sp>
            <p:nvSpPr>
              <p:cNvPr id="132"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教育法律责任的主体包括：</a:t>
                </a:r>
                <a:endParaRPr/>
              </a:p>
            </p:txBody>
          </p:sp>
          <p:sp>
            <p:nvSpPr>
              <p:cNvPr id="133"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教育机构：如学校、幼儿园等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教师：包括在编教师、兼职教师等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学生：包括在校本科生、研究生等</a:t>
                </a:r>
                <a:endParaRPr/>
              </a:p>
            </p:txBody>
          </p:sp>
          <p:sp>
            <p:nvSpPr>
              <p:cNvPr id="134"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5"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6"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37"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38" name="Group 591"/>
            <p:cNvGrpSpPr/>
            <p:nvPr/>
          </p:nvGrpSpPr>
          <p:grpSpPr>
            <a:xfrm>
              <a:off x="689593" y="3949139"/>
              <a:ext cx="7078256" cy="2128975"/>
              <a:chOff x="689593" y="3949139"/>
              <a:chExt cx="7078256" cy="2128975"/>
            </a:xfrm>
          </p:grpSpPr>
          <p:sp>
            <p:nvSpPr>
              <p:cNvPr id="139"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教育法律责任的对象包括：</a:t>
                </a:r>
                <a:endParaRPr/>
              </a:p>
            </p:txBody>
          </p:sp>
          <p:sp>
            <p:nvSpPr>
              <p:cNvPr id="140"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合法权益受到侵害的受教育者：如学生、家长等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教育活动的利益相关者：如教育投资者、教育合作伙伴等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社会公共利益：如教育秩序、教育公平等</a:t>
                </a:r>
                <a:endParaRPr/>
              </a:p>
            </p:txBody>
          </p:sp>
          <p:sp>
            <p:nvSpPr>
              <p:cNvPr id="141"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2"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3"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44"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45"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教育法律责任的主体与对象</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6" name="" descr="{&quot;isTemplate&quot;:true,&quot;type&quot;:2}"/>
        <p:cNvGrpSpPr/>
        <p:nvPr/>
      </p:nvGrpSpPr>
      <p:grpSpPr>
        <a:xfrm>
          <a:off x="0" y="0"/>
          <a:ext cx="0" cy="0"/>
        </a:xfrm>
      </p:grpSpPr>
      <p:sp>
        <p:nvSpPr>
          <p:cNvPr id="147" name="标题 1" descr="{&quot;isTemplate&quot;:true,&quot;type&quot;:&quot;title&quot;,&quot;canOmit&quot;:false,&quot;range&quot;:0}"/>
          <p:cNvSpPr>
            <a:spLocks noGrp="1"/>
          </p:cNvSpPr>
          <p:nvPr>
            <p:ph type="title" idx="4294967295"/>
          </p:nvPr>
        </p:nvSpPr>
        <p:spPr>
          <a:xfrm>
            <a:off x="831850" y="3537545"/>
            <a:ext cx="10826750" cy="749300"/>
          </a:xfrm>
        </p:spPr>
        <p:txBody>
          <a:bodyPr vert="horz" wrap="square" lIns="91440" tIns="45720" rIns="91440" bIns="45720" anchor="b">
            <a:spAutoFit/>
          </a:bodyPr>
          <a:lstStyle/>
          <a:p>
            <a:pPr>
              <a:buNone/>
            </a:pPr>
            <a:r>
              <a:rPr lang="zh-CN" sz="4800" b="1" spc="300">
                <a:solidFill>
                  <a:schemeClr val="accent1">
                    <a:lumMod val="50000"/>
                    <a:alpha val="100000"/>
                  </a:schemeClr>
                </a:solidFill>
              </a:rPr>
              <a:t>教育法律责任的成因及规避</a:t>
            </a:r>
            <a:endParaRPr/>
          </a:p>
        </p:txBody>
      </p:sp>
      <p:sp>
        <p:nvSpPr>
          <p:cNvPr id="148" name="标题 1"/>
          <p:cNvSpPr txBox="1"/>
          <p:nvPr/>
        </p:nvSpPr>
        <p:spPr>
          <a:xfrm>
            <a:off x="831850" y="1844227"/>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a:solidFill>
                  <a:schemeClr val="accent1">
                    <a:lumMod val="50000"/>
                  </a:schemeClr>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8800" spc="300">
                <a:latin typeface="Microsoft YaHei Light" panose="020b0503020204020204" pitchFamily="34" charset="-122"/>
                <a:ea typeface="Microsoft YaHei Light" panose="020b0503020204020204" pitchFamily="34" charset="-122"/>
              </a:rPr>
              <a:t>02</a:t>
            </a:r>
            <a:endParaRPr kumimoji="1" lang="zh-CN" altLang="en-US" sz="8800" spc="300">
              <a:latin typeface="Microsoft YaHei Light" panose="020b0503020204020204" pitchFamily="34" charset="-122"/>
              <a:ea typeface="Microsoft YaHei Light" panose="020b0503020204020204" pitchFamily="34" charset="-122"/>
            </a:endParaRPr>
          </a:p>
        </p:txBody>
      </p:sp>
      <p:cxnSp>
        <p:nvCxnSpPr>
          <p:cNvPr id="149" name="直线连接符 4"/>
          <p:cNvCxnSpPr/>
          <p:nvPr/>
        </p:nvCxnSpPr>
        <p:spPr>
          <a:xfrm>
            <a:off x="952500" y="3155355"/>
            <a:ext cx="1203752" cy="0"/>
          </a:xfrm>
          <a:prstGeom prst="line">
            <a:avLst/>
          </a:prstGeom>
          <a:ln w="254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0" name="" descr="{&quot;isTemplate&quot;:true,&quot;type&quot;:3}"/>
        <p:cNvGrpSpPr/>
        <p:nvPr/>
      </p:nvGrpSpPr>
      <p:grpSpPr>
        <a:xfrm>
          <a:off x="0" y="0"/>
          <a:ext cx="0" cy="0"/>
        </a:xfrm>
      </p:grpSpPr>
      <p:pic>
        <p:nvPicPr>
          <p:cNvPr id="15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5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53" name="Group 598"/>
            <p:cNvGrpSpPr/>
            <p:nvPr/>
          </p:nvGrpSpPr>
          <p:grpSpPr>
            <a:xfrm>
              <a:off x="763829" y="1414808"/>
              <a:ext cx="6972294" cy="2337649"/>
              <a:chOff x="763829" y="1414808"/>
              <a:chExt cx="6972294" cy="2337649"/>
            </a:xfrm>
          </p:grpSpPr>
          <p:sp>
            <p:nvSpPr>
              <p:cNvPr id="15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教育法律责任的成因主要包括：</a:t>
                </a:r>
                <a:endParaRPr/>
              </a:p>
            </p:txBody>
          </p:sp>
          <p:sp>
            <p:nvSpPr>
              <p:cNvPr id="15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教育法律法规不完善：导致教育主体在活动中无法可依，容易产生违法行为</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教育主体法律意识淡薄：缺乏对法律规定的了解，容易导致违法行为</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教育活动管理不善：如对教师、学生的管理不严，导致违法行为的发生</a:t>
                </a:r>
                <a:endParaRPr/>
              </a:p>
            </p:txBody>
          </p:sp>
          <p:sp>
            <p:nvSpPr>
              <p:cNvPr id="15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5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60" name="Group 591"/>
            <p:cNvGrpSpPr/>
            <p:nvPr/>
          </p:nvGrpSpPr>
          <p:grpSpPr>
            <a:xfrm>
              <a:off x="689593" y="3949139"/>
              <a:ext cx="7078256" cy="2128975"/>
              <a:chOff x="689593" y="3949139"/>
              <a:chExt cx="7078256" cy="2128975"/>
            </a:xfrm>
          </p:grpSpPr>
          <p:sp>
            <p:nvSpPr>
              <p:cNvPr id="16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教育法律责任的成因还包括：</a:t>
                </a:r>
                <a:endParaRPr/>
              </a:p>
            </p:txBody>
          </p:sp>
          <p:sp>
            <p:nvSpPr>
              <p:cNvPr id="16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教育市场竞争加剧：导致部分教育主体为谋求利益而忽视法律规定</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社会环境的影响：如社会风气、价值观念的变化，对教育活动产生不良影响</a:t>
                </a:r>
                <a:endParaRPr/>
              </a:p>
            </p:txBody>
          </p:sp>
          <p:sp>
            <p:nvSpPr>
              <p:cNvPr id="16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6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6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教育法律责任的成因分析</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8" name="" descr="{&quot;isTemplate&quot;:true,&quot;type&quot;:3}"/>
        <p:cNvGrpSpPr/>
        <p:nvPr/>
      </p:nvGrpSpPr>
      <p:grpSpPr>
        <a:xfrm>
          <a:off x="0" y="0"/>
          <a:ext cx="0" cy="0"/>
        </a:xfrm>
      </p:grpSpPr>
      <p:pic>
        <p:nvPicPr>
          <p:cNvPr id="169"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70"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71" name="Group 598"/>
            <p:cNvGrpSpPr/>
            <p:nvPr/>
          </p:nvGrpSpPr>
          <p:grpSpPr>
            <a:xfrm>
              <a:off x="763829" y="1414808"/>
              <a:ext cx="6972294" cy="2337649"/>
              <a:chOff x="763829" y="1414808"/>
              <a:chExt cx="6972294" cy="2337649"/>
            </a:xfrm>
          </p:grpSpPr>
          <p:sp>
            <p:nvSpPr>
              <p:cNvPr id="172"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教育法律责任规避策略主要包括：</a:t>
                </a:r>
                <a:endParaRPr/>
              </a:p>
            </p:txBody>
          </p:sp>
          <p:sp>
            <p:nvSpPr>
              <p:cNvPr id="173"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完善教育法律法规：明确教育主体的权利义务，规范教育活动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提高教育主体的法律意识：加强对教育主体的法律教育，提高法律素质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加强教育活动管理：完善教育管理制度，加强对教师、学生的管理</a:t>
                </a:r>
                <a:endParaRPr/>
              </a:p>
            </p:txBody>
          </p:sp>
          <p:sp>
            <p:nvSpPr>
              <p:cNvPr id="174"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5"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6"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77"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78" name="Group 591"/>
            <p:cNvGrpSpPr/>
            <p:nvPr/>
          </p:nvGrpSpPr>
          <p:grpSpPr>
            <a:xfrm>
              <a:off x="689593" y="3949139"/>
              <a:ext cx="7078256" cy="2128975"/>
              <a:chOff x="689593" y="3949139"/>
              <a:chExt cx="7078256" cy="2128975"/>
            </a:xfrm>
          </p:grpSpPr>
          <p:sp>
            <p:nvSpPr>
              <p:cNvPr id="179"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教育法律责任规避策略还包括：</a:t>
                </a:r>
                <a:endParaRPr/>
              </a:p>
            </p:txBody>
          </p:sp>
          <p:sp>
            <p:nvSpPr>
              <p:cNvPr id="180"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建立健全教育法律责任追究机制：对违法行为进行严厉查处，形成震慑力</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营造良好的教育环境：引导社会舆论，树立正确的教育观念和价值观念</a:t>
                </a:r>
                <a:endParaRPr/>
              </a:p>
            </p:txBody>
          </p:sp>
          <p:sp>
            <p:nvSpPr>
              <p:cNvPr id="181"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2"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3"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84"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85"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教育法律责任的规避策略</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6" name="" descr="{&quot;isTemplate&quot;:true,&quot;type&quot;:3}"/>
        <p:cNvGrpSpPr/>
        <p:nvPr/>
      </p:nvGrpSpPr>
      <p:grpSpPr>
        <a:xfrm>
          <a:off x="0" y="0"/>
          <a:ext cx="0" cy="0"/>
        </a:xfrm>
      </p:grpSpPr>
      <p:grpSp>
        <p:nvGrpSpPr>
          <p:cNvPr id="187" name="" descr="{&quot;isTemplate&quot;:true,&quot;type&quot;:&quot;list&quot;,&quot;alignment&quot;:&quot;left&quot;,&quot;alignmentVertical&quot;:&quot;top&quot;,&quot;canOmit&quot;:false,&quot;scalable&quot;:false,&quot;minItemsCount&quot;:-1}"/>
          <p:cNvGrpSpPr/>
          <p:nvPr/>
        </p:nvGrpSpPr>
        <p:grpSpPr>
          <a:xfrm>
            <a:off x="996217" y="2144759"/>
            <a:ext cx="10199566" cy="4458640"/>
            <a:chOff x="996217" y="2144759"/>
            <a:chExt cx="10199566" cy="4458640"/>
          </a:xfrm>
        </p:grpSpPr>
        <p:grpSp>
          <p:nvGrpSpPr>
            <p:cNvPr id="188" name=""/>
            <p:cNvGrpSpPr/>
            <p:nvPr/>
          </p:nvGrpSpPr>
          <p:grpSpPr>
            <a:xfrm>
              <a:off x="996217" y="2144759"/>
              <a:ext cx="2880000" cy="4458640"/>
              <a:chOff x="996217" y="2144759"/>
              <a:chExt cx="2880000" cy="4458640"/>
            </a:xfrm>
          </p:grpSpPr>
          <p:sp>
            <p:nvSpPr>
              <p:cNvPr id="189" name="椭圆 10" descr="{&quot;isTemplate&quot;:true,&quot;type&quot;:&quot;title&quot;,&quot;canOmit&quot;:false,&quot;range&quot;:0}"/>
              <p:cNvSpPr>
                <a:spLocks noChangeAspect="1"/>
              </p:cNvSpPr>
              <p:nvPr/>
            </p:nvSpPr>
            <p:spPr>
              <a:xfrm>
                <a:off x="996217" y="2144759"/>
                <a:ext cx="2880000" cy="2880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实践案例一：某学校因管理不善，导致学生在校期间遭受人身伤害，学校依法承担民事赔偿责任</a:t>
                </a:r>
                <a:endParaRPr kumimoji="1" lang="en-US" altLang="zh-CN" sz="2200" b="1">
                  <a:solidFill>
                    <a:schemeClr val="bg1"/>
                  </a:solidFill>
                  <a:latin typeface="+mj-ea"/>
                  <a:ea typeface="+mj-ea"/>
                </a:endParaRPr>
              </a:p>
            </p:txBody>
          </p:sp>
          <p:sp>
            <p:nvSpPr>
              <p:cNvPr id="190" name="Tencent"/>
              <p:cNvSpPr/>
              <p:nvPr/>
            </p:nvSpPr>
            <p:spPr>
              <a:xfrm>
                <a:off x="2185187"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b="1">
                    <a:solidFill>
                      <a:schemeClr val="accent1"/>
                    </a:solidFill>
                    <a:latin typeface="+mj-ea"/>
                    <a:ea typeface="+mj-ea"/>
                  </a:rPr>
                  <a:t>01</a:t>
                </a:r>
                <a:endParaRPr/>
              </a:p>
            </p:txBody>
          </p:sp>
        </p:grpSp>
        <p:grpSp>
          <p:nvGrpSpPr>
            <p:cNvPr id="191" name=""/>
            <p:cNvGrpSpPr/>
            <p:nvPr/>
          </p:nvGrpSpPr>
          <p:grpSpPr>
            <a:xfrm>
              <a:off x="4656000" y="2144759"/>
              <a:ext cx="2880000" cy="4458640"/>
              <a:chOff x="4656000" y="2144759"/>
              <a:chExt cx="2880000" cy="4458640"/>
            </a:xfrm>
          </p:grpSpPr>
          <p:sp>
            <p:nvSpPr>
              <p:cNvPr id="192" name="椭圆 11" descr="{&quot;isTemplate&quot;:true,&quot;type&quot;:&quot;title&quot;,&quot;canOmit&quot;:false,&quot;range&quot;:0}"/>
              <p:cNvSpPr>
                <a:spLocks noChangeAspect="1"/>
              </p:cNvSpPr>
              <p:nvPr/>
            </p:nvSpPr>
            <p:spPr>
              <a:xfrm>
                <a:off x="4656000" y="2144759"/>
                <a:ext cx="2880000" cy="2880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实践案例二：某教师因违反教育管理规定，被教育行政部门处以行政处罚，取消教师资格</a:t>
                </a:r>
                <a:endParaRPr kumimoji="1" lang="en-US" altLang="zh-CN" sz="2200" b="1">
                  <a:solidFill>
                    <a:schemeClr val="bg1"/>
                  </a:solidFill>
                  <a:latin typeface="+mj-ea"/>
                  <a:ea typeface="+mj-ea"/>
                </a:endParaRPr>
              </a:p>
            </p:txBody>
          </p:sp>
          <p:sp>
            <p:nvSpPr>
              <p:cNvPr id="193" name="Tencent"/>
              <p:cNvSpPr/>
              <p:nvPr/>
            </p:nvSpPr>
            <p:spPr>
              <a:xfrm>
                <a:off x="5844970"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b="1">
                    <a:solidFill>
                      <a:schemeClr val="accent2"/>
                    </a:solidFill>
                    <a:latin typeface="+mj-ea"/>
                    <a:ea typeface="+mj-ea"/>
                  </a:rPr>
                  <a:t>02</a:t>
                </a:r>
                <a:endParaRPr/>
              </a:p>
            </p:txBody>
          </p:sp>
        </p:grpSp>
        <p:grpSp>
          <p:nvGrpSpPr>
            <p:cNvPr id="194" name=""/>
            <p:cNvGrpSpPr/>
            <p:nvPr/>
          </p:nvGrpSpPr>
          <p:grpSpPr>
            <a:xfrm>
              <a:off x="8315783" y="2144759"/>
              <a:ext cx="2880000" cy="4458640"/>
              <a:chOff x="8315783" y="2144759"/>
              <a:chExt cx="2880000" cy="4458640"/>
            </a:xfrm>
          </p:grpSpPr>
          <p:sp>
            <p:nvSpPr>
              <p:cNvPr id="195" name="椭圆 12" descr="{&quot;isTemplate&quot;:true,&quot;type&quot;:&quot;title&quot;,&quot;canOmit&quot;:false,&quot;range&quot;:0}"/>
              <p:cNvSpPr>
                <a:spLocks noChangeAspect="1"/>
              </p:cNvSpPr>
              <p:nvPr/>
            </p:nvSpPr>
            <p:spPr>
              <a:xfrm>
                <a:off x="8315783" y="2144759"/>
                <a:ext cx="2880000" cy="2880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实践案例三：某培训机构因虚假宣传，被消费者投诉，依法承担民事赔偿责任</a:t>
                </a:r>
                <a:endParaRPr kumimoji="1" lang="en-US" altLang="zh-CN" sz="2200" b="1">
                  <a:solidFill>
                    <a:schemeClr val="bg1"/>
                  </a:solidFill>
                  <a:latin typeface="+mj-ea"/>
                  <a:ea typeface="+mj-ea"/>
                </a:endParaRPr>
              </a:p>
            </p:txBody>
          </p:sp>
          <p:sp>
            <p:nvSpPr>
              <p:cNvPr id="196" name="Tencent"/>
              <p:cNvSpPr/>
              <p:nvPr/>
            </p:nvSpPr>
            <p:spPr>
              <a:xfrm>
                <a:off x="9504753"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b="1">
                    <a:solidFill>
                      <a:schemeClr val="accent3"/>
                    </a:solidFill>
                    <a:latin typeface="+mj-ea"/>
                    <a:ea typeface="+mj-ea"/>
                  </a:rPr>
                  <a:t>03</a:t>
                </a:r>
                <a:endParaRPr/>
              </a:p>
            </p:txBody>
          </p:sp>
        </p:grpSp>
      </p:grpSp>
      <p:sp>
        <p:nvSpPr>
          <p:cNvPr id="197" name="Tencent" descr="{&quot;isTemplate&quot;:true,&quot;type&quot;:&quot;title&quot;,&quot;canOmit&quot;:false,&quot;range&quot;:0}"/>
          <p:cNvSpPr txBox="1"/>
          <p:nvPr/>
        </p:nvSpPr>
        <p:spPr>
          <a:xfrm>
            <a:off x="753805" y="643889"/>
            <a:ext cx="106997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3600" b="1">
                <a:latin typeface="微软雅黑"/>
                <a:ea typeface="微软雅黑"/>
              </a:rPr>
              <a:t>教育法律责任规避的实践案例</a:t>
            </a:r>
            <a:endParaRPr lang="en-US" sz="3600" b="1">
              <a:latin typeface="微软雅黑"/>
              <a:ea typeface="微软雅黑"/>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a:spLocks noGrp="1"/>
          </p:cNvSpPr>
          <p:nvPr>
            <p:ph type="title" idx="4294967295"/>
          </p:nvPr>
        </p:nvSpPr>
        <p:spPr>
          <a:xfrm>
            <a:off x="831850" y="3537545"/>
            <a:ext cx="10826750" cy="749300"/>
          </a:xfrm>
        </p:spPr>
        <p:txBody>
          <a:bodyPr vert="horz" wrap="square" lIns="91440" tIns="45720" rIns="91440" bIns="45720" anchor="b">
            <a:spAutoFit/>
          </a:bodyPr>
          <a:lstStyle/>
          <a:p>
            <a:pPr>
              <a:buNone/>
            </a:pPr>
            <a:r>
              <a:rPr lang="zh-CN" sz="4800" b="1" spc="300">
                <a:solidFill>
                  <a:schemeClr val="accent1">
                    <a:lumMod val="50000"/>
                    <a:alpha val="100000"/>
                  </a:schemeClr>
                </a:solidFill>
              </a:rPr>
              <a:t>教育法律责任的追究与救济</a:t>
            </a:r>
            <a:endParaRPr/>
          </a:p>
        </p:txBody>
      </p:sp>
      <p:sp>
        <p:nvSpPr>
          <p:cNvPr id="9" name="标题 1"/>
          <p:cNvSpPr txBox="1"/>
          <p:nvPr/>
        </p:nvSpPr>
        <p:spPr>
          <a:xfrm>
            <a:off x="831850" y="1844227"/>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a:solidFill>
                  <a:schemeClr val="accent1">
                    <a:lumMod val="50000"/>
                  </a:schemeClr>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8800" spc="300">
                <a:latin typeface="Microsoft YaHei Light" panose="020b0503020204020204" pitchFamily="34" charset="-122"/>
                <a:ea typeface="Microsoft YaHei Light" panose="020b0503020204020204" pitchFamily="34" charset="-122"/>
              </a:rPr>
              <a:t>03</a:t>
            </a:r>
            <a:endParaRPr kumimoji="1" lang="zh-CN" altLang="en-US" sz="8800" spc="300">
              <a:latin typeface="Microsoft YaHei Light" panose="020b0503020204020204" pitchFamily="34" charset="-122"/>
              <a:ea typeface="Microsoft YaHei Light" panose="020b0503020204020204" pitchFamily="34" charset="-122"/>
            </a:endParaRPr>
          </a:p>
        </p:txBody>
      </p:sp>
      <p:cxnSp>
        <p:nvCxnSpPr>
          <p:cNvPr id="10" name="直线连接符 4"/>
          <p:cNvCxnSpPr/>
          <p:nvPr/>
        </p:nvCxnSpPr>
        <p:spPr>
          <a:xfrm>
            <a:off x="952500" y="3155355"/>
            <a:ext cx="1203752" cy="0"/>
          </a:xfrm>
          <a:prstGeom prst="line">
            <a:avLst/>
          </a:prstGeom>
          <a:ln w="254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 name="" descr="{&quot;isTemplate&quot;:true,&quot;type&quot;:3}"/>
        <p:cNvGrpSpPr/>
        <p:nvPr/>
      </p:nvGrpSpPr>
      <p:grpSpPr>
        <a:xfrm>
          <a:off x="0" y="0"/>
          <a:ext cx="0" cy="0"/>
        </a:xfrm>
      </p:grpSpPr>
      <p:pic>
        <p:nvPicPr>
          <p:cNvPr id="12"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3"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4" name="Group 598"/>
            <p:cNvGrpSpPr/>
            <p:nvPr/>
          </p:nvGrpSpPr>
          <p:grpSpPr>
            <a:xfrm>
              <a:off x="763829" y="1414808"/>
              <a:ext cx="6972294" cy="2337649"/>
              <a:chOff x="763829" y="1414808"/>
              <a:chExt cx="6972294" cy="2337649"/>
            </a:xfrm>
          </p:grpSpPr>
          <p:sp>
            <p:nvSpPr>
              <p:cNvPr id="15"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教育法律责任的追究途径包括：</a:t>
                </a:r>
                <a:endParaRPr/>
              </a:p>
            </p:txBody>
          </p:sp>
          <p:sp>
            <p:nvSpPr>
              <p:cNvPr id="16"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行政追究：通过教育行政部门对违法行为进行调查处理，追究行政责任</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司法追究：通过司法机关对违法行为进行审理判决，追究民事责任和刑事责任</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行业追究：通过行业协会对违法行为进行自律惩戒，追究行业责任</a:t>
                </a:r>
                <a:endParaRPr/>
              </a:p>
            </p:txBody>
          </p:sp>
          <p:sp>
            <p:nvSpPr>
              <p:cNvPr id="17"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0"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1" name="Group 591"/>
            <p:cNvGrpSpPr/>
            <p:nvPr/>
          </p:nvGrpSpPr>
          <p:grpSpPr>
            <a:xfrm>
              <a:off x="689593" y="3949139"/>
              <a:ext cx="7078256" cy="2128975"/>
              <a:chOff x="689593" y="3949139"/>
              <a:chExt cx="7078256" cy="2128975"/>
            </a:xfrm>
          </p:grpSpPr>
          <p:sp>
            <p:nvSpPr>
              <p:cNvPr id="22"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教育法律责任的追究方法包括：</a:t>
                </a:r>
                <a:endParaRPr/>
              </a:p>
            </p:txBody>
          </p:sp>
          <p:sp>
            <p:nvSpPr>
              <p:cNvPr id="23"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行政处罚：如警告、罚款、吊销许可证等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民事赔偿：如赔偿损失、消除影响等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刑事处罚：如拘役、有期徒刑等</a:t>
                </a:r>
                <a:endParaRPr/>
              </a:p>
            </p:txBody>
          </p:sp>
          <p:sp>
            <p:nvSpPr>
              <p:cNvPr id="24"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7"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教育法律责任的追究途径与方法</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https://d.book118.com/195210121040011112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ray_blue">
      <a:dk1>
        <a:srgbClr val="000000"/>
      </a:dk1>
      <a:lt1>
        <a:srgbClr val="FFFFFF"/>
      </a:lt1>
      <a:dk2>
        <a:srgbClr val="0A102F"/>
      </a:dk2>
      <a:lt2>
        <a:srgbClr val="DEEFF8"/>
      </a:lt2>
      <a:accent1>
        <a:srgbClr val="2A68D2"/>
      </a:accent1>
      <a:accent2>
        <a:srgbClr val="70AEE1"/>
      </a:accent2>
      <a:accent3>
        <a:srgbClr val="2B4FAD"/>
      </a:accent3>
      <a:accent4>
        <a:srgbClr val="F4796D"/>
      </a:accent4>
      <a:accent5>
        <a:srgbClr val="B53F55"/>
      </a:accent5>
      <a:accent6>
        <a:srgbClr val="7D2F61"/>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教育法律责任和救济：理论与实践</vt:lpstr>
      <vt:lpstr>教育法律责任概述</vt:lpstr>
      <vt:lpstr>PowerPoint Presentation</vt:lpstr>
      <vt:lpstr>PowerPoint Presentation</vt:lpstr>
      <vt:lpstr>PowerPoint Presentation</vt:lpstr>
      <vt:lpstr>教育法律责任的成因及规避</vt:lpstr>
      <vt:lpstr>PowerPoint Presentation</vt:lpstr>
      <vt:lpstr>PowerPoint Presentation</vt:lpstr>
      <vt:lpstr>PowerPoint Presentation</vt:lpstr>
      <vt:lpstr>教育法律责任的追究与救济</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2024-09-18T09:27:21.996</cp:lastPrinted>
  <dcterms:created xsi:type="dcterms:W3CDTF">2024-09-18T01:27:22Z</dcterms:created>
  <dcterms:modified xsi:type="dcterms:W3CDTF">2024-09-18T01:27:23Z</dcterms:modified>
</cp:coreProperties>
</file>