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D7B2089-C905-435E-8E5D-952781065E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41D87B-19CF-4EEC-A096-369252F50D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DEC4AF3-AF19-4068-9658-86D90D7D59A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0B8385F-F387-4ADF-BC9D-02C3B3AC449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E17F585-C924-4156-845A-A757DB333DB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4616CE0-C406-440C-BA55-71C9432AA53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F7A3A49-EFA0-44A7-BAD2-0B08454A3D9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DBBD37A-004C-4283-AF9D-260DE699386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A664C2A-3189-4A79-B9F2-B68ACD95E07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379880-A47C-408D-938E-546C7F97FA1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BB71B97-95E4-401D-82C5-731C7DA391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95231220023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33230" y="2310725"/>
            <a:ext cx="10525539" cy="11049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dk1">
                    <a:alpha val="100000"/>
                  </a:schemeClr>
                </a:solidFill>
                <a:latin typeface="Microsoft Yahei"/>
                <a:ea typeface="Microsoft Yahei"/>
                <a:cs typeface="Microsoft Yahei"/>
              </a:rPr>
              <a:t>行业操作规范与验收标准的衡量与绩效评价指</a:t>
            </a:r>
          </a:p>
        </p:txBody>
      </p:sp>
      <p:sp>
        <p:nvSpPr>
          <p:cNvPr id="3" name="TextBox 3"/>
          <p:cNvSpPr txBox="1"/>
          <p:nvPr/>
        </p:nvSpPr>
        <p:spPr>
          <a:xfrm>
            <a:off x="3825995" y="6044090"/>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汇报人：XX</a:t>
            </a:r>
          </a:p>
        </p:txBody>
      </p:sp>
      <p:sp>
        <p:nvSpPr>
          <p:cNvPr id="4" name="TextBox 4"/>
          <p:cNvSpPr txBox="1"/>
          <p:nvPr/>
        </p:nvSpPr>
        <p:spPr>
          <a:xfrm>
            <a:off x="3825995" y="1676741"/>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行业操作规范概述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验收标准概述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衡量与绩效评价指标构建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行业操作规范与验收标准实施评价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绩效评价结果应用与展望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01</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明确行业操作规范</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为了确保行业的健康、稳定和可持续发展，必须明确行业操作规范，规范行业内企业的行为，防止不良竞争和损害行业形象的事件发生。</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统一验收标准</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制定统一的验收标准，可以确保行业内产品或服务的质量和安全性能得到保障，提高行业的整体声誉和竞争力。</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促进行业发展</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通过规范的行业操作和统一的验收标准，可以促进行业内的技术创新和进步，推动行业的快速发展。</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1797656" y="3303419"/>
            <a:ext cx="931450" cy="924116"/>
            <a:chOff x="1797656" y="3303419"/>
            <a:chExt cx="931450" cy="924116"/>
          </a:xfrm>
        </p:grpSpPr>
        <p:sp>
          <p:nvSpPr>
            <p:cNvPr id="11" name="Freeform 11"/>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
        <p:nvSpPr>
          <p:cNvPr id="37" name="AutoShape 37"/>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行业操作规范的制定和实施情况</a:t>
            </a:r>
          </a:p>
        </p:txBody>
      </p:sp>
      <p:sp>
        <p:nvSpPr>
          <p:cNvPr id="40" name="TextBox 40"/>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汇报行业内制定和实施的操作规范情况，包括规范的种类、内容、实施效果等。</a:t>
            </a:r>
          </a:p>
        </p:txBody>
      </p:sp>
      <p:sp>
        <p:nvSpPr>
          <p:cNvPr id="41" name="AutoShape 41"/>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验收标准的制定和执行情况</a:t>
            </a:r>
          </a:p>
        </p:txBody>
      </p:sp>
      <p:sp>
        <p:nvSpPr>
          <p:cNvPr id="44" name="TextBox 44"/>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汇报行业内制定和执行的验收标准情况，包括标准的种类、内容、执行情况等。</a:t>
            </a:r>
          </a:p>
        </p:txBody>
      </p:sp>
      <p:sp>
        <p:nvSpPr>
          <p:cNvPr id="45" name="AutoShape 45"/>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绩效评价结果</a:t>
            </a:r>
          </a:p>
        </p:txBody>
      </p:sp>
      <p:sp>
        <p:nvSpPr>
          <p:cNvPr id="48" name="TextBox 48"/>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汇报对行业操作规范和验收标准执行情况的绩效评价结果，包括评价的方法、指标、结果等。</a:t>
            </a:r>
          </a:p>
        </p:txBody>
      </p:sp>
      <p:sp>
        <p:nvSpPr>
          <p:cNvPr id="49" name="AutoShape 49"/>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TextBox 51"/>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存在的问题和改进措施</a:t>
            </a:r>
          </a:p>
        </p:txBody>
      </p:sp>
      <p:sp>
        <p:nvSpPr>
          <p:cNvPr id="52" name="TextBox 52"/>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汇报在行业操作规范和验收标准执行过程中存在的问题和不足，以及针对这些问题提出的改进措施和建议。</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02</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行业操作规范概述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行业操作规范的定义与作用</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定义</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行业操作规范是指在特定行业内，为确保业务操作的一致性、高效性和安全性而制定的一系列标准、规则和程序。</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作用</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行业操作规范旨在促进行业内的公平竞争，提高行业整体运行效率，降低业务风险，并为消费者提供更高质量的服务和产品。</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业务操作流程</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明确各项业务操作的具体步骤、顺序和时间节点，确保业务操作的顺畅进行。</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操作标准与规则</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规定各项业务操作的具体标准和规则，包括操作人员的资质要求、设备使用标准、安全操作规程等。</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质量控制与监管</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建立质量控制体系，对业务操作过程进行监督和检查，确保业务操作的合规性和质量。</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行业操作规范的核心内容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行业操作规范的执行与监管</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对于违反行业操作规范的企业或机构，监管机构将依法进行处罚，包括罚款、吊销执照等措施，以维护行业的正常秩序和公平竞争。</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违规处罚</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行业操作规范的执行主体通常是行业内的企业或机构，它们需要严格遵守规范中的各项规定和标准。</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175" b="1">
                <a:solidFill>
                  <a:schemeClr val="accent1">
                    <a:alpha val="100000"/>
                  </a:schemeClr>
                </a:solidFill>
                <a:latin typeface="Microsoft Yahei"/>
                <a:ea typeface="Microsoft Yahei"/>
                <a:cs typeface="Microsoft Yahei"/>
              </a:rPr>
              <a:t>执行主体</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rgbClr val="000000">
                    <a:alpha val="100000"/>
                  </a:srgbClr>
                </a:solidFill>
                <a:latin typeface="Microsoft Yahei"/>
                <a:ea typeface="Microsoft Yahei"/>
                <a:cs typeface="Microsoft Yahei"/>
              </a:rPr>
              <a:t>为确保行业操作规范的有效执行，通常会设立专门的监管机构负责对行业内的企业或机构进行监督和检查。</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监管机构</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03</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验收标准概述</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验收标准是指在特定行业或项目中，为确保产品或服务质量符合预期要求而制定的一系列规范性指标和准则。</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通过设定明确的验收标准，可以确保项目成果符合预期目标，提高产品或服务质量，降低风险，并为相关方提供客观、公正的评估依据。</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作用</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验收标准的定义与作用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26880" y="4327928"/>
            <a:ext cx="816835" cy="816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15503" y="3252517"/>
            <a:ext cx="669734" cy="66973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418023" y="2978511"/>
            <a:ext cx="741863" cy="74186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25419" y="2137218"/>
            <a:ext cx="951888" cy="951888"/>
          </a:xfrm>
          <a:prstGeom prst="ellipse">
            <a:avLst/>
          </a:prstGeom>
          <a:solidFill>
            <a:schemeClr val="accent3">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663043" y="2098623"/>
            <a:ext cx="684020" cy="684020"/>
          </a:xfrm>
          <a:prstGeom prst="ellipse">
            <a:avLst/>
          </a:prstGeom>
          <a:solidFill>
            <a:schemeClr val="accent5">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093287" y="4394336"/>
            <a:ext cx="684020" cy="68402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485811" y="3035533"/>
            <a:ext cx="617053" cy="617053"/>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615209" y="4346502"/>
            <a:ext cx="923188" cy="923188"/>
          </a:xfrm>
          <a:prstGeom prst="ellipse">
            <a:avLst/>
          </a:prstGeom>
          <a:solidFill>
            <a:schemeClr val="accent3">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327263" y="3523107"/>
            <a:ext cx="536304" cy="536304"/>
          </a:xfrm>
          <a:prstGeom prst="ellipse">
            <a:avLst/>
          </a:prstGeom>
          <a:solidFill>
            <a:schemeClr val="accent5">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782217" y="3324986"/>
            <a:ext cx="536304" cy="536304"/>
          </a:xfrm>
          <a:prstGeom prst="ellipse">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92083" y="2027663"/>
            <a:ext cx="825939" cy="82593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34516" y="4265809"/>
            <a:ext cx="1084575" cy="108457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260548" y="3456392"/>
            <a:ext cx="669734" cy="66973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723341" y="2059085"/>
            <a:ext cx="1139031" cy="113903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5413642" y="2493745"/>
            <a:ext cx="1309700" cy="134855"/>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7" name="Connector 17"/>
          <p:cNvCxnSpPr/>
          <p:nvPr/>
        </p:nvCxnSpPr>
        <p:spPr>
          <a:xfrm flipV="1">
            <a:off x="6102864" y="2883378"/>
            <a:ext cx="679174" cy="152155"/>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flipV="1">
            <a:off x="6825419" y="3126459"/>
            <a:ext cx="191610" cy="44232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9" name="Connector 19"/>
          <p:cNvCxnSpPr/>
          <p:nvPr/>
        </p:nvCxnSpPr>
        <p:spPr>
          <a:xfrm flipH="1" flipV="1">
            <a:off x="7301364" y="3163040"/>
            <a:ext cx="133934" cy="116488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0" name="Connector 20"/>
          <p:cNvCxnSpPr/>
          <p:nvPr/>
        </p:nvCxnSpPr>
        <p:spPr>
          <a:xfrm flipH="1">
            <a:off x="5567348" y="4736345"/>
            <a:ext cx="1459532" cy="9172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1" name="Connector 21"/>
          <p:cNvCxnSpPr/>
          <p:nvPr/>
        </p:nvCxnSpPr>
        <p:spPr>
          <a:xfrm flipV="1">
            <a:off x="5576003" y="4059411"/>
            <a:ext cx="751260" cy="50081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2" name="Connector 22"/>
          <p:cNvCxnSpPr/>
          <p:nvPr/>
        </p:nvCxnSpPr>
        <p:spPr>
          <a:xfrm>
            <a:off x="4269332" y="3861290"/>
            <a:ext cx="443212" cy="585855"/>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3" name="Connector 23"/>
          <p:cNvCxnSpPr/>
          <p:nvPr/>
        </p:nvCxnSpPr>
        <p:spPr>
          <a:xfrm flipV="1">
            <a:off x="4318522" y="2782643"/>
            <a:ext cx="344521" cy="542343"/>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4" name="Connector 24"/>
          <p:cNvCxnSpPr/>
          <p:nvPr/>
        </p:nvCxnSpPr>
        <p:spPr>
          <a:xfrm flipV="1">
            <a:off x="4385236" y="3349442"/>
            <a:ext cx="1032786" cy="237941"/>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5" name="Connector 25"/>
          <p:cNvCxnSpPr/>
          <p:nvPr/>
        </p:nvCxnSpPr>
        <p:spPr>
          <a:xfrm flipV="1">
            <a:off x="5428529" y="3720374"/>
            <a:ext cx="360425" cy="686184"/>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6" name="Connector 26"/>
          <p:cNvCxnSpPr/>
          <p:nvPr/>
        </p:nvCxnSpPr>
        <p:spPr>
          <a:xfrm>
            <a:off x="5322679" y="2733875"/>
            <a:ext cx="236458" cy="296514"/>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7" name="Connector 27"/>
          <p:cNvCxnSpPr/>
          <p:nvPr/>
        </p:nvCxnSpPr>
        <p:spPr>
          <a:xfrm flipH="1" flipV="1">
            <a:off x="6863567" y="4059411"/>
            <a:ext cx="334699" cy="36126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28" name="Connector 28"/>
          <p:cNvCxnSpPr/>
          <p:nvPr/>
        </p:nvCxnSpPr>
        <p:spPr>
          <a:xfrm flipH="1" flipV="1">
            <a:off x="6126369" y="3484076"/>
            <a:ext cx="200894" cy="39031"/>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9" name="TextBox 29"/>
          <p:cNvSpPr txBox="1"/>
          <p:nvPr/>
        </p:nvSpPr>
        <p:spPr>
          <a:xfrm>
            <a:off x="183453" y="1348268"/>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技术性指标</a:t>
            </a:r>
          </a:p>
        </p:txBody>
      </p:sp>
      <p:sp>
        <p:nvSpPr>
          <p:cNvPr id="30" name="TextBox 30"/>
          <p:cNvSpPr txBox="1"/>
          <p:nvPr/>
        </p:nvSpPr>
        <p:spPr>
          <a:xfrm>
            <a:off x="451179" y="1899244"/>
            <a:ext cx="376218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涉及产品或服务的技术性能、参数、功能等方面的要求，是评估其是否满足使用需求的重要依据。</a:t>
            </a:r>
          </a:p>
        </p:txBody>
      </p:sp>
      <p:sp>
        <p:nvSpPr>
          <p:cNvPr id="31" name="TextBox 31"/>
          <p:cNvSpPr txBox="1"/>
          <p:nvPr/>
        </p:nvSpPr>
        <p:spPr>
          <a:xfrm>
            <a:off x="183453" y="4327928"/>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环保性指标</a:t>
            </a:r>
          </a:p>
        </p:txBody>
      </p:sp>
      <p:sp>
        <p:nvSpPr>
          <p:cNvPr id="32" name="TextBox 32"/>
          <p:cNvSpPr txBox="1"/>
          <p:nvPr/>
        </p:nvSpPr>
        <p:spPr>
          <a:xfrm>
            <a:off x="451179" y="4878904"/>
            <a:ext cx="3762187"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根据国家或地区相关环保法规和政策，对产品或服务在生产、使用、废弃等环节对环境的影响进行评估和限制。</a:t>
            </a:r>
          </a:p>
        </p:txBody>
      </p:sp>
      <p:sp>
        <p:nvSpPr>
          <p:cNvPr id="33" name="TextBox 33"/>
          <p:cNvSpPr txBox="1"/>
          <p:nvPr/>
        </p:nvSpPr>
        <p:spPr>
          <a:xfrm>
            <a:off x="7966477" y="1432892"/>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安全性指标</a:t>
            </a:r>
          </a:p>
        </p:txBody>
      </p:sp>
      <p:sp>
        <p:nvSpPr>
          <p:cNvPr id="34" name="TextBox 34"/>
          <p:cNvSpPr txBox="1"/>
          <p:nvPr/>
        </p:nvSpPr>
        <p:spPr>
          <a:xfrm>
            <a:off x="7966477" y="2006039"/>
            <a:ext cx="3753398"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针对产品或服务在使用过程中可能产生的安全风险，制定相应的防范和应对措施，确保使用安全。</a:t>
            </a:r>
          </a:p>
        </p:txBody>
      </p:sp>
      <p:sp>
        <p:nvSpPr>
          <p:cNvPr id="35" name="TextBox 35"/>
          <p:cNvSpPr txBox="1"/>
          <p:nvPr/>
        </p:nvSpPr>
        <p:spPr>
          <a:xfrm>
            <a:off x="7966477" y="4251066"/>
            <a:ext cx="40290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经济性指标</a:t>
            </a:r>
          </a:p>
        </p:txBody>
      </p:sp>
      <p:sp>
        <p:nvSpPr>
          <p:cNvPr id="36" name="TextBox 36"/>
          <p:cNvSpPr txBox="1"/>
          <p:nvPr/>
        </p:nvSpPr>
        <p:spPr>
          <a:xfrm>
            <a:off x="7966477" y="4824213"/>
            <a:ext cx="3753398"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综合考虑产品或服务的成本、价格、效益等因素，确保其经济合理性，提高市场竞争力。</a:t>
            </a:r>
          </a:p>
        </p:txBody>
      </p:sp>
      <p:sp>
        <p:nvSpPr>
          <p:cNvPr id="37" name="Freeform 37"/>
          <p:cNvSpPr/>
          <p:nvPr/>
        </p:nvSpPr>
        <p:spPr>
          <a:xfrm>
            <a:off x="6996367" y="2295973"/>
            <a:ext cx="585610" cy="585610"/>
          </a:xfrm>
          <a:custGeom>
            <a:rect l="l" t="t" r="r" b="b"/>
            <a:pathLst>
              <a:path w="30480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4809097" y="2221251"/>
            <a:ext cx="391912" cy="391912"/>
          </a:xfrm>
          <a:custGeom>
            <a:rect l="l" t="t" r="r" b="b"/>
            <a:pathLst>
              <a:path w="304800" h="304800">
                <a:moveTo>
                  <a:pt x="95545" y="304800"/>
                </a:moveTo>
                <a:cubicBezTo>
                  <a:pt x="75228" y="262528"/>
                  <a:pt x="86049" y="238306"/>
                  <a:pt x="101660" y="215494"/>
                </a:cubicBezTo>
                <a:cubicBezTo>
                  <a:pt x="118758" y="190500"/>
                  <a:pt x="123168" y="165764"/>
                  <a:pt x="123168" y="165764"/>
                </a:cubicBezTo>
                <a:cubicBezTo>
                  <a:pt x="123168" y="165764"/>
                  <a:pt x="136608" y="183232"/>
                  <a:pt x="131235" y="210560"/>
                </a:cubicBezTo>
                <a:cubicBezTo>
                  <a:pt x="154981" y="184128"/>
                  <a:pt x="159458" y="142018"/>
                  <a:pt x="155877" y="125892"/>
                </a:cubicBezTo>
                <a:cubicBezTo>
                  <a:pt x="209550" y="163401"/>
                  <a:pt x="232486" y="244612"/>
                  <a:pt x="201578" y="304800"/>
                </a:cubicBezTo>
                <a:cubicBezTo>
                  <a:pt x="365998" y="211769"/>
                  <a:pt x="242478" y="72581"/>
                  <a:pt x="220970" y="56893"/>
                </a:cubicBezTo>
                <a:cubicBezTo>
                  <a:pt x="228143" y="72571"/>
                  <a:pt x="229495" y="99117"/>
                  <a:pt x="215017" y="111995"/>
                </a:cubicBezTo>
                <a:cubicBezTo>
                  <a:pt x="190510" y="19040"/>
                  <a:pt x="129892" y="-10"/>
                  <a:pt x="129892" y="-10"/>
                </a:cubicBezTo>
                <a:cubicBezTo>
                  <a:pt x="137065" y="47930"/>
                  <a:pt x="103908" y="100346"/>
                  <a:pt x="71942" y="139513"/>
                </a:cubicBezTo>
                <a:cubicBezTo>
                  <a:pt x="70818" y="120396"/>
                  <a:pt x="69628" y="107204"/>
                  <a:pt x="59579" y="88916"/>
                </a:cubicBezTo>
                <a:cubicBezTo>
                  <a:pt x="57321" y="123644"/>
                  <a:pt x="30785" y="151943"/>
                  <a:pt x="23603" y="186738"/>
                </a:cubicBezTo>
                <a:cubicBezTo>
                  <a:pt x="13868" y="233848"/>
                  <a:pt x="30890" y="268348"/>
                  <a:pt x="95564" y="3047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4874749" y="4606042"/>
            <a:ext cx="404108" cy="404108"/>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5610694" y="3160417"/>
            <a:ext cx="367285" cy="367285"/>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7251892" y="4540748"/>
            <a:ext cx="366812" cy="36681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6447722" y="3652586"/>
            <a:ext cx="295387" cy="295387"/>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3896106" y="3429803"/>
            <a:ext cx="308527" cy="308527"/>
          </a:xfrm>
          <a:custGeom>
            <a:rect l="l" t="t" r="r" b="b"/>
            <a:pathLst>
              <a:path w="304800" h="304800">
                <a:moveTo>
                  <a:pt x="130883" y="184766"/>
                </a:moveTo>
                <a:lnTo>
                  <a:pt x="35557" y="89516"/>
                </a:lnTo>
                <a:cubicBezTo>
                  <a:pt x="-11849" y="144323"/>
                  <a:pt x="-11849" y="225219"/>
                  <a:pt x="35557" y="280016"/>
                </a:cubicBezTo>
                <a:lnTo>
                  <a:pt x="130883" y="184766"/>
                </a:lnTo>
                <a:close/>
                <a:moveTo>
                  <a:pt x="190510" y="39605"/>
                </a:moveTo>
                <a:lnTo>
                  <a:pt x="190510" y="179108"/>
                </a:lnTo>
                <a:lnTo>
                  <a:pt x="91907" y="277749"/>
                </a:lnTo>
                <a:cubicBezTo>
                  <a:pt x="114081" y="294303"/>
                  <a:pt x="141018" y="304800"/>
                  <a:pt x="170783" y="304800"/>
                </a:cubicBezTo>
                <a:cubicBezTo>
                  <a:pt x="244821" y="304800"/>
                  <a:pt x="304800" y="244897"/>
                  <a:pt x="304800" y="170888"/>
                </a:cubicBezTo>
                <a:cubicBezTo>
                  <a:pt x="304810" y="103661"/>
                  <a:pt x="254965" y="49187"/>
                  <a:pt x="190510" y="39605"/>
                </a:cubicBezTo>
                <a:close/>
                <a:moveTo>
                  <a:pt x="152400" y="152552"/>
                </a:moveTo>
                <a:lnTo>
                  <a:pt x="152400" y="0"/>
                </a:lnTo>
                <a:cubicBezTo>
                  <a:pt x="110881" y="2572"/>
                  <a:pt x="73371" y="18459"/>
                  <a:pt x="43082" y="43215"/>
                </a:cubicBezTo>
                <a:lnTo>
                  <a:pt x="152400" y="15255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4" name="Group 44"/>
          <p:cNvGrpSpPr/>
          <p:nvPr/>
        </p:nvGrpSpPr>
        <p:grpSpPr>
          <a:xfrm>
            <a:off x="454963" y="93878"/>
            <a:ext cx="10641129" cy="914400"/>
            <a:chOff x="454963" y="93878"/>
            <a:chExt cx="10641129" cy="914400"/>
          </a:xfrm>
        </p:grpSpPr>
        <p:sp>
          <p:nvSpPr>
            <p:cNvPr id="45" name="AutoShape 4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TextBox 6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验收标准的核心内容</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监管与评估</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相关监管部门应对项目执行过程中的验收标准进行监督和评估，确保各项标准得到有效落实。</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反馈与改进</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在项目执行过程中，及时收集各方反馈意见，对验收标准进行持续改进和优化，以适应行业发展和市场需求的变化。</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制定与执行</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验收标准应由行业专家、技术团队、监管部门等多方参与制定，并在项目实施过程中严格执行。</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验收标准的执行与监管</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https://d.book118.com/195231220023011101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2024-09-09T09:13:55.862</cp:lastPrinted>
  <dcterms:created xsi:type="dcterms:W3CDTF">2024-09-09T01:13:55Z</dcterms:created>
  <dcterms:modified xsi:type="dcterms:W3CDTF">2024-09-09T01:13:58Z</dcterms:modified>
</cp:coreProperties>
</file>