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2"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6" r:id="rId23"/>
    <p:sldId id="319" r:id="rId24"/>
    <p:sldId id="322" r:id="rId25"/>
    <p:sldId id="325" r:id="rId26"/>
    <p:sldId id="328" r:id="rId27"/>
    <p:sldId id="331" r:id="rId28"/>
    <p:sldId id="334" r:id="rId29"/>
    <p:sldId id="337" r:id="rId30"/>
    <p:sldId id="340" r:id="rId31"/>
    <p:sldId id="343" r:id="rId32"/>
    <p:sldId id="346" r:id="rId33"/>
    <p:sldId id="348" r:id="rId34"/>
  </p:sldIdLst>
  <p:sldSz cx="12192000" cy="6858000"/>
  <p:notesSz cx="6858000" cy="9144000"/>
  <p:custDataLst>
    <p:tags r:id="rId3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slide" Target="slides/slide21.xml" /><Relationship Id="rId25" Type="http://schemas.openxmlformats.org/officeDocument/2006/relationships/slide" Target="slides/slide22.xml" /><Relationship Id="rId26" Type="http://schemas.openxmlformats.org/officeDocument/2006/relationships/slide" Target="slides/slide23.xml" /><Relationship Id="rId27" Type="http://schemas.openxmlformats.org/officeDocument/2006/relationships/slide" Target="slides/slide24.xml" /><Relationship Id="rId28" Type="http://schemas.openxmlformats.org/officeDocument/2006/relationships/slide" Target="slides/slide25.xml" /><Relationship Id="rId29" Type="http://schemas.openxmlformats.org/officeDocument/2006/relationships/slide" Target="slides/slide26.xml" /><Relationship Id="rId3" Type="http://schemas.openxmlformats.org/officeDocument/2006/relationships/notesMaster" Target="notesMasters/notesMaster1.xml" /><Relationship Id="rId30" Type="http://schemas.openxmlformats.org/officeDocument/2006/relationships/slide" Target="slides/slide27.xml" /><Relationship Id="rId31" Type="http://schemas.openxmlformats.org/officeDocument/2006/relationships/slide" Target="slides/slide28.xml" /><Relationship Id="rId32" Type="http://schemas.openxmlformats.org/officeDocument/2006/relationships/slide" Target="slides/slide29.xml" /><Relationship Id="rId33" Type="http://schemas.openxmlformats.org/officeDocument/2006/relationships/slide" Target="slides/slide30.xml" /><Relationship Id="rId34" Type="http://schemas.openxmlformats.org/officeDocument/2006/relationships/slide" Target="slides/slide31.xml" /><Relationship Id="rId35" Type="http://schemas.openxmlformats.org/officeDocument/2006/relationships/tags" Target="tags/tag1.xml" /><Relationship Id="rId36" Type="http://schemas.openxmlformats.org/officeDocument/2006/relationships/presProps" Target="presProps.xml" /><Relationship Id="rId37" Type="http://schemas.openxmlformats.org/officeDocument/2006/relationships/viewProps" Target="viewProps.xml" /><Relationship Id="rId38" Type="http://schemas.openxmlformats.org/officeDocument/2006/relationships/theme" Target="theme/theme1.xml" /><Relationship Id="rId39" Type="http://schemas.openxmlformats.org/officeDocument/2006/relationships/tableStyles" Target="tableStyles.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52EBECF-E1A0-4621-B5ED-9353D1E92D84}" type="datetimeFigureOut">
              <a:rPr lang="zh-CN" altLang="en-US" smtClean="0"/>
              <a:t>2021/10/1</a:t>
            </a:fld>
            <a:endParaRPr lang="zh-CN" altLang="en-US"/>
          </a:p>
        </p:txBody>
      </p:sp>
      <p:sp>
        <p:nvSpPr>
          <p:cNvPr id="4" name="幻灯片图像占位符 3"/>
          <p:cNvSpPr>
            <a:spLocks noGrp="1" noRot="1" noChangeAspect="1"/>
          </p:cNvSpPr>
          <p:nvPr>
            <p:ph type="sldImg" idx="2"/>
          </p:nvPr>
        </p:nvSpPr>
        <p:spPr>
          <a:xfrm>
            <a:off x="381000" y="685800"/>
            <a:ext cx="6096000" cy="3429000"/>
          </a:xfrm>
          <a:prstGeom prst="rect">
            <a:avLst/>
          </a:prstGeom>
          <a:noFill/>
          <a:ln w="12700">
            <a:solidFill>
              <a:prstClr val="black"/>
            </a:solidFill>
          </a:ln>
        </p:spPr>
      </p:sp>
      <p:sp>
        <p:nvSpPr>
          <p:cNvPr id="5" name="备注占位符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6" name="页脚占位符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F3A2D7E-F9D6-41BA-83F2-4B2FF68A6B13}" type="slidenum">
              <a:rPr lang="zh-CN" altLang="en-US" smtClean="0"/>
              <a:t>‹#›</a:t>
            </a:fld>
            <a:endParaRPr lang="zh-CN" altLang="en-US"/>
          </a:p>
        </p:txBody>
      </p:sp>
    </p:spTree>
    <p:extLst>
      <p:ext uri="{BB962C8B-B14F-4D97-AF65-F5344CB8AC3E}">
        <p14:creationId xmlns:p14="http://schemas.microsoft.com/office/powerpoint/2010/main" val="29201490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17.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18.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24.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26.xml" /><Relationship Id="rId2" Type="http://schemas.openxmlformats.org/officeDocument/2006/relationships/notesMaster" Target="../notesMasters/notesMaster1.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27.xml" /><Relationship Id="rId2" Type="http://schemas.openxmlformats.org/officeDocument/2006/relationships/notesMaster" Target="../notesMasters/notesMaster1.xml" /></Relationships>
</file>

<file path=ppt/notesSlides/_rels/notesSlide12.xml.rels>&#65279;<?xml version="1.0" encoding="utf-8" standalone="yes"?><Relationships xmlns="http://schemas.openxmlformats.org/package/2006/relationships"><Relationship Id="rId1" Type="http://schemas.openxmlformats.org/officeDocument/2006/relationships/slide" Target="../slides/slide28.xml" /><Relationship Id="rId2" Type="http://schemas.openxmlformats.org/officeDocument/2006/relationships/notesMaster" Target="../notesMasters/notesMaster1.xml" /></Relationships>
</file>

<file path=ppt/notesSlides/_rels/notesSlide13.xml.rels>&#65279;<?xml version="1.0" encoding="utf-8" standalone="yes"?><Relationships xmlns="http://schemas.openxmlformats.org/package/2006/relationships"><Relationship Id="rId1" Type="http://schemas.openxmlformats.org/officeDocument/2006/relationships/slide" Target="../slides/slide29.xml" /><Relationship Id="rId2" Type="http://schemas.openxmlformats.org/officeDocument/2006/relationships/notesMaster" Target="../notesMasters/notesMaster1.xml" /></Relationships>
</file>

<file path=ppt/notesSlides/_rels/notesSlide14.xml.rels>&#65279;<?xml version="1.0" encoding="utf-8" standalone="yes"?><Relationships xmlns="http://schemas.openxmlformats.org/package/2006/relationships"><Relationship Id="rId1" Type="http://schemas.openxmlformats.org/officeDocument/2006/relationships/slide" Target="../slides/slide30.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5538" name="Rectangle 7"/>
          <p:cNvSpPr/>
          <p:nvPr>
            <p:ph type="sldNum"/>
          </p:nvPr>
        </p:nvSpPr>
        <p:spPr>
          <a:xfrm>
            <a:off x="3886200" y="8686800"/>
            <a:ext cx="2971800" cy="457200"/>
          </a:xfrm>
          <a:prstGeom prst="rect">
            <a:avLst/>
          </a:prstGeom>
          <a:noFill/>
          <a:ln>
            <a:noFill/>
            <a:miter lim="800000"/>
          </a:ln>
        </p:spPr>
        <p:txBody>
          <a:bodyPr anchor="b" anchorCtr="0"/>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algn="r" eaLnBrk="1" hangingPunct="1"/>
            <a:fld id="{E2D47E0C-1F2B-49CE-9565-311EBB5F7639}" type="slidenum">
              <a:rPr lang="en-US" altLang="zh-CN" sz="1200"/>
              <a:t>1</a:t>
            </a:fld>
          </a:p>
        </p:txBody>
      </p:sp>
      <p:sp>
        <p:nvSpPr>
          <p:cNvPr id="65539" name="Rectangle 2"/>
          <p:cNvSpPr/>
          <p:nvPr>
            <p:ph type="sldImg" idx="2"/>
          </p:nvPr>
        </p:nvSpPr>
        <p:spPr>
          <a:xfrm>
            <a:off x="1144588" y="687388"/>
            <a:ext cx="4572000" cy="3429000"/>
          </a:xfrm>
          <a:prstGeom prst="rect">
            <a:avLst/>
          </a:prstGeom>
          <a:solidFill>
            <a:srgbClr val="FFFFFF"/>
          </a:solidFill>
          <a:ln>
            <a:miter lim="800000"/>
          </a:ln>
        </p:spPr>
      </p:sp>
      <p:sp>
        <p:nvSpPr>
          <p:cNvPr id="65540" name="Rectangle 3"/>
          <p:cNvSpPr/>
          <p:nvPr>
            <p:ph type="body" idx="1"/>
          </p:nvPr>
        </p:nvSpPr>
        <p:spPr>
          <a:xfrm>
            <a:off x="914400" y="4343400"/>
            <a:ext cx="5029200" cy="4113212"/>
          </a:xfrm>
          <a:prstGeom prst="rect">
            <a:avLst/>
          </a:prstGeom>
          <a:solidFill>
            <a:srgbClr val="FFFFFF"/>
          </a:solidFill>
          <a:ln>
            <a:solidFill>
              <a:srgbClr val="000000"/>
            </a:solidFill>
            <a:miter lim="800000"/>
          </a:ln>
        </p:spPr>
        <p:txBody>
          <a:bodyPr vert="horz" wrap="square" lIns="89913" tIns="44956" rIns="89913" bIns="44956" anchor="t" anchorCtr="0"/>
          <a:lstStyle>
            <a:lvl1pPr marL="0" indent="0" algn="l" defTabSz="914400" rtl="0" eaLnBrk="0" fontAlgn="base" hangingPunct="0">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1pPr>
            <a:lvl2pPr marL="742950" indent="-285750" algn="l" rtl="0" eaLnBrk="0" fontAlgn="base" hangingPunct="0">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2pPr>
            <a:lvl3pPr marL="1143000" indent="-228600" algn="l" rtl="0" eaLnBrk="0" fontAlgn="base" hangingPunct="0">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3pPr>
            <a:lvl4pPr marL="1600200" indent="-228600" algn="l" rtl="0" eaLnBrk="0" fontAlgn="base" hangingPunct="0">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4pPr>
            <a:lvl5pPr marL="2057400" indent="-228600" algn="l" rtl="0" eaLnBrk="0" fontAlgn="base" hangingPunct="0">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5pPr>
          </a:lstStyle>
          <a:p>
            <a:pPr marL="0" lvl="0" indent="0" eaLnBrk="1" hangingPunct="1"/>
            <a:endParaRPr lang="en-US"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p:cNvSpPr>
          <p:nvPr>
            <p:ph type="sldImg" idx="2"/>
          </p:nvPr>
        </p:nvSpPr>
        <p:spPr/>
      </p:sp>
      <p:sp>
        <p:nvSpPr>
          <p:cNvPr id="3" name="Notes Placeholder 2"/>
          <p:cNvSpPr>
            <a:spLocks noGrp="1"/>
          </p:cNvSpPr>
          <p:nvPr>
            <p:ph type="body" sz="quarter" idx="3"/>
          </p:nvPr>
        </p:nvSpPr>
        <p:spPr/>
        <p:txBody>
          <a:bodyPr/>
          <a:lstStyle/>
          <a:p>
            <a:r>
              <a:t>线粒体是个敏感而形态多变细胞器,线粒体形态常因细胞不一样而有差异，即使在同一细胞内线粒体形态也不尽相同。 </a:t>
            </a:r>
          </a:p>
          <a:p>
            <a:r>
              <a:t>光镜下能够看到形态各异线粒体：</a:t>
            </a:r>
          </a:p>
          <a:p>
            <a:r>
              <a:t>          粒状、杆状、线状、颗粒状等。    </a:t>
            </a:r>
          </a:p>
          <a:p/>
        </p:txBody>
      </p:sp>
      <p:sp>
        <p:nvSpPr>
          <p:cNvPr id="4" name="Slide Number Placeholder 3"/>
          <p:cNvSpPr>
            <a:spLocks noGrp="1"/>
          </p:cNvSpPr>
          <p:nvPr>
            <p:ph type="sldNum" sz="quarter" idx="5"/>
          </p:nvPr>
        </p:nvSpPr>
        <p:spPr/>
        <p:txBody>
          <a:bodyPr/>
          <a:lstStyle/>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p:cNvSpPr>
          <p:nvPr>
            <p:ph type="sldImg" idx="2"/>
          </p:nvPr>
        </p:nvSpPr>
        <p:spPr/>
      </p:sp>
      <p:sp>
        <p:nvSpPr>
          <p:cNvPr id="3" name="Notes Placeholder 2"/>
          <p:cNvSpPr>
            <a:spLocks noGrp="1"/>
          </p:cNvSpPr>
          <p:nvPr>
            <p:ph type="body" sz="quarter" idx="3"/>
          </p:nvPr>
        </p:nvSpPr>
        <p:spPr/>
        <p:txBody>
          <a:bodyPr/>
          <a:lstStyle/>
          <a:p>
            <a:r>
              <a:t>泛醌为脂溶性，分子较小，不与任何蛋白质结合，可在线粒体内膜不一样组分间穿梭游动，传递电子。</a:t>
            </a:r>
          </a:p>
          <a:p>
            <a:r>
              <a:t>细胞色素C分子量也较小，是可在线粒体内膜外侧移动递电子体. </a:t>
            </a:r>
          </a:p>
          <a:p/>
        </p:txBody>
      </p:sp>
      <p:sp>
        <p:nvSpPr>
          <p:cNvPr id="4" name="Slide Number Placeholder 3"/>
          <p:cNvSpPr>
            <a:spLocks noGrp="1"/>
          </p:cNvSpPr>
          <p:nvPr>
            <p:ph type="sldNum" sz="quarter" idx="5"/>
          </p:nvPr>
        </p:nvSpPr>
        <p:spPr/>
        <p:txBody>
          <a:bodyPr/>
          <a:lstStyle/>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p:cNvSpPr>
          <p:nvPr>
            <p:ph type="sldImg" idx="2"/>
          </p:nvPr>
        </p:nvSpPr>
        <p:spPr/>
      </p:sp>
      <p:sp>
        <p:nvSpPr>
          <p:cNvPr id="3" name="Notes Placeholder 2"/>
          <p:cNvSpPr>
            <a:spLocks noGrp="1"/>
          </p:cNvSpPr>
          <p:nvPr>
            <p:ph type="body" sz="quarter" idx="3"/>
          </p:nvPr>
        </p:nvSpPr>
        <p:spPr/>
        <p:txBody>
          <a:bodyPr/>
          <a:lstStyle/>
          <a:p>
            <a:r>
              <a:t>位于线粒体基质内</a:t>
            </a:r>
          </a:p>
          <a:p>
            <a:r>
              <a:t>每个线粒体通常含有2－10个拷贝mtDNA</a:t>
            </a:r>
          </a:p>
          <a:p>
            <a:r>
              <a:t>mtDNA为环状 </a:t>
            </a:r>
          </a:p>
          <a:p/>
        </p:txBody>
      </p:sp>
      <p:sp>
        <p:nvSpPr>
          <p:cNvPr id="4" name="Slide Number Placeholder 3"/>
          <p:cNvSpPr>
            <a:spLocks noGrp="1"/>
          </p:cNvSpPr>
          <p:nvPr>
            <p:ph type="sldNum" sz="quarter" idx="5"/>
          </p:nvPr>
        </p:nvSpPr>
        <p:spPr/>
        <p:txBody>
          <a:bodyPr/>
          <a:lstStyle/>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p:cNvSpPr>
          <p:nvPr>
            <p:ph type="sldImg" idx="2"/>
          </p:nvPr>
        </p:nvSpPr>
        <p:spPr/>
      </p:sp>
      <p:sp>
        <p:nvSpPr>
          <p:cNvPr id="3" name="Notes Placeholder 2"/>
          <p:cNvSpPr>
            <a:spLocks noGrp="1"/>
          </p:cNvSpPr>
          <p:nvPr>
            <p:ph type="body" sz="quarter" idx="3"/>
          </p:nvPr>
        </p:nvSpPr>
        <p:spPr/>
        <p:txBody>
          <a:bodyPr/>
          <a:lstStyle/>
          <a:p>
            <a:r>
              <a:t>线粒体DNA是一个双链闭合环状分子，外环为重链（H链），内环为轻链（L链）。</a:t>
            </a:r>
          </a:p>
          <a:p>
            <a:r>
              <a:t>线粒体DNA长度约16，569bp。</a:t>
            </a:r>
          </a:p>
          <a:p>
            <a:r>
              <a:t>含有37个基因，分别编码13种蛋白质，22种tRNA和2种rRNA。这13种蛋白质都是呼吸链复合体亚单位。</a:t>
            </a:r>
          </a:p>
          <a:p/>
        </p:txBody>
      </p:sp>
      <p:sp>
        <p:nvSpPr>
          <p:cNvPr id="4" name="Slide Number Placeholder 3"/>
          <p:cNvSpPr>
            <a:spLocks noGrp="1"/>
          </p:cNvSpPr>
          <p:nvPr>
            <p:ph type="sldNum" sz="quarter" idx="5"/>
          </p:nvPr>
        </p:nvSpPr>
        <p:spPr/>
        <p:txBody>
          <a:bodyPr/>
          <a:lstStyle/>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p:cNvSpPr>
          <p:nvPr>
            <p:ph type="sldImg" idx="2"/>
          </p:nvPr>
        </p:nvSpPr>
        <p:spPr/>
      </p:sp>
      <p:sp>
        <p:nvSpPr>
          <p:cNvPr id="3" name="Notes Placeholder 2"/>
          <p:cNvSpPr>
            <a:spLocks noGrp="1"/>
          </p:cNvSpPr>
          <p:nvPr>
            <p:ph type="body" sz="quarter" idx="3"/>
          </p:nvPr>
        </p:nvSpPr>
        <p:spPr/>
        <p:txBody>
          <a:bodyPr/>
          <a:lstStyle/>
          <a:p>
            <a:r>
              <a:t>UGA不是终止信号，而是色氨酸密码。所以，线粒体tRNAtrp能够识别UGG和UGA两个密码子。</a:t>
            </a:r>
          </a:p>
          <a:p>
            <a:r>
              <a:t>多肽内部甲硫氨酸由AUG和AUA两个密码子编码；而起始甲硫氨酸由AUG，AUA，AUU和AUC四个密码子编码。</a:t>
            </a:r>
          </a:p>
          <a:p>
            <a:r>
              <a:t>AGA，AGG不是精氨酸密码子，而是终止密码子，因而，在线粒体密码系统中有4个终止密码子（UAA ， UAG ， AGA ， AGG）。</a:t>
            </a:r>
          </a:p>
          <a:p/>
        </p:txBody>
      </p:sp>
      <p:sp>
        <p:nvSpPr>
          <p:cNvPr id="4" name="Slide Number Placeholder 3"/>
          <p:cNvSpPr>
            <a:spLocks noGrp="1"/>
          </p:cNvSpPr>
          <p:nvPr>
            <p:ph type="sldNum" sz="quarter" idx="5"/>
          </p:nvPr>
        </p:nvSpPr>
        <p:spPr/>
        <p:txBody>
          <a:bodyPr/>
          <a:lstStyle/>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p:cNvSpPr>
          <p:nvPr>
            <p:ph type="sldImg" idx="2"/>
          </p:nvPr>
        </p:nvSpPr>
        <p:spPr/>
      </p:sp>
      <p:sp>
        <p:nvSpPr>
          <p:cNvPr id="3" name="Notes Placeholder 2"/>
          <p:cNvSpPr>
            <a:spLocks noGrp="1"/>
          </p:cNvSpPr>
          <p:nvPr>
            <p:ph type="body" sz="quarter" idx="3"/>
          </p:nvPr>
        </p:nvSpPr>
        <p:spPr/>
        <p:txBody>
          <a:bodyPr/>
          <a:lstStyle/>
          <a:p>
            <a:r>
              <a:t>有性生殖中受精方式：精卵结合时精子mt及其内部DNA被降解，受精卵中细胞质全部来自卵子。 </a:t>
            </a:r>
          </a:p>
          <a:p/>
        </p:txBody>
      </p:sp>
      <p:sp>
        <p:nvSpPr>
          <p:cNvPr id="4" name="Slide Number Placeholder 3"/>
          <p:cNvSpPr>
            <a:spLocks noGrp="1"/>
          </p:cNvSpPr>
          <p:nvPr>
            <p:ph type="sldNum" sz="quarter" idx="5"/>
          </p:nvPr>
        </p:nvSpPr>
        <p:spPr/>
        <p:txBody>
          <a:bodyPr/>
          <a:lstStyle/>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p:cNvSpPr>
          <p:nvPr>
            <p:ph type="sldImg" idx="2"/>
          </p:nvPr>
        </p:nvSpPr>
        <p:spPr/>
      </p:sp>
      <p:sp>
        <p:nvSpPr>
          <p:cNvPr id="3" name="Notes Placeholder 2"/>
          <p:cNvSpPr>
            <a:spLocks noGrp="1"/>
          </p:cNvSpPr>
          <p:nvPr>
            <p:ph type="body" sz="quarter" idx="3"/>
          </p:nvPr>
        </p:nvSpPr>
        <p:spPr/>
        <p:txBody>
          <a:bodyPr/>
          <a:lstStyle/>
          <a:p>
            <a:r>
              <a:t>在线粒体遗传病中，致病性线粒体DNA突变也是由母亲遗传给后代。</a:t>
            </a:r>
          </a:p>
          <a:p/>
        </p:txBody>
      </p:sp>
      <p:sp>
        <p:nvSpPr>
          <p:cNvPr id="4" name="Slide Number Placeholder 3"/>
          <p:cNvSpPr>
            <a:spLocks noGrp="1"/>
          </p:cNvSpPr>
          <p:nvPr>
            <p:ph type="sldNum" sz="quarter" idx="5"/>
          </p:nvPr>
        </p:nvSpPr>
        <p:spPr/>
        <p:txBody>
          <a:bodyPr/>
          <a:lstStyle/>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p:cNvSpPr>
          <p:nvPr>
            <p:ph type="sldImg" idx="2"/>
          </p:nvPr>
        </p:nvSpPr>
        <p:spPr/>
      </p:sp>
      <p:sp>
        <p:nvSpPr>
          <p:cNvPr id="3" name="Notes Placeholder 2"/>
          <p:cNvSpPr>
            <a:spLocks noGrp="1"/>
          </p:cNvSpPr>
          <p:nvPr>
            <p:ph type="body" sz="quarter" idx="3"/>
          </p:nvPr>
        </p:nvSpPr>
        <p:spPr/>
        <p:txBody>
          <a:bodyPr/>
          <a:lstStyle/>
          <a:p>
            <a:r>
              <a:t>线粒体病存在着表型表示阈值:当突变型线粒体DNA到达一定百分比时，才会造成异常性状出现。</a:t>
            </a:r>
          </a:p>
          <a:p/>
        </p:txBody>
      </p:sp>
      <p:sp>
        <p:nvSpPr>
          <p:cNvPr id="4" name="Slide Number Placeholder 3"/>
          <p:cNvSpPr>
            <a:spLocks noGrp="1"/>
          </p:cNvSpPr>
          <p:nvPr>
            <p:ph type="sldNum" sz="quarter" idx="5"/>
          </p:nvPr>
        </p:nvSpPr>
        <p:spPr/>
        <p:txBody>
          <a:bodyPr/>
          <a:lstStyle/>
          <a:p/>
        </p:txBody>
      </p:sp>
    </p:spTree>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p:cNvSpPr>
          <p:nvPr>
            <p:ph type="sldImg" idx="2"/>
          </p:nvPr>
        </p:nvSpPr>
        <p:spPr/>
      </p:sp>
      <p:sp>
        <p:nvSpPr>
          <p:cNvPr id="3" name="Notes Placeholder 2"/>
          <p:cNvSpPr>
            <a:spLocks noGrp="1"/>
          </p:cNvSpPr>
          <p:nvPr>
            <p:ph type="body" sz="quarter" idx="3"/>
          </p:nvPr>
        </p:nvSpPr>
        <p:spPr/>
        <p:txBody>
          <a:bodyPr/>
          <a:lstStyle/>
          <a:p>
            <a:r>
              <a:t>——遗传瓶颈（genetic bottleneck ）：线粒体在卵母细胞成熟时数目锐减现象。</a:t>
            </a:r>
          </a:p>
          <a:p>
            <a:r>
              <a:t>——经过遗传瓶颈而保留下来线粒体完全是随机，所以不一样卵母细胞含有不一样百分比突变型线粒体DNA。</a:t>
            </a:r>
          </a:p>
          <a:p>
            <a:r>
              <a:t>——假如卵母细胞保留下来较高百分比突变型线粒体DNA，由这个卵母细胞受精发育而来后代就更易出现线粒体疾病。相反，假如卵母细胞经过减数分裂复制分离后，卵母细胞不含有线粒体DNA突变，或含有较低百分比线粒体DNA突变，那么这种卵母细胞受精发育而来后代则可能不会发病，或症状较轻。</a:t>
            </a:r>
          </a:p>
          <a:p/>
        </p:txBody>
      </p:sp>
      <p:sp>
        <p:nvSpPr>
          <p:cNvPr id="4" name="Slide Number Placeholder 3"/>
          <p:cNvSpPr>
            <a:spLocks noGrp="1"/>
          </p:cNvSpPr>
          <p:nvPr>
            <p:ph type="sldNum" sz="quarter" idx="5"/>
          </p:nvPr>
        </p:nvSpPr>
        <p:spPr/>
        <p:txBody>
          <a:bodyPr/>
          <a:lstStyle/>
          <a:p/>
        </p:txBody>
      </p:sp>
    </p:spTree>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p:cNvSpPr>
          <p:nvPr>
            <p:ph type="sldImg" idx="2"/>
          </p:nvPr>
        </p:nvSpPr>
        <p:spPr/>
      </p:sp>
      <p:sp>
        <p:nvSpPr>
          <p:cNvPr id="3" name="Notes Placeholder 2"/>
          <p:cNvSpPr>
            <a:spLocks noGrp="1"/>
          </p:cNvSpPr>
          <p:nvPr>
            <p:ph type="body" sz="quarter" idx="3"/>
          </p:nvPr>
        </p:nvSpPr>
        <p:spPr/>
        <p:txBody>
          <a:bodyPr/>
          <a:lstStyle/>
          <a:p>
            <a:r>
              <a:t> 在胚胎发生和组织形成有丝分裂过程中，线粒体在复制后随细胞分裂随机地分离，进入子细胞。</a:t>
            </a:r>
          </a:p>
          <a:p/>
        </p:txBody>
      </p:sp>
      <p:sp>
        <p:nvSpPr>
          <p:cNvPr id="4" name="Slide Number Placeholder 3"/>
          <p:cNvSpPr>
            <a:spLocks noGrp="1"/>
          </p:cNvSpPr>
          <p:nvPr>
            <p:ph type="sldNum" sz="quarter" idx="5"/>
          </p:nvPr>
        </p:nvSpPr>
        <p:spPr/>
        <p:txBody>
          <a:bodyPr/>
          <a:lstStyle/>
          <a:p/>
        </p:txBody>
      </p:sp>
    </p:spTree>
  </p:cSld>
  <p:clrMapOvr>
    <a:masterClrMapping/>
  </p:clrMapOvr>
</p:notes>
</file>

<file path=ppt/notesSlides/notesSlide1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p:cNvSpPr>
          <p:nvPr>
            <p:ph type="sldImg" idx="2"/>
          </p:nvPr>
        </p:nvSpPr>
        <p:spPr/>
      </p:sp>
      <p:sp>
        <p:nvSpPr>
          <p:cNvPr id="3" name="Notes Placeholder 2"/>
          <p:cNvSpPr>
            <a:spLocks noGrp="1"/>
          </p:cNvSpPr>
          <p:nvPr>
            <p:ph type="body" sz="quarter" idx="3"/>
          </p:nvPr>
        </p:nvSpPr>
        <p:spPr/>
        <p:txBody>
          <a:bodyPr/>
          <a:lstStyle/>
          <a:p>
            <a:r>
              <a:t>——线粒体在子细胞中随机重新分布，使得不一样子细胞含有百分比不一样突变型线粒体DNA。 </a:t>
            </a:r>
          </a:p>
          <a:p>
            <a:r>
              <a:t>——一些干细胞携带大量含有突变基因线粒体，随即形成组织细胞也就含有高百分比突变型线粒体DNA，造成组织中能量供给水平降低，出现临床症状，尤其是那些高需能组织。而另一些干细胞则可能携有较少含有突变基因线粒体，随即形成组织细胞含有突变线粒体DNA较低，不会出现症状。</a:t>
            </a:r>
          </a:p>
          <a:p/>
        </p:txBody>
      </p:sp>
      <p:sp>
        <p:nvSpPr>
          <p:cNvPr id="4" name="Slide Number Placeholder 3"/>
          <p:cNvSpPr>
            <a:spLocks noGrp="1"/>
          </p:cNvSpPr>
          <p:nvPr>
            <p:ph type="sldNum" sz="quarter" idx="5"/>
          </p:nvPr>
        </p:nvSpPr>
        <p:spPr/>
        <p:txBody>
          <a:bodyPr/>
          <a:lstStyle/>
          <a:p/>
        </p:txBody>
      </p:sp>
    </p:spTree>
  </p:cSld>
  <p:clrMapOvr>
    <a:masterClrMapping/>
  </p:clrMapOvr>
</p:notes>
</file>

<file path=ppt/notesSlides/notesSlide1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562" name="幻灯片图像占位符 1"/>
          <p:cNvSpPr/>
          <p:nvPr>
            <p:ph type="sldImg"/>
          </p:nvPr>
        </p:nvSpPr>
        <p:spPr>
          <a:xfrm>
            <a:off x="1143000" y="685800"/>
            <a:ext cx="4572000" cy="3429000"/>
          </a:xfrm>
          <a:prstGeom prst="rect">
            <a:avLst/>
          </a:prstGeom>
          <a:noFill/>
          <a:ln>
            <a:miter lim="800000"/>
          </a:ln>
        </p:spPr>
      </p:sp>
      <p:sp>
        <p:nvSpPr>
          <p:cNvPr id="66563" name="备注占位符 2"/>
          <p:cNvSpPr/>
          <p:nvPr>
            <p:ph type="body" idx="1"/>
          </p:nvPr>
        </p:nvSpPr>
        <p:spPr>
          <a:xfrm>
            <a:off x="914400" y="4343400"/>
            <a:ext cx="5029200" cy="4114800"/>
          </a:xfrm>
          <a:prstGeom prst="rect">
            <a:avLst/>
          </a:prstGeom>
          <a:noFill/>
          <a:ln>
            <a:miter lim="800000"/>
          </a:ln>
        </p:spPr>
        <p:txBody>
          <a:bodyPr vert="horz" wrap="square" lIns="91440" tIns="45720" rIns="91440" bIns="45720" anchor="t" anchorCtr="0"/>
          <a:lstStyle>
            <a:lvl1pPr marL="0" indent="0" algn="l" defTabSz="914400" rtl="0" eaLnBrk="0" fontAlgn="base" hangingPunct="0">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1pPr>
            <a:lvl2pPr marL="742950" indent="-285750" algn="l" rtl="0" eaLnBrk="0" fontAlgn="base" hangingPunct="0">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2pPr>
            <a:lvl3pPr marL="1143000" indent="-228600" algn="l" rtl="0" eaLnBrk="0" fontAlgn="base" hangingPunct="0">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3pPr>
            <a:lvl4pPr marL="1600200" indent="-228600" algn="l" rtl="0" eaLnBrk="0" fontAlgn="base" hangingPunct="0">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4pPr>
            <a:lvl5pPr marL="2057400" indent="-228600" algn="l" rtl="0" eaLnBrk="0" fontAlgn="base" hangingPunct="0">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5pPr>
          </a:lstStyle>
          <a:p>
            <a:pPr marL="0" indent="0"/>
          </a:p>
        </p:txBody>
      </p:sp>
      <p:sp>
        <p:nvSpPr>
          <p:cNvPr id="66564" name="灯片编号占位符 3"/>
          <p:cNvSpPr/>
          <p:nvPr>
            <p:ph type="sldNum" idx="10"/>
          </p:nvPr>
        </p:nvSpPr>
        <p:spPr>
          <a:xfrm>
            <a:off x="3886200" y="8686800"/>
            <a:ext cx="2971800" cy="457200"/>
          </a:xfrm>
          <a:prstGeom prst="rect">
            <a:avLst/>
          </a:prstGeom>
          <a:noFill/>
          <a:ln>
            <a:noFill/>
            <a:miter lim="800000"/>
          </a:ln>
        </p:spPr>
        <p:txBody>
          <a:bodyPr anchor="b" anchorCtr="0"/>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algn="r" eaLnBrk="1" hangingPunct="1"/>
            <a:fld id="{2BFDEEDD-F793-47F4-BDF8-23014872CE92}" type="slidenum">
              <a:rPr lang="en-US" altLang="zh-CN" sz="1200"/>
              <a:t>29</a:t>
            </a:fld>
          </a:p>
        </p:txBody>
      </p:sp>
    </p:spTree>
  </p:cSld>
  <p:clrMapOvr>
    <a:masterClrMapping/>
  </p:clrMapOvr>
</p:notes>
</file>

<file path=ppt/notesSlides/notesSlide1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p:cNvSpPr>
          <p:nvPr>
            <p:ph type="sldImg" idx="2"/>
          </p:nvPr>
        </p:nvSpPr>
        <p:spPr/>
      </p:sp>
      <p:sp>
        <p:nvSpPr>
          <p:cNvPr id="3" name="Notes Placeholder 2"/>
          <p:cNvSpPr>
            <a:spLocks noGrp="1"/>
          </p:cNvSpPr>
          <p:nvPr>
            <p:ph type="body" sz="quarter" idx="3"/>
          </p:nvPr>
        </p:nvSpPr>
        <p:spPr/>
        <p:txBody>
          <a:bodyPr/>
          <a:lstStyle/>
          <a:p>
            <a:r>
              <a:t>  线粒体DNA致病性突变能够造成各种各样线粒体疾病，这些线粒体疾病多表现为各种临床综合征。</a:t>
            </a:r>
          </a:p>
          <a:p/>
          <a:p/>
        </p:txBody>
      </p:sp>
      <p:sp>
        <p:nvSpPr>
          <p:cNvPr id="4" name="Slide Number Placeholder 3"/>
          <p:cNvSpPr>
            <a:spLocks noGrp="1"/>
          </p:cNvSpPr>
          <p:nvPr>
            <p:ph type="sldNum" sz="quarter" idx="5"/>
          </p:nvPr>
        </p:nvSpPr>
        <p:spPr/>
        <p:txBody>
          <a:bodyPr/>
          <a:lstStyle/>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98DD863-1E0F-4BBF-937D-C363DE6EE7D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2BA25CA-679E-40BC-8300-3EBAE85FFF4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5FA38B3-0167-4724-8957-8040E871406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B1816DE-13A1-424A-86AF-FBC88003AC6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A7E7982-0914-47DC-9137-674E5052108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8DFF98C-691C-43FC-9123-266731628E8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F9EADD2-8451-4A7F-8D3D-578BDFDE070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550713F-4F33-4C94-A14C-504AC3D28AE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920CF16-246A-4225-9C1F-5FED2C402F9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1E41B61-AA33-46E7-91D0-F785B167161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332ACA1-0D65-4A4D-B396-147F148FAF3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标题 1"/>
          <p:cNvSpPr>
            <a:spLocks noGrp="1"/>
          </p:cNvSpPr>
          <p:nvPr>
            <p:ph type="ctrTitle"/>
          </p:nvPr>
        </p:nvSpPr>
        <p:spPr>
          <a:xfrm>
            <a:off x="914400" y="2130425"/>
            <a:ext cx="10363200" cy="1470025"/>
          </a:xfrm>
        </p:spPr>
        <p:txBody>
          <a:bodyPr/>
          <a:lstStyle/>
          <a:p>
            <a:r>
              <a:rPr lang="zh-CN" altLang="en-US"/>
              <a:t>单击此处编辑母版标题样式</a:t>
            </a:r>
          </a:p>
        </p:txBody>
      </p:sp>
      <p:sp>
        <p:nvSpPr>
          <p:cNvPr id="3" name="副标题 2"/>
          <p:cNvSpPr>
            <a:spLocks noGrp="1"/>
          </p:cNvSpPr>
          <p:nvPr>
            <p:ph type="subTitle" idx="1"/>
          </p:nvPr>
        </p:nvSpPr>
        <p:spPr>
          <a:xfrm>
            <a:off x="1828800" y="3886200"/>
            <a:ext cx="85344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zh-CN" altLang="en-US"/>
              <a:t>单击此处编辑母版副标题样式</a:t>
            </a:r>
          </a:p>
        </p:txBody>
      </p:sp>
      <p:sp>
        <p:nvSpPr>
          <p:cNvPr id="4" name="日期占位符 3"/>
          <p:cNvSpPr>
            <a:spLocks noGrp="1" noChangeArrowheads="1"/>
          </p:cNvSpPr>
          <p:nvPr>
            <p:ph type="dt" sz="half" idx="10"/>
          </p:nvPr>
        </p:nvSpPr>
        <p:spPr/>
        <p:txBody>
          <a:bodyPr/>
          <a:lstStyle>
            <a:lvl1pPr>
              <a:defRPr/>
            </a:lvl1pPr>
          </a:lstStyle>
          <a:p>
            <a:pPr>
              <a:defRPr/>
            </a:pPr>
            <a:fld id="{D79A9098-96D7-4314-B674-5919D1624774}" type="datetimeFigureOut">
              <a:rPr lang="zh-CN" altLang="en-US"/>
              <a:pPr>
                <a:defRPr/>
              </a:pPr>
              <a:t>2021/10/1</a:t>
            </a:fld>
          </a:p>
        </p:txBody>
      </p:sp>
      <p:sp>
        <p:nvSpPr>
          <p:cNvPr id="5" name="页脚占位符 4"/>
          <p:cNvSpPr>
            <a:spLocks noGrp="1" noChangeArrowheads="1"/>
          </p:cNvSpPr>
          <p:nvPr>
            <p:ph type="ftr" sz="quarter" idx="11"/>
          </p:nvPr>
        </p:nvSpPr>
        <p:spPr/>
        <p:txBody>
          <a:bodyPr/>
          <a:lstStyle>
            <a:lvl1pPr>
              <a:defRPr/>
            </a:lvl1pPr>
          </a:lstStyle>
          <a:p>
            <a:pPr>
              <a:defRPr/>
            </a:pPr>
            <a:endParaRPr lang="zh-CN" altLang="en-US"/>
          </a:p>
        </p:txBody>
      </p:sp>
      <p:sp>
        <p:nvSpPr>
          <p:cNvPr id="6" name="灯片编号占位符 5"/>
          <p:cNvSpPr>
            <a:spLocks noGrp="1" noChangeArrowheads="1"/>
          </p:cNvSpPr>
          <p:nvPr>
            <p:ph type="sldNum" sz="quarter" idx="12"/>
          </p:nvPr>
        </p:nvSpPr>
        <p:spPr/>
        <p:txBody>
          <a:bodyPr/>
          <a:lstStyle>
            <a:lvl1pPr>
              <a:defRPr/>
            </a:lvl1pPr>
          </a:lstStyle>
          <a:p>
            <a:pPr>
              <a:defRPr/>
            </a:pPr>
            <a:fld id="{E836F0ED-4ABE-439B-8DAF-F6F7CA36584A}" type="slidenum">
              <a:rPr lang="zh-CN" altLang="en-US"/>
              <a:pPr>
                <a:defRPr/>
              </a:pPr>
              <a:t>‹#›</a:t>
            </a:fld>
          </a:p>
        </p:txBody>
      </p:sp>
    </p:spTree>
    <p:extLst>
      <p:ext uri="{BB962C8B-B14F-4D97-AF65-F5344CB8AC3E}">
        <p14:creationId xmlns:p14="http://schemas.microsoft.com/office/powerpoint/2010/main" val="873569962"/>
      </p:ext>
    </p:extLst>
  </p:cSld>
  <p:clrMapOvr>
    <a:masterClrMapping/>
  </p:clrMapOvr>
  <mc:AlternateContent>
    <mc:Choice xmlns:p14="http://schemas.microsoft.com/office/powerpoint/2010/main" Requires="p14">
      <p:transition spd="slow" advClick="0" p14:dur="1500">
        <p:random/>
      </p:transition>
    </mc:Choice>
    <mc:Fallback>
      <p:transition spd="slow" advClick="0">
        <p:random/>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idx="1"/>
          </p:nvPr>
        </p:nvSpPr>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noChangeArrowheads="1"/>
          </p:cNvSpPr>
          <p:nvPr>
            <p:ph type="dt" sz="half" idx="10"/>
          </p:nvPr>
        </p:nvSpPr>
        <p:spPr/>
        <p:txBody>
          <a:bodyPr/>
          <a:lstStyle>
            <a:lvl1pPr>
              <a:defRPr/>
            </a:lvl1pPr>
          </a:lstStyle>
          <a:p>
            <a:pPr>
              <a:defRPr/>
            </a:pPr>
            <a:fld id="{40745B17-E36C-43D7-BA97-B5717BC17F95}" type="datetimeFigureOut">
              <a:rPr lang="zh-CN" altLang="en-US"/>
              <a:pPr>
                <a:defRPr/>
              </a:pPr>
              <a:t>2021/10/1</a:t>
            </a:fld>
          </a:p>
        </p:txBody>
      </p:sp>
      <p:sp>
        <p:nvSpPr>
          <p:cNvPr id="5" name="页脚占位符 4"/>
          <p:cNvSpPr>
            <a:spLocks noGrp="1" noChangeArrowheads="1"/>
          </p:cNvSpPr>
          <p:nvPr>
            <p:ph type="ftr" sz="quarter" idx="11"/>
          </p:nvPr>
        </p:nvSpPr>
        <p:spPr/>
        <p:txBody>
          <a:bodyPr/>
          <a:lstStyle>
            <a:lvl1pPr>
              <a:defRPr/>
            </a:lvl1pPr>
          </a:lstStyle>
          <a:p>
            <a:pPr>
              <a:defRPr/>
            </a:pPr>
            <a:endParaRPr lang="zh-CN" altLang="en-US"/>
          </a:p>
        </p:txBody>
      </p:sp>
      <p:sp>
        <p:nvSpPr>
          <p:cNvPr id="6" name="灯片编号占位符 5"/>
          <p:cNvSpPr>
            <a:spLocks noGrp="1" noChangeArrowheads="1"/>
          </p:cNvSpPr>
          <p:nvPr>
            <p:ph type="sldNum" sz="quarter" idx="12"/>
          </p:nvPr>
        </p:nvSpPr>
        <p:spPr/>
        <p:txBody>
          <a:bodyPr/>
          <a:lstStyle>
            <a:lvl1pPr>
              <a:defRPr/>
            </a:lvl1pPr>
          </a:lstStyle>
          <a:p>
            <a:pPr>
              <a:defRPr/>
            </a:pPr>
            <a:fld id="{9955E865-3306-4D30-B278-F5933F8CB5A0}" type="slidenum">
              <a:rPr lang="zh-CN" altLang="en-US"/>
              <a:pPr>
                <a:defRPr/>
              </a:pPr>
              <a:t>‹#›</a:t>
            </a:fld>
          </a:p>
        </p:txBody>
      </p:sp>
    </p:spTree>
    <p:extLst>
      <p:ext uri="{BB962C8B-B14F-4D97-AF65-F5344CB8AC3E}">
        <p14:creationId xmlns:p14="http://schemas.microsoft.com/office/powerpoint/2010/main" val="1586525525"/>
      </p:ext>
    </p:extLst>
  </p:cSld>
  <p:clrMapOvr>
    <a:masterClrMapping/>
  </p:clrMapOvr>
  <mc:AlternateContent>
    <mc:Choice xmlns:p14="http://schemas.microsoft.com/office/powerpoint/2010/main" Requires="p14">
      <p:transition spd="slow" advClick="0" p14:dur="1500">
        <p:random/>
      </p:transition>
    </mc:Choice>
    <mc:Fallback>
      <p:transition spd="slow" advClick="0">
        <p:random/>
      </p:transition>
    </mc:Fallback>
  </mc:AlternateContent>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963613" y="4406900"/>
            <a:ext cx="10363200" cy="1362075"/>
          </a:xfrm>
        </p:spPr>
        <p:txBody>
          <a:bodyPr anchor="t"/>
          <a:lstStyle>
            <a:lvl1pPr algn="l">
              <a:defRPr sz="4000" b="1" cap="all"/>
            </a:lvl1pPr>
          </a:lstStyle>
          <a:p>
            <a:r>
              <a:rPr lang="zh-CN" altLang="en-US"/>
              <a:t>单击此处编辑母版标题样式</a:t>
            </a:r>
          </a:p>
        </p:txBody>
      </p:sp>
      <p:sp>
        <p:nvSpPr>
          <p:cNvPr id="3" name="文本占位符 2"/>
          <p:cNvSpPr>
            <a:spLocks noGrp="1"/>
          </p:cNvSpPr>
          <p:nvPr>
            <p:ph type="body" idx="1"/>
          </p:nvPr>
        </p:nvSpPr>
        <p:spPr>
          <a:xfrm>
            <a:off x="963613" y="2906713"/>
            <a:ext cx="103632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zh-CN" altLang="en-US"/>
              <a:t>单击此处编辑母版文本样式</a:t>
            </a:r>
          </a:p>
        </p:txBody>
      </p:sp>
      <p:sp>
        <p:nvSpPr>
          <p:cNvPr id="4" name="日期占位符 3"/>
          <p:cNvSpPr>
            <a:spLocks noGrp="1" noChangeArrowheads="1"/>
          </p:cNvSpPr>
          <p:nvPr>
            <p:ph type="dt" sz="half" idx="10"/>
          </p:nvPr>
        </p:nvSpPr>
        <p:spPr/>
        <p:txBody>
          <a:bodyPr/>
          <a:lstStyle>
            <a:lvl1pPr>
              <a:defRPr/>
            </a:lvl1pPr>
          </a:lstStyle>
          <a:p>
            <a:pPr>
              <a:defRPr/>
            </a:pPr>
            <a:fld id="{F12F32FF-1A86-4889-97FA-789C83D0537E}" type="datetimeFigureOut">
              <a:rPr lang="zh-CN" altLang="en-US"/>
              <a:pPr>
                <a:defRPr/>
              </a:pPr>
              <a:t>2021/10/1</a:t>
            </a:fld>
          </a:p>
        </p:txBody>
      </p:sp>
      <p:sp>
        <p:nvSpPr>
          <p:cNvPr id="5" name="页脚占位符 4"/>
          <p:cNvSpPr>
            <a:spLocks noGrp="1" noChangeArrowheads="1"/>
          </p:cNvSpPr>
          <p:nvPr>
            <p:ph type="ftr" sz="quarter" idx="11"/>
          </p:nvPr>
        </p:nvSpPr>
        <p:spPr/>
        <p:txBody>
          <a:bodyPr/>
          <a:lstStyle>
            <a:lvl1pPr>
              <a:defRPr/>
            </a:lvl1pPr>
          </a:lstStyle>
          <a:p>
            <a:pPr>
              <a:defRPr/>
            </a:pPr>
            <a:endParaRPr lang="zh-CN" altLang="en-US"/>
          </a:p>
        </p:txBody>
      </p:sp>
      <p:sp>
        <p:nvSpPr>
          <p:cNvPr id="6" name="灯片编号占位符 5"/>
          <p:cNvSpPr>
            <a:spLocks noGrp="1" noChangeArrowheads="1"/>
          </p:cNvSpPr>
          <p:nvPr>
            <p:ph type="sldNum" sz="quarter" idx="12"/>
          </p:nvPr>
        </p:nvSpPr>
        <p:spPr/>
        <p:txBody>
          <a:bodyPr/>
          <a:lstStyle>
            <a:lvl1pPr>
              <a:defRPr/>
            </a:lvl1pPr>
          </a:lstStyle>
          <a:p>
            <a:pPr>
              <a:defRPr/>
            </a:pPr>
            <a:fld id="{D74FEC39-3041-4557-A373-FFEDFA74530B}" type="slidenum">
              <a:rPr lang="zh-CN" altLang="en-US"/>
              <a:pPr>
                <a:defRPr/>
              </a:pPr>
              <a:t>‹#›</a:t>
            </a:fld>
          </a:p>
        </p:txBody>
      </p:sp>
    </p:spTree>
    <p:extLst>
      <p:ext uri="{BB962C8B-B14F-4D97-AF65-F5344CB8AC3E}">
        <p14:creationId xmlns:p14="http://schemas.microsoft.com/office/powerpoint/2010/main" val="1893229573"/>
      </p:ext>
    </p:extLst>
  </p:cSld>
  <p:clrMapOvr>
    <a:masterClrMapping/>
  </p:clrMapOvr>
  <mc:AlternateContent>
    <mc:Choice xmlns:p14="http://schemas.microsoft.com/office/powerpoint/2010/main" Requires="p14">
      <p:transition spd="slow" advClick="0" p14:dur="1500">
        <p:random/>
      </p:transition>
    </mc:Choice>
    <mc:Fallback>
      <p:transition spd="slow" advClick="0">
        <p:random/>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sz="half" idx="1"/>
          </p:nvPr>
        </p:nvSpPr>
        <p:spPr>
          <a:xfrm>
            <a:off x="838200" y="1825625"/>
            <a:ext cx="5181600" cy="435133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内容占位符 3"/>
          <p:cNvSpPr>
            <a:spLocks noGrp="1"/>
          </p:cNvSpPr>
          <p:nvPr>
            <p:ph sz="half" idx="2"/>
          </p:nvPr>
        </p:nvSpPr>
        <p:spPr>
          <a:xfrm>
            <a:off x="6172200" y="1825625"/>
            <a:ext cx="5181600" cy="435133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日期占位符 3"/>
          <p:cNvSpPr>
            <a:spLocks noGrp="1" noChangeArrowheads="1"/>
          </p:cNvSpPr>
          <p:nvPr>
            <p:ph type="dt" sz="half" idx="10"/>
          </p:nvPr>
        </p:nvSpPr>
        <p:spPr/>
        <p:txBody>
          <a:bodyPr/>
          <a:lstStyle>
            <a:lvl1pPr>
              <a:defRPr/>
            </a:lvl1pPr>
          </a:lstStyle>
          <a:p>
            <a:pPr>
              <a:defRPr/>
            </a:pPr>
            <a:fld id="{698868BE-05D0-42E2-BB95-BA27DA69CFC5}" type="datetimeFigureOut">
              <a:rPr lang="zh-CN" altLang="en-US"/>
              <a:pPr>
                <a:defRPr/>
              </a:pPr>
              <a:t>2021/10/1</a:t>
            </a:fld>
          </a:p>
        </p:txBody>
      </p:sp>
      <p:sp>
        <p:nvSpPr>
          <p:cNvPr id="6" name="页脚占位符 4"/>
          <p:cNvSpPr>
            <a:spLocks noGrp="1" noChangeArrowheads="1"/>
          </p:cNvSpPr>
          <p:nvPr>
            <p:ph type="ftr" sz="quarter" idx="11"/>
          </p:nvPr>
        </p:nvSpPr>
        <p:spPr/>
        <p:txBody>
          <a:bodyPr/>
          <a:lstStyle>
            <a:lvl1pPr>
              <a:defRPr/>
            </a:lvl1pPr>
          </a:lstStyle>
          <a:p>
            <a:pPr>
              <a:defRPr/>
            </a:pPr>
            <a:endParaRPr lang="zh-CN" altLang="en-US"/>
          </a:p>
        </p:txBody>
      </p:sp>
      <p:sp>
        <p:nvSpPr>
          <p:cNvPr id="7" name="灯片编号占位符 5"/>
          <p:cNvSpPr>
            <a:spLocks noGrp="1" noChangeArrowheads="1"/>
          </p:cNvSpPr>
          <p:nvPr>
            <p:ph type="sldNum" sz="quarter" idx="12"/>
          </p:nvPr>
        </p:nvSpPr>
        <p:spPr/>
        <p:txBody>
          <a:bodyPr/>
          <a:lstStyle>
            <a:lvl1pPr>
              <a:defRPr/>
            </a:lvl1pPr>
          </a:lstStyle>
          <a:p>
            <a:pPr>
              <a:defRPr/>
            </a:pPr>
            <a:fld id="{BA96DD7E-9E25-4955-B826-96DF7616BA55}" type="slidenum">
              <a:rPr lang="zh-CN" altLang="en-US"/>
              <a:pPr>
                <a:defRPr/>
              </a:pPr>
              <a:t>‹#›</a:t>
            </a:fld>
          </a:p>
        </p:txBody>
      </p:sp>
    </p:spTree>
    <p:extLst>
      <p:ext uri="{BB962C8B-B14F-4D97-AF65-F5344CB8AC3E}">
        <p14:creationId xmlns:p14="http://schemas.microsoft.com/office/powerpoint/2010/main" val="327147190"/>
      </p:ext>
    </p:extLst>
  </p:cSld>
  <p:clrMapOvr>
    <a:masterClrMapping/>
  </p:clrMapOvr>
  <mc:AlternateContent>
    <mc:Choice xmlns:p14="http://schemas.microsoft.com/office/powerpoint/2010/main" Requires="p14">
      <p:transition spd="slow" advClick="0" p14:dur="1500">
        <p:random/>
      </p:transition>
    </mc:Choice>
    <mc:Fallback>
      <p:transition spd="slow" advClick="0">
        <p:random/>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a:xfrm>
            <a:off x="609600" y="274638"/>
            <a:ext cx="10972800" cy="1143000"/>
          </a:xfrm>
        </p:spPr>
        <p:txBody>
          <a:bodyPr/>
          <a:lstStyle>
            <a:lvl1pPr>
              <a:defRPr/>
            </a:lvl1pPr>
          </a:lstStyle>
          <a:p>
            <a:r>
              <a:rPr lang="zh-CN" altLang="en-US"/>
              <a:t>单击此处编辑母版标题样式</a:t>
            </a:r>
          </a:p>
        </p:txBody>
      </p:sp>
      <p:sp>
        <p:nvSpPr>
          <p:cNvPr id="3" name="文本占位符 2"/>
          <p:cNvSpPr>
            <a:spLocks noGrp="1"/>
          </p:cNvSpPr>
          <p:nvPr>
            <p:ph type="body" idx="1"/>
          </p:nvPr>
        </p:nvSpPr>
        <p:spPr>
          <a:xfrm>
            <a:off x="609600" y="1535113"/>
            <a:ext cx="53863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4" name="内容占位符 3"/>
          <p:cNvSpPr>
            <a:spLocks noGrp="1"/>
          </p:cNvSpPr>
          <p:nvPr>
            <p:ph sz="half" idx="2"/>
          </p:nvPr>
        </p:nvSpPr>
        <p:spPr>
          <a:xfrm>
            <a:off x="609600" y="2174875"/>
            <a:ext cx="53863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文本占位符 4"/>
          <p:cNvSpPr>
            <a:spLocks noGrp="1"/>
          </p:cNvSpPr>
          <p:nvPr>
            <p:ph type="body" sz="quarter" idx="3"/>
          </p:nvPr>
        </p:nvSpPr>
        <p:spPr>
          <a:xfrm>
            <a:off x="6192838" y="1535113"/>
            <a:ext cx="5389562"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6" name="内容占位符 5"/>
          <p:cNvSpPr>
            <a:spLocks noGrp="1"/>
          </p:cNvSpPr>
          <p:nvPr>
            <p:ph sz="quarter" idx="4"/>
          </p:nvPr>
        </p:nvSpPr>
        <p:spPr>
          <a:xfrm>
            <a:off x="6192838" y="2174875"/>
            <a:ext cx="5389562"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7" name="日期占位符 3"/>
          <p:cNvSpPr>
            <a:spLocks noGrp="1" noChangeArrowheads="1"/>
          </p:cNvSpPr>
          <p:nvPr>
            <p:ph type="dt" sz="half" idx="10"/>
          </p:nvPr>
        </p:nvSpPr>
        <p:spPr/>
        <p:txBody>
          <a:bodyPr/>
          <a:lstStyle>
            <a:lvl1pPr>
              <a:defRPr/>
            </a:lvl1pPr>
          </a:lstStyle>
          <a:p>
            <a:pPr>
              <a:defRPr/>
            </a:pPr>
            <a:fld id="{7FE3D419-0ECD-4CDE-B228-05263FA76F5C}" type="datetimeFigureOut">
              <a:rPr lang="zh-CN" altLang="en-US"/>
              <a:pPr>
                <a:defRPr/>
              </a:pPr>
              <a:t>2021/10/1</a:t>
            </a:fld>
          </a:p>
        </p:txBody>
      </p:sp>
      <p:sp>
        <p:nvSpPr>
          <p:cNvPr id="8" name="页脚占位符 4"/>
          <p:cNvSpPr>
            <a:spLocks noGrp="1" noChangeArrowheads="1"/>
          </p:cNvSpPr>
          <p:nvPr>
            <p:ph type="ftr" sz="quarter" idx="11"/>
          </p:nvPr>
        </p:nvSpPr>
        <p:spPr/>
        <p:txBody>
          <a:bodyPr/>
          <a:lstStyle>
            <a:lvl1pPr>
              <a:defRPr/>
            </a:lvl1pPr>
          </a:lstStyle>
          <a:p>
            <a:pPr>
              <a:defRPr/>
            </a:pPr>
            <a:endParaRPr lang="zh-CN" altLang="en-US"/>
          </a:p>
        </p:txBody>
      </p:sp>
      <p:sp>
        <p:nvSpPr>
          <p:cNvPr id="9" name="灯片编号占位符 5"/>
          <p:cNvSpPr>
            <a:spLocks noGrp="1" noChangeArrowheads="1"/>
          </p:cNvSpPr>
          <p:nvPr>
            <p:ph type="sldNum" sz="quarter" idx="12"/>
          </p:nvPr>
        </p:nvSpPr>
        <p:spPr/>
        <p:txBody>
          <a:bodyPr/>
          <a:lstStyle>
            <a:lvl1pPr>
              <a:defRPr/>
            </a:lvl1pPr>
          </a:lstStyle>
          <a:p>
            <a:pPr>
              <a:defRPr/>
            </a:pPr>
            <a:fld id="{A6EA4EE4-D37A-46A9-A878-B16C947B5BBE}" type="slidenum">
              <a:rPr lang="zh-CN" altLang="en-US"/>
              <a:pPr>
                <a:defRPr/>
              </a:pPr>
              <a:t>‹#›</a:t>
            </a:fld>
          </a:p>
        </p:txBody>
      </p:sp>
    </p:spTree>
    <p:extLst>
      <p:ext uri="{BB962C8B-B14F-4D97-AF65-F5344CB8AC3E}">
        <p14:creationId xmlns:p14="http://schemas.microsoft.com/office/powerpoint/2010/main" val="3309495717"/>
      </p:ext>
    </p:extLst>
  </p:cSld>
  <p:clrMapOvr>
    <a:masterClrMapping/>
  </p:clrMapOvr>
  <mc:AlternateContent>
    <mc:Choice xmlns:p14="http://schemas.microsoft.com/office/powerpoint/2010/main" Requires="p14">
      <p:transition spd="slow" advClick="0" p14:dur="1500">
        <p:random/>
      </p:transition>
    </mc:Choice>
    <mc:Fallback>
      <p:transition spd="slow" advClick="0">
        <p:random/>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日期占位符 3"/>
          <p:cNvSpPr>
            <a:spLocks noGrp="1" noChangeArrowheads="1"/>
          </p:cNvSpPr>
          <p:nvPr>
            <p:ph type="dt" sz="half" idx="10"/>
          </p:nvPr>
        </p:nvSpPr>
        <p:spPr/>
        <p:txBody>
          <a:bodyPr/>
          <a:lstStyle>
            <a:lvl1pPr>
              <a:defRPr/>
            </a:lvl1pPr>
          </a:lstStyle>
          <a:p>
            <a:pPr>
              <a:defRPr/>
            </a:pPr>
            <a:fld id="{B34D004A-85F1-492D-A6B5-9C6AC013DAC7}" type="datetimeFigureOut">
              <a:rPr lang="zh-CN" altLang="en-US"/>
              <a:pPr>
                <a:defRPr/>
              </a:pPr>
              <a:t>2021/10/1</a:t>
            </a:fld>
          </a:p>
        </p:txBody>
      </p:sp>
      <p:sp>
        <p:nvSpPr>
          <p:cNvPr id="4" name="页脚占位符 4"/>
          <p:cNvSpPr>
            <a:spLocks noGrp="1" noChangeArrowheads="1"/>
          </p:cNvSpPr>
          <p:nvPr>
            <p:ph type="ftr" sz="quarter" idx="11"/>
          </p:nvPr>
        </p:nvSpPr>
        <p:spPr/>
        <p:txBody>
          <a:bodyPr/>
          <a:lstStyle>
            <a:lvl1pPr>
              <a:defRPr/>
            </a:lvl1pPr>
          </a:lstStyle>
          <a:p>
            <a:pPr>
              <a:defRPr/>
            </a:pPr>
            <a:endParaRPr lang="zh-CN" altLang="en-US"/>
          </a:p>
        </p:txBody>
      </p:sp>
      <p:sp>
        <p:nvSpPr>
          <p:cNvPr id="5" name="灯片编号占位符 5"/>
          <p:cNvSpPr>
            <a:spLocks noGrp="1" noChangeArrowheads="1"/>
          </p:cNvSpPr>
          <p:nvPr>
            <p:ph type="sldNum" sz="quarter" idx="12"/>
          </p:nvPr>
        </p:nvSpPr>
        <p:spPr/>
        <p:txBody>
          <a:bodyPr/>
          <a:lstStyle>
            <a:lvl1pPr>
              <a:defRPr/>
            </a:lvl1pPr>
          </a:lstStyle>
          <a:p>
            <a:pPr>
              <a:defRPr/>
            </a:pPr>
            <a:fld id="{BC5CE953-E8F7-4F5F-BBBA-B63895ED4038}" type="slidenum">
              <a:rPr lang="zh-CN" altLang="en-US"/>
              <a:pPr>
                <a:defRPr/>
              </a:pPr>
              <a:t>‹#›</a:t>
            </a:fld>
          </a:p>
        </p:txBody>
      </p:sp>
    </p:spTree>
    <p:extLst>
      <p:ext uri="{BB962C8B-B14F-4D97-AF65-F5344CB8AC3E}">
        <p14:creationId xmlns:p14="http://schemas.microsoft.com/office/powerpoint/2010/main" val="2286179004"/>
      </p:ext>
    </p:extLst>
  </p:cSld>
  <p:clrMapOvr>
    <a:masterClrMapping/>
  </p:clrMapOvr>
  <mc:AlternateContent>
    <mc:Choice xmlns:p14="http://schemas.microsoft.com/office/powerpoint/2010/main" Requires="p14">
      <p:transition spd="slow" advClick="0" p14:dur="1500">
        <p:random/>
      </p:transition>
    </mc:Choice>
    <mc:Fallback>
      <p:transition spd="slow" advClick="0">
        <p:random/>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3"/>
          <p:cNvSpPr>
            <a:spLocks noGrp="1" noChangeArrowheads="1"/>
          </p:cNvSpPr>
          <p:nvPr>
            <p:ph type="dt" sz="half" idx="10"/>
          </p:nvPr>
        </p:nvSpPr>
        <p:spPr/>
        <p:txBody>
          <a:bodyPr/>
          <a:lstStyle>
            <a:lvl1pPr>
              <a:defRPr/>
            </a:lvl1pPr>
          </a:lstStyle>
          <a:p>
            <a:pPr>
              <a:defRPr/>
            </a:pPr>
            <a:fld id="{F3C5CFDF-BE05-439D-B432-2CF8D3139E8A}" type="datetimeFigureOut">
              <a:rPr lang="zh-CN" altLang="en-US"/>
              <a:pPr>
                <a:defRPr/>
              </a:pPr>
              <a:t>2021/10/1</a:t>
            </a:fld>
          </a:p>
        </p:txBody>
      </p:sp>
      <p:sp>
        <p:nvSpPr>
          <p:cNvPr id="3" name="页脚占位符 4"/>
          <p:cNvSpPr>
            <a:spLocks noGrp="1" noChangeArrowheads="1"/>
          </p:cNvSpPr>
          <p:nvPr>
            <p:ph type="ftr" sz="quarter" idx="11"/>
          </p:nvPr>
        </p:nvSpPr>
        <p:spPr/>
        <p:txBody>
          <a:bodyPr/>
          <a:lstStyle>
            <a:lvl1pPr>
              <a:defRPr/>
            </a:lvl1pPr>
          </a:lstStyle>
          <a:p>
            <a:pPr>
              <a:defRPr/>
            </a:pPr>
            <a:endParaRPr lang="zh-CN" altLang="en-US"/>
          </a:p>
        </p:txBody>
      </p:sp>
      <p:sp>
        <p:nvSpPr>
          <p:cNvPr id="4" name="灯片编号占位符 5"/>
          <p:cNvSpPr>
            <a:spLocks noGrp="1" noChangeArrowheads="1"/>
          </p:cNvSpPr>
          <p:nvPr>
            <p:ph type="sldNum" sz="quarter" idx="12"/>
          </p:nvPr>
        </p:nvSpPr>
        <p:spPr/>
        <p:txBody>
          <a:bodyPr/>
          <a:lstStyle>
            <a:lvl1pPr>
              <a:defRPr/>
            </a:lvl1pPr>
          </a:lstStyle>
          <a:p>
            <a:pPr>
              <a:defRPr/>
            </a:pPr>
            <a:fld id="{2AD48C1C-B91B-4B4E-B88F-1E4EC56DD3FE}" type="slidenum">
              <a:rPr lang="zh-CN" altLang="en-US"/>
              <a:pPr>
                <a:defRPr/>
              </a:pPr>
              <a:t>‹#›</a:t>
            </a:fld>
          </a:p>
        </p:txBody>
      </p:sp>
    </p:spTree>
    <p:extLst>
      <p:ext uri="{BB962C8B-B14F-4D97-AF65-F5344CB8AC3E}">
        <p14:creationId xmlns:p14="http://schemas.microsoft.com/office/powerpoint/2010/main" val="209540040"/>
      </p:ext>
    </p:extLst>
  </p:cSld>
  <p:clrMapOvr>
    <a:masterClrMapping/>
  </p:clrMapOvr>
  <mc:AlternateContent>
    <mc:Choice xmlns:p14="http://schemas.microsoft.com/office/powerpoint/2010/main" Requires="p14">
      <p:transition spd="slow" advClick="0" p14:dur="1500">
        <p:random/>
      </p:transition>
    </mc:Choice>
    <mc:Fallback>
      <p:transition spd="slow" advClick="0">
        <p:random/>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609600" y="273050"/>
            <a:ext cx="4011613" cy="1162050"/>
          </a:xfrm>
        </p:spPr>
        <p:txBody>
          <a:bodyPr anchor="b"/>
          <a:lstStyle>
            <a:lvl1pPr algn="l">
              <a:defRPr sz="2000" b="1"/>
            </a:lvl1pPr>
          </a:lstStyle>
          <a:p>
            <a:r>
              <a:rPr lang="zh-CN" altLang="en-US"/>
              <a:t>单击此处编辑母版标题样式</a:t>
            </a:r>
          </a:p>
        </p:txBody>
      </p:sp>
      <p:sp>
        <p:nvSpPr>
          <p:cNvPr id="3" name="内容占位符 2"/>
          <p:cNvSpPr>
            <a:spLocks noGrp="1"/>
          </p:cNvSpPr>
          <p:nvPr>
            <p:ph idx="1"/>
          </p:nvPr>
        </p:nvSpPr>
        <p:spPr>
          <a:xfrm>
            <a:off x="4767263" y="273050"/>
            <a:ext cx="681513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文本占位符 3"/>
          <p:cNvSpPr>
            <a:spLocks noGrp="1"/>
          </p:cNvSpPr>
          <p:nvPr>
            <p:ph type="body" sz="half" idx="2"/>
          </p:nvPr>
        </p:nvSpPr>
        <p:spPr>
          <a:xfrm>
            <a:off x="609600" y="1435100"/>
            <a:ext cx="40116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a:t>单击此处编辑母版文本样式</a:t>
            </a:r>
          </a:p>
        </p:txBody>
      </p:sp>
      <p:sp>
        <p:nvSpPr>
          <p:cNvPr id="5" name="日期占位符 3"/>
          <p:cNvSpPr>
            <a:spLocks noGrp="1" noChangeArrowheads="1"/>
          </p:cNvSpPr>
          <p:nvPr>
            <p:ph type="dt" sz="half" idx="10"/>
          </p:nvPr>
        </p:nvSpPr>
        <p:spPr/>
        <p:txBody>
          <a:bodyPr/>
          <a:lstStyle>
            <a:lvl1pPr>
              <a:defRPr/>
            </a:lvl1pPr>
          </a:lstStyle>
          <a:p>
            <a:pPr>
              <a:defRPr/>
            </a:pPr>
            <a:fld id="{7C6DD187-AC61-44A8-9F7C-0A370D902E82}" type="datetimeFigureOut">
              <a:rPr lang="zh-CN" altLang="en-US"/>
              <a:pPr>
                <a:defRPr/>
              </a:pPr>
              <a:t>2021/10/1</a:t>
            </a:fld>
          </a:p>
        </p:txBody>
      </p:sp>
      <p:sp>
        <p:nvSpPr>
          <p:cNvPr id="6" name="页脚占位符 4"/>
          <p:cNvSpPr>
            <a:spLocks noGrp="1" noChangeArrowheads="1"/>
          </p:cNvSpPr>
          <p:nvPr>
            <p:ph type="ftr" sz="quarter" idx="11"/>
          </p:nvPr>
        </p:nvSpPr>
        <p:spPr/>
        <p:txBody>
          <a:bodyPr/>
          <a:lstStyle>
            <a:lvl1pPr>
              <a:defRPr/>
            </a:lvl1pPr>
          </a:lstStyle>
          <a:p>
            <a:pPr>
              <a:defRPr/>
            </a:pPr>
            <a:endParaRPr lang="zh-CN" altLang="en-US"/>
          </a:p>
        </p:txBody>
      </p:sp>
      <p:sp>
        <p:nvSpPr>
          <p:cNvPr id="7" name="灯片编号占位符 5"/>
          <p:cNvSpPr>
            <a:spLocks noGrp="1" noChangeArrowheads="1"/>
          </p:cNvSpPr>
          <p:nvPr>
            <p:ph type="sldNum" sz="quarter" idx="12"/>
          </p:nvPr>
        </p:nvSpPr>
        <p:spPr/>
        <p:txBody>
          <a:bodyPr/>
          <a:lstStyle>
            <a:lvl1pPr>
              <a:defRPr/>
            </a:lvl1pPr>
          </a:lstStyle>
          <a:p>
            <a:pPr>
              <a:defRPr/>
            </a:pPr>
            <a:fld id="{5459F41A-E892-4D03-B493-2C5F531B50D9}" type="slidenum">
              <a:rPr lang="zh-CN" altLang="en-US"/>
              <a:pPr>
                <a:defRPr/>
              </a:pPr>
              <a:t>‹#›</a:t>
            </a:fld>
          </a:p>
        </p:txBody>
      </p:sp>
    </p:spTree>
    <p:extLst>
      <p:ext uri="{BB962C8B-B14F-4D97-AF65-F5344CB8AC3E}">
        <p14:creationId xmlns:p14="http://schemas.microsoft.com/office/powerpoint/2010/main" val="3947563867"/>
      </p:ext>
    </p:extLst>
  </p:cSld>
  <p:clrMapOvr>
    <a:masterClrMapping/>
  </p:clrMapOvr>
  <mc:AlternateContent>
    <mc:Choice xmlns:p14="http://schemas.microsoft.com/office/powerpoint/2010/main" Requires="p14">
      <p:transition spd="slow" advClick="0" p14:dur="1500">
        <p:random/>
      </p:transition>
    </mc:Choice>
    <mc:Fallback>
      <p:transition spd="slow" advClick="0">
        <p:random/>
      </p:transition>
    </mc:Fallback>
  </mc:AlternateConten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2389188" y="4800600"/>
            <a:ext cx="7315200" cy="566738"/>
          </a:xfrm>
        </p:spPr>
        <p:txBody>
          <a:bodyPr anchor="b"/>
          <a:lstStyle>
            <a:lvl1pPr algn="l">
              <a:defRPr sz="2000" b="1"/>
            </a:lvl1pPr>
          </a:lstStyle>
          <a:p>
            <a:r>
              <a:rPr lang="zh-CN" altLang="en-US"/>
              <a:t>单击此处编辑母版标题样式</a:t>
            </a:r>
          </a:p>
        </p:txBody>
      </p:sp>
      <p:sp>
        <p:nvSpPr>
          <p:cNvPr id="3" name="图片占位符 2"/>
          <p:cNvSpPr>
            <a:spLocks noGrp="1"/>
          </p:cNvSpPr>
          <p:nvPr>
            <p:ph type="pic" idx="1"/>
          </p:nvPr>
        </p:nvSpPr>
        <p:spPr>
          <a:xfrm>
            <a:off x="2389188"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zh-CN" altLang="en-US" noProof="0"/>
          </a:p>
        </p:txBody>
      </p:sp>
      <p:sp>
        <p:nvSpPr>
          <p:cNvPr id="4" name="文本占位符 3"/>
          <p:cNvSpPr>
            <a:spLocks noGrp="1"/>
          </p:cNvSpPr>
          <p:nvPr>
            <p:ph type="body" sz="half" idx="2"/>
          </p:nvPr>
        </p:nvSpPr>
        <p:spPr>
          <a:xfrm>
            <a:off x="2389188"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a:t>单击此处编辑母版文本样式</a:t>
            </a:r>
          </a:p>
        </p:txBody>
      </p:sp>
      <p:sp>
        <p:nvSpPr>
          <p:cNvPr id="5" name="日期占位符 3"/>
          <p:cNvSpPr>
            <a:spLocks noGrp="1" noChangeArrowheads="1"/>
          </p:cNvSpPr>
          <p:nvPr>
            <p:ph type="dt" sz="half" idx="10"/>
          </p:nvPr>
        </p:nvSpPr>
        <p:spPr/>
        <p:txBody>
          <a:bodyPr/>
          <a:lstStyle>
            <a:lvl1pPr>
              <a:defRPr/>
            </a:lvl1pPr>
          </a:lstStyle>
          <a:p>
            <a:pPr>
              <a:defRPr/>
            </a:pPr>
            <a:fld id="{3D7986CA-1BEE-43CC-AF83-4CD7C5899540}" type="datetimeFigureOut">
              <a:rPr lang="zh-CN" altLang="en-US"/>
              <a:pPr>
                <a:defRPr/>
              </a:pPr>
              <a:t>2021/10/1</a:t>
            </a:fld>
          </a:p>
        </p:txBody>
      </p:sp>
      <p:sp>
        <p:nvSpPr>
          <p:cNvPr id="6" name="页脚占位符 4"/>
          <p:cNvSpPr>
            <a:spLocks noGrp="1" noChangeArrowheads="1"/>
          </p:cNvSpPr>
          <p:nvPr>
            <p:ph type="ftr" sz="quarter" idx="11"/>
          </p:nvPr>
        </p:nvSpPr>
        <p:spPr/>
        <p:txBody>
          <a:bodyPr/>
          <a:lstStyle>
            <a:lvl1pPr>
              <a:defRPr/>
            </a:lvl1pPr>
          </a:lstStyle>
          <a:p>
            <a:pPr>
              <a:defRPr/>
            </a:pPr>
            <a:endParaRPr lang="zh-CN" altLang="en-US"/>
          </a:p>
        </p:txBody>
      </p:sp>
      <p:sp>
        <p:nvSpPr>
          <p:cNvPr id="7" name="灯片编号占位符 5"/>
          <p:cNvSpPr>
            <a:spLocks noGrp="1" noChangeArrowheads="1"/>
          </p:cNvSpPr>
          <p:nvPr>
            <p:ph type="sldNum" sz="quarter" idx="12"/>
          </p:nvPr>
        </p:nvSpPr>
        <p:spPr/>
        <p:txBody>
          <a:bodyPr/>
          <a:lstStyle>
            <a:lvl1pPr>
              <a:defRPr/>
            </a:lvl1pPr>
          </a:lstStyle>
          <a:p>
            <a:pPr>
              <a:defRPr/>
            </a:pPr>
            <a:fld id="{BB13A1D2-32D9-42C0-8BC8-CEEE1D1AAF6F}" type="slidenum">
              <a:rPr lang="zh-CN" altLang="en-US"/>
              <a:pPr>
                <a:defRPr/>
              </a:pPr>
              <a:t>‹#›</a:t>
            </a:fld>
          </a:p>
        </p:txBody>
      </p:sp>
    </p:spTree>
    <p:extLst>
      <p:ext uri="{BB962C8B-B14F-4D97-AF65-F5344CB8AC3E}">
        <p14:creationId xmlns:p14="http://schemas.microsoft.com/office/powerpoint/2010/main" val="3020825452"/>
      </p:ext>
    </p:extLst>
  </p:cSld>
  <p:clrMapOvr>
    <a:masterClrMapping/>
  </p:clrMapOvr>
  <mc:AlternateContent>
    <mc:Choice xmlns:p14="http://schemas.microsoft.com/office/powerpoint/2010/main" Requires="p14">
      <p:transition spd="slow" advClick="0" p14:dur="1500">
        <p:random/>
      </p:transition>
    </mc:Choice>
    <mc:Fallback>
      <p:transition spd="slow" advClick="0">
        <p:random/>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竖排文字占位符 2"/>
          <p:cNvSpPr>
            <a:spLocks noGrp="1"/>
          </p:cNvSpPr>
          <p:nvPr>
            <p:ph type="body" orient="vert" idx="1"/>
          </p:nvPr>
        </p:nvSpPr>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noChangeArrowheads="1"/>
          </p:cNvSpPr>
          <p:nvPr>
            <p:ph type="dt" sz="half" idx="10"/>
          </p:nvPr>
        </p:nvSpPr>
        <p:spPr/>
        <p:txBody>
          <a:bodyPr/>
          <a:lstStyle>
            <a:lvl1pPr>
              <a:defRPr/>
            </a:lvl1pPr>
          </a:lstStyle>
          <a:p>
            <a:pPr>
              <a:defRPr/>
            </a:pPr>
            <a:fld id="{C40966A8-4086-4166-8CBE-4C9FAC6AD46E}" type="datetimeFigureOut">
              <a:rPr lang="zh-CN" altLang="en-US"/>
              <a:pPr>
                <a:defRPr/>
              </a:pPr>
              <a:t>2021/10/1</a:t>
            </a:fld>
          </a:p>
        </p:txBody>
      </p:sp>
      <p:sp>
        <p:nvSpPr>
          <p:cNvPr id="5" name="页脚占位符 4"/>
          <p:cNvSpPr>
            <a:spLocks noGrp="1" noChangeArrowheads="1"/>
          </p:cNvSpPr>
          <p:nvPr>
            <p:ph type="ftr" sz="quarter" idx="11"/>
          </p:nvPr>
        </p:nvSpPr>
        <p:spPr/>
        <p:txBody>
          <a:bodyPr/>
          <a:lstStyle>
            <a:lvl1pPr>
              <a:defRPr/>
            </a:lvl1pPr>
          </a:lstStyle>
          <a:p>
            <a:pPr>
              <a:defRPr/>
            </a:pPr>
            <a:endParaRPr lang="zh-CN" altLang="en-US"/>
          </a:p>
        </p:txBody>
      </p:sp>
      <p:sp>
        <p:nvSpPr>
          <p:cNvPr id="6" name="灯片编号占位符 5"/>
          <p:cNvSpPr>
            <a:spLocks noGrp="1" noChangeArrowheads="1"/>
          </p:cNvSpPr>
          <p:nvPr>
            <p:ph type="sldNum" sz="quarter" idx="12"/>
          </p:nvPr>
        </p:nvSpPr>
        <p:spPr/>
        <p:txBody>
          <a:bodyPr/>
          <a:lstStyle>
            <a:lvl1pPr>
              <a:defRPr/>
            </a:lvl1pPr>
          </a:lstStyle>
          <a:p>
            <a:pPr>
              <a:defRPr/>
            </a:pPr>
            <a:fld id="{567691A1-B9FE-4C26-8281-78B5A456474F}" type="slidenum">
              <a:rPr lang="zh-CN" altLang="en-US"/>
              <a:pPr>
                <a:defRPr/>
              </a:pPr>
              <a:t>‹#›</a:t>
            </a:fld>
          </a:p>
        </p:txBody>
      </p:sp>
    </p:spTree>
    <p:extLst>
      <p:ext uri="{BB962C8B-B14F-4D97-AF65-F5344CB8AC3E}">
        <p14:creationId xmlns:p14="http://schemas.microsoft.com/office/powerpoint/2010/main" val="3006833764"/>
      </p:ext>
    </p:extLst>
  </p:cSld>
  <p:clrMapOvr>
    <a:masterClrMapping/>
  </p:clrMapOvr>
  <mc:AlternateContent>
    <mc:Choice xmlns:p14="http://schemas.microsoft.com/office/powerpoint/2010/main" Requires="p14">
      <p:transition spd="slow" advClick="0" p14:dur="1500">
        <p:random/>
      </p:transition>
    </mc:Choice>
    <mc:Fallback>
      <p:transition spd="slow" advClick="0">
        <p:random/>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垂直排列标题与文本">
    <p:spTree>
      <p:nvGrpSpPr>
        <p:cNvPr id="1" name=""/>
        <p:cNvGrpSpPr/>
        <p:nvPr/>
      </p:nvGrpSpPr>
      <p:grpSpPr>
        <a:xfrm>
          <a:off x="0" y="0"/>
          <a:ext cx="0" cy="0"/>
        </a:xfrm>
      </p:grpSpPr>
      <p:sp>
        <p:nvSpPr>
          <p:cNvPr id="2" name="竖排标题 1"/>
          <p:cNvSpPr>
            <a:spLocks noGrp="1"/>
          </p:cNvSpPr>
          <p:nvPr>
            <p:ph type="title" orient="vert"/>
          </p:nvPr>
        </p:nvSpPr>
        <p:spPr>
          <a:xfrm>
            <a:off x="8724900" y="365125"/>
            <a:ext cx="2628900" cy="5811838"/>
          </a:xfrm>
        </p:spPr>
        <p:txBody>
          <a:bodyPr vert="eaVert"/>
          <a:lstStyle/>
          <a:p>
            <a:r>
              <a:rPr lang="zh-CN" altLang="en-US"/>
              <a:t>单击此处编辑母版标题样式</a:t>
            </a:r>
          </a:p>
        </p:txBody>
      </p:sp>
      <p:sp>
        <p:nvSpPr>
          <p:cNvPr id="3" name="竖排文字占位符 2"/>
          <p:cNvSpPr>
            <a:spLocks noGrp="1"/>
          </p:cNvSpPr>
          <p:nvPr>
            <p:ph type="body" orient="vert" idx="1"/>
          </p:nvPr>
        </p:nvSpPr>
        <p:spPr>
          <a:xfrm>
            <a:off x="838200" y="365125"/>
            <a:ext cx="7734300" cy="5811838"/>
          </a:xfrm>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noChangeArrowheads="1"/>
          </p:cNvSpPr>
          <p:nvPr>
            <p:ph type="dt" sz="half" idx="10"/>
          </p:nvPr>
        </p:nvSpPr>
        <p:spPr/>
        <p:txBody>
          <a:bodyPr/>
          <a:lstStyle>
            <a:lvl1pPr>
              <a:defRPr/>
            </a:lvl1pPr>
          </a:lstStyle>
          <a:p>
            <a:pPr>
              <a:defRPr/>
            </a:pPr>
            <a:fld id="{FD2CAE08-DDCB-4479-AD20-A5C651E1A360}" type="datetimeFigureOut">
              <a:rPr lang="zh-CN" altLang="en-US"/>
              <a:pPr>
                <a:defRPr/>
              </a:pPr>
              <a:t>2021/10/1</a:t>
            </a:fld>
          </a:p>
        </p:txBody>
      </p:sp>
      <p:sp>
        <p:nvSpPr>
          <p:cNvPr id="5" name="页脚占位符 4"/>
          <p:cNvSpPr>
            <a:spLocks noGrp="1" noChangeArrowheads="1"/>
          </p:cNvSpPr>
          <p:nvPr>
            <p:ph type="ftr" sz="quarter" idx="11"/>
          </p:nvPr>
        </p:nvSpPr>
        <p:spPr/>
        <p:txBody>
          <a:bodyPr/>
          <a:lstStyle>
            <a:lvl1pPr>
              <a:defRPr/>
            </a:lvl1pPr>
          </a:lstStyle>
          <a:p>
            <a:pPr>
              <a:defRPr/>
            </a:pPr>
            <a:endParaRPr lang="zh-CN" altLang="en-US"/>
          </a:p>
        </p:txBody>
      </p:sp>
      <p:sp>
        <p:nvSpPr>
          <p:cNvPr id="6" name="灯片编号占位符 5"/>
          <p:cNvSpPr>
            <a:spLocks noGrp="1" noChangeArrowheads="1"/>
          </p:cNvSpPr>
          <p:nvPr>
            <p:ph type="sldNum" sz="quarter" idx="12"/>
          </p:nvPr>
        </p:nvSpPr>
        <p:spPr/>
        <p:txBody>
          <a:bodyPr/>
          <a:lstStyle>
            <a:lvl1pPr>
              <a:defRPr/>
            </a:lvl1pPr>
          </a:lstStyle>
          <a:p>
            <a:pPr>
              <a:defRPr/>
            </a:pPr>
            <a:fld id="{7D61149A-A08F-477F-BEEC-BCAC14EDCD43}" type="slidenum">
              <a:rPr lang="zh-CN" altLang="en-US"/>
              <a:pPr>
                <a:defRPr/>
              </a:pPr>
              <a:t>‹#›</a:t>
            </a:fld>
          </a:p>
        </p:txBody>
      </p:sp>
    </p:spTree>
    <p:extLst>
      <p:ext uri="{BB962C8B-B14F-4D97-AF65-F5344CB8AC3E}">
        <p14:creationId xmlns:p14="http://schemas.microsoft.com/office/powerpoint/2010/main" val="98172891"/>
      </p:ext>
    </p:extLst>
  </p:cSld>
  <p:clrMapOvr>
    <a:masterClrMapping/>
  </p:clrMapOvr>
  <mc:AlternateContent>
    <mc:Choice xmlns:p14="http://schemas.microsoft.com/office/powerpoint/2010/main" Requires="p14">
      <p:transition spd="slow" advClick="0" p14:dur="1500">
        <p:random/>
      </p:transition>
    </mc:Choice>
    <mc:Fallback>
      <p:transition spd="slow" advClick="0">
        <p:random/>
      </p:transition>
    </mc:Fallback>
  </mc:AlternateConten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Title Only">
    <p:spTree>
      <p:nvGrpSpPr>
        <p:cNvPr id="1" name=""/>
        <p:cNvGrpSpPr/>
        <p:nvPr/>
      </p:nvGrpSpPr>
      <p:grpSpPr>
        <a:xfrm>
          <a:off x="0" y="0"/>
          <a:ext cx="0" cy="0"/>
        </a:xfrm>
      </p:grpSpPr>
      <p:sp>
        <p:nvSpPr>
          <p:cNvPr id="3" name="Date Placeholder 2"/>
          <p:cNvSpPr>
            <a:spLocks noGrp="1"/>
          </p:cNvSpPr>
          <p:nvPr>
            <p:ph type="dt" sz="half" idx="10"/>
          </p:nvPr>
        </p:nvSpPr>
        <p:spPr/>
        <p:txBody>
          <a:bodyPr/>
          <a:lstStyle/>
          <a:p>
            <a:fld id="{C34E402B-9921-40FA-8360-131077676729}" type="datetimeFigureOut">
              <a:rPr lang="en-US" smtClean="0">
                <a:solidFill>
                  <a:prstClr val="black">
                    <a:tint val="75000"/>
                  </a:prstClr>
                </a:solidFill>
              </a:rPr>
              <a:t>10/1/2021</a:t>
            </a:fld>
            <a:endParaRPr lang="en-US">
              <a:solidFill>
                <a:prstClr val="black">
                  <a:tint val="75000"/>
                </a:prstClr>
              </a:solidFill>
            </a:endParaRPr>
          </a:p>
        </p:txBody>
      </p:sp>
      <p:sp>
        <p:nvSpPr>
          <p:cNvPr id="4" name="Footer Placeholder 3"/>
          <p:cNvSpPr>
            <a:spLocks noGrp="1"/>
          </p:cNvSpPr>
          <p:nvPr>
            <p:ph type="ftr" sz="quarter" idx="11"/>
          </p:nvPr>
        </p:nvSpPr>
        <p:spPr/>
        <p:txBody>
          <a:bodyPr/>
          <a:lstStyle/>
          <a:p>
            <a:endParaRPr lang="en-US">
              <a:solidFill>
                <a:prstClr val="black">
                  <a:tint val="75000"/>
                </a:prstClr>
              </a:solidFill>
            </a:endParaRPr>
          </a:p>
        </p:txBody>
      </p:sp>
      <p:sp>
        <p:nvSpPr>
          <p:cNvPr id="5" name="Slide Number Placeholder 4"/>
          <p:cNvSpPr>
            <a:spLocks noGrp="1"/>
          </p:cNvSpPr>
          <p:nvPr>
            <p:ph type="sldNum" sz="quarter" idx="12"/>
          </p:nvPr>
        </p:nvSpPr>
        <p:spPr/>
        <p:txBody>
          <a:bodyPr/>
          <a:lstStyle/>
          <a:p>
            <a:fld id="{601EE9E8-4134-49B0-9AA7-3089E6521627}" type="slidenum">
              <a:rPr lang="en-US" smtClean="0">
                <a:solidFill>
                  <a:prstClr val="black">
                    <a:tint val="75000"/>
                  </a:prstClr>
                </a:solidFill>
              </a:rPr>
              <a:t>‹#›</a:t>
            </a:fld>
            <a:endParaRPr lang="en-US">
              <a:solidFill>
                <a:prstClr val="black">
                  <a:tint val="75000"/>
                </a:prstClr>
              </a:solidFill>
            </a:endParaRPr>
          </a:p>
        </p:txBody>
      </p:sp>
    </p:spTree>
    <p:extLst>
      <p:ext uri="{BB962C8B-B14F-4D97-AF65-F5344CB8AC3E}">
        <p14:creationId xmlns:p14="http://schemas.microsoft.com/office/powerpoint/2010/main" val="2701094715"/>
      </p:ext>
    </p:extLst>
  </p:cSld>
  <p:clrMapOvr>
    <a:masterClrMapping/>
  </p:clrMapOvr>
  <mc:AlternateContent>
    <mc:Choice xmlns:p14="http://schemas.microsoft.com/office/powerpoint/2010/main" Requires="p14">
      <p:transition spd="slow" advClick="0" p14:dur="1500">
        <p:random/>
      </p:transition>
    </mc:Choice>
    <mc:Fallback>
      <p:transition spd="slow" advClick="0">
        <p:random/>
      </p:transition>
    </mc:Fallback>
  </mc:AlternateContent>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bwMode="auto">
      <p:bgPr>
        <a:solidFill>
          <a:schemeClr val="bg2"/>
        </a:solidFill>
        <a:effectLst/>
      </p:bgPr>
    </p:bg>
    <p:spTree>
      <p:nvGrpSpPr>
        <p:cNvPr id="1" name=""/>
        <p:cNvGrpSpPr/>
        <p:nvPr/>
      </p:nvGrpSpPr>
      <p:grpSpPr>
        <a:xfrm>
          <a:off x="0" y="0"/>
          <a:ext cx="0" cy="0"/>
        </a:xfrm>
      </p:grpSpPr>
      <p:sp>
        <p:nvSpPr>
          <p:cNvPr id="1026" name="标题占位符 1"/>
          <p:cNvSpPr>
            <a:spLocks noGrp="1" noChangeArrowheads="1"/>
          </p:cNvSpPr>
          <p:nvPr>
            <p:ph type="title"/>
          </p:nvPr>
        </p:nvSpPr>
        <p:spPr bwMode="auto">
          <a:xfrm>
            <a:off x="838200" y="365125"/>
            <a:ext cx="10515600" cy="1325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zh-CN"/>
              <a:t>单击此处编辑母版标题样式</a:t>
            </a:r>
          </a:p>
        </p:txBody>
      </p:sp>
      <p:sp>
        <p:nvSpPr>
          <p:cNvPr id="1027" name="文本占位符 2"/>
          <p:cNvSpPr>
            <a:spLocks noGrp="1" noChangeArrowheads="1"/>
          </p:cNvSpPr>
          <p:nvPr>
            <p:ph type="body" idx="1"/>
          </p:nvPr>
        </p:nvSpPr>
        <p:spPr bwMode="auto">
          <a:xfrm>
            <a:off x="838200" y="1825625"/>
            <a:ext cx="10515600" cy="4351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zh-CN"/>
              <a:t>单击此处编辑母版文本样式</a:t>
            </a:r>
          </a:p>
          <a:p>
            <a:pPr lvl="1"/>
            <a:r>
              <a:rPr lang="zh-CN"/>
              <a:t>第二级</a:t>
            </a:r>
          </a:p>
          <a:p>
            <a:pPr lvl="2"/>
            <a:r>
              <a:rPr lang="zh-CN"/>
              <a:t>第三级</a:t>
            </a:r>
          </a:p>
          <a:p>
            <a:pPr lvl="3"/>
            <a:r>
              <a:rPr lang="zh-CN"/>
              <a:t>第四级</a:t>
            </a:r>
          </a:p>
          <a:p>
            <a:pPr lvl="4"/>
            <a:r>
              <a:rPr lang="zh-CN"/>
              <a:t>第五级</a:t>
            </a:r>
          </a:p>
        </p:txBody>
      </p:sp>
      <p:sp>
        <p:nvSpPr>
          <p:cNvPr id="1028" name="日期占位符 3"/>
          <p:cNvSpPr>
            <a:spLocks noGrp="1" noChangeArrowheads="1"/>
          </p:cNvSpPr>
          <p:nvPr>
            <p:ph type="dt" sz="half" idx="2"/>
          </p:nvPr>
        </p:nvSpPr>
        <p:spPr bwMode="auto">
          <a:xfrm>
            <a:off x="838200" y="6356350"/>
            <a:ext cx="2743200" cy="365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zh-CN"/>
            </a:defPPr>
            <a:lvl1pPr algn="l" rtl="0" eaLnBrk="1" fontAlgn="base" hangingPunct="1">
              <a:spcBef>
                <a:spcPct val="0"/>
              </a:spcBef>
              <a:spcAft>
                <a:spcPct val="0"/>
              </a:spcAft>
              <a:buFont typeface="Arial" pitchFamily="34" charset="0"/>
              <a:defRPr sz="1200" kern="1200">
                <a:solidFill>
                  <a:srgbClr val="898989"/>
                </a:solidFill>
                <a:latin typeface="Calibri" pitchFamily="34" charset="0"/>
                <a:ea typeface="宋体" pitchFamily="2" charset="-122"/>
                <a:cs typeface="+mn-cs"/>
              </a:defRPr>
            </a:lvl1pPr>
            <a:lvl2pPr marL="4572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2pPr>
            <a:lvl3pPr marL="9144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3pPr>
            <a:lvl4pPr marL="13716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4pPr>
            <a:lvl5pPr marL="18288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a:defRPr/>
            </a:pPr>
            <a:fld id="{555014DC-151F-4B0C-AAE6-CE044E114DC0}" type="datetimeFigureOut">
              <a:rPr lang="zh-CN" altLang="en-US"/>
              <a:pPr>
                <a:defRPr/>
              </a:pPr>
              <a:t>2021/10/1</a:t>
            </a:fld>
          </a:p>
        </p:txBody>
      </p:sp>
      <p:sp>
        <p:nvSpPr>
          <p:cNvPr id="1029" name="页脚占位符 4"/>
          <p:cNvSpPr>
            <a:spLocks noGrp="1" noChangeArrowheads="1"/>
          </p:cNvSpPr>
          <p:nvPr>
            <p:ph type="ftr" sz="quarter" idx="3"/>
          </p:nvPr>
        </p:nvSpPr>
        <p:spPr bwMode="auto">
          <a:xfrm>
            <a:off x="4038600" y="6356350"/>
            <a:ext cx="4114800" cy="365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zh-CN"/>
            </a:defPPr>
            <a:lvl1pPr algn="ctr" rtl="0" eaLnBrk="1" fontAlgn="base" hangingPunct="1">
              <a:spcBef>
                <a:spcPct val="0"/>
              </a:spcBef>
              <a:spcAft>
                <a:spcPct val="0"/>
              </a:spcAft>
              <a:buFont typeface="Arial" pitchFamily="34" charset="0"/>
              <a:defRPr sz="1200" kern="1200">
                <a:solidFill>
                  <a:srgbClr val="898989"/>
                </a:solidFill>
                <a:latin typeface="Calibri" pitchFamily="34" charset="0"/>
                <a:ea typeface="宋体" pitchFamily="2" charset="-122"/>
                <a:cs typeface="+mn-cs"/>
              </a:defRPr>
            </a:lvl1pPr>
            <a:lvl2pPr marL="4572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2pPr>
            <a:lvl3pPr marL="9144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3pPr>
            <a:lvl4pPr marL="13716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4pPr>
            <a:lvl5pPr marL="18288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a:defRPr/>
            </a:pPr>
            <a:endParaRPr lang="zh-CN" altLang="en-US"/>
          </a:p>
        </p:txBody>
      </p:sp>
      <p:sp>
        <p:nvSpPr>
          <p:cNvPr id="1030" name="灯片编号占位符 5"/>
          <p:cNvSpPr>
            <a:spLocks noGrp="1" noChangeArrowheads="1"/>
          </p:cNvSpPr>
          <p:nvPr>
            <p:ph type="sldNum" sz="quarter" idx="4"/>
          </p:nvPr>
        </p:nvSpPr>
        <p:spPr bwMode="auto">
          <a:xfrm>
            <a:off x="8610600" y="6356350"/>
            <a:ext cx="2743200" cy="365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zh-CN"/>
            </a:defPPr>
            <a:lvl1pPr algn="r" rtl="0" eaLnBrk="1" fontAlgn="base" hangingPunct="1">
              <a:spcBef>
                <a:spcPct val="0"/>
              </a:spcBef>
              <a:spcAft>
                <a:spcPct val="0"/>
              </a:spcAft>
              <a:buFont typeface="Arial" pitchFamily="34" charset="0"/>
              <a:defRPr sz="1200" kern="1200">
                <a:solidFill>
                  <a:srgbClr val="898989"/>
                </a:solidFill>
                <a:latin typeface="Calibri" pitchFamily="34" charset="0"/>
                <a:ea typeface="宋体" pitchFamily="2" charset="-122"/>
                <a:cs typeface="+mn-cs"/>
              </a:defRPr>
            </a:lvl1pPr>
            <a:lvl2pPr marL="4572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2pPr>
            <a:lvl3pPr marL="9144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3pPr>
            <a:lvl4pPr marL="13716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4pPr>
            <a:lvl5pPr marL="18288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a:defRPr/>
            </a:pPr>
            <a:fld id="{A08F5D75-0697-402D-B65A-AE32F1C76C57}" type="slidenum">
              <a:rPr lang="zh-CN" altLang="en-US"/>
              <a:pPr>
                <a:defRPr/>
              </a:pPr>
              <a:t>‹#›</a:t>
            </a:fld>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Lst>
  <mc:AlternateContent>
    <mc:Choice xmlns:p14="http://schemas.microsoft.com/office/powerpoint/2010/main" Requires="p14">
      <p:transition spd="slow" advClick="0" p14:dur="1500">
        <p:random/>
      </p:transition>
    </mc:Choice>
    <mc:Fallback>
      <p:transition spd="slow" advClick="0">
        <p:random/>
      </p:transition>
    </mc:Fallback>
  </mc:AlternateContent>
  <p:timing/>
  <p:txStyles>
    <p:titleStyle>
      <a:lvl1pPr algn="l" rtl="0" eaLnBrk="0" fontAlgn="base" hangingPunct="0">
        <a:lnSpc>
          <a:spcPct val="90000"/>
        </a:lnSpc>
        <a:spcBef>
          <a:spcPct val="0"/>
        </a:spcBef>
        <a:spcAft>
          <a:spcPct val="0"/>
        </a:spcAft>
        <a:defRPr sz="4400">
          <a:solidFill>
            <a:schemeClr val="tx1"/>
          </a:solidFill>
          <a:latin typeface="+mj-lt"/>
          <a:ea typeface="+mj-ea"/>
          <a:cs typeface="+mj-cs"/>
        </a:defRPr>
      </a:lvl1pPr>
      <a:lvl2pPr algn="l" rtl="0" eaLnBrk="0" fontAlgn="base" hangingPunct="0">
        <a:lnSpc>
          <a:spcPct val="90000"/>
        </a:lnSpc>
        <a:spcBef>
          <a:spcPct val="0"/>
        </a:spcBef>
        <a:spcAft>
          <a:spcPct val="0"/>
        </a:spcAft>
        <a:defRPr sz="4400">
          <a:solidFill>
            <a:schemeClr val="tx1"/>
          </a:solidFill>
          <a:latin typeface="Calibri Light" pitchFamily="34" charset="0"/>
          <a:ea typeface="宋体" pitchFamily="2" charset="-122"/>
        </a:defRPr>
      </a:lvl2pPr>
      <a:lvl3pPr algn="l" rtl="0" eaLnBrk="0" fontAlgn="base" hangingPunct="0">
        <a:lnSpc>
          <a:spcPct val="90000"/>
        </a:lnSpc>
        <a:spcBef>
          <a:spcPct val="0"/>
        </a:spcBef>
        <a:spcAft>
          <a:spcPct val="0"/>
        </a:spcAft>
        <a:defRPr sz="4400">
          <a:solidFill>
            <a:schemeClr val="tx1"/>
          </a:solidFill>
          <a:latin typeface="Calibri Light" pitchFamily="34" charset="0"/>
          <a:ea typeface="宋体" pitchFamily="2" charset="-122"/>
        </a:defRPr>
      </a:lvl3pPr>
      <a:lvl4pPr algn="l" rtl="0" eaLnBrk="0" fontAlgn="base" hangingPunct="0">
        <a:lnSpc>
          <a:spcPct val="90000"/>
        </a:lnSpc>
        <a:spcBef>
          <a:spcPct val="0"/>
        </a:spcBef>
        <a:spcAft>
          <a:spcPct val="0"/>
        </a:spcAft>
        <a:defRPr sz="4400">
          <a:solidFill>
            <a:schemeClr val="tx1"/>
          </a:solidFill>
          <a:latin typeface="Calibri Light" pitchFamily="34" charset="0"/>
          <a:ea typeface="宋体" pitchFamily="2" charset="-122"/>
        </a:defRPr>
      </a:lvl4pPr>
      <a:lvl5pPr algn="l" rtl="0" eaLnBrk="0" fontAlgn="base" hangingPunct="0">
        <a:lnSpc>
          <a:spcPct val="90000"/>
        </a:lnSpc>
        <a:spcBef>
          <a:spcPct val="0"/>
        </a:spcBef>
        <a:spcAft>
          <a:spcPct val="0"/>
        </a:spcAft>
        <a:defRPr sz="4400">
          <a:solidFill>
            <a:schemeClr val="tx1"/>
          </a:solidFill>
          <a:latin typeface="Calibri Light" pitchFamily="34" charset="0"/>
          <a:ea typeface="宋体" pitchFamily="2" charset="-122"/>
        </a:defRPr>
      </a:lvl5pPr>
      <a:lvl6pPr marL="457200" algn="l" rtl="0" fontAlgn="base">
        <a:lnSpc>
          <a:spcPct val="90000"/>
        </a:lnSpc>
        <a:spcBef>
          <a:spcPct val="0"/>
        </a:spcBef>
        <a:spcAft>
          <a:spcPct val="0"/>
        </a:spcAft>
        <a:defRPr sz="4400">
          <a:solidFill>
            <a:schemeClr val="tx1"/>
          </a:solidFill>
          <a:latin typeface="Calibri Light" pitchFamily="34" charset="0"/>
          <a:ea typeface="宋体" pitchFamily="2" charset="-122"/>
        </a:defRPr>
      </a:lvl6pPr>
      <a:lvl7pPr marL="914400" algn="l" rtl="0" fontAlgn="base">
        <a:lnSpc>
          <a:spcPct val="90000"/>
        </a:lnSpc>
        <a:spcBef>
          <a:spcPct val="0"/>
        </a:spcBef>
        <a:spcAft>
          <a:spcPct val="0"/>
        </a:spcAft>
        <a:defRPr sz="4400">
          <a:solidFill>
            <a:schemeClr val="tx1"/>
          </a:solidFill>
          <a:latin typeface="Calibri Light" pitchFamily="34" charset="0"/>
          <a:ea typeface="宋体" pitchFamily="2" charset="-122"/>
        </a:defRPr>
      </a:lvl7pPr>
      <a:lvl8pPr marL="1371600" algn="l" rtl="0" fontAlgn="base">
        <a:lnSpc>
          <a:spcPct val="90000"/>
        </a:lnSpc>
        <a:spcBef>
          <a:spcPct val="0"/>
        </a:spcBef>
        <a:spcAft>
          <a:spcPct val="0"/>
        </a:spcAft>
        <a:defRPr sz="4400">
          <a:solidFill>
            <a:schemeClr val="tx1"/>
          </a:solidFill>
          <a:latin typeface="Calibri Light" pitchFamily="34" charset="0"/>
          <a:ea typeface="宋体" pitchFamily="2" charset="-122"/>
        </a:defRPr>
      </a:lvl8pPr>
      <a:lvl9pPr marL="1828800" algn="l" rtl="0" fontAlgn="base">
        <a:lnSpc>
          <a:spcPct val="90000"/>
        </a:lnSpc>
        <a:spcBef>
          <a:spcPct val="0"/>
        </a:spcBef>
        <a:spcAft>
          <a:spcPct val="0"/>
        </a:spcAft>
        <a:defRPr sz="4400">
          <a:solidFill>
            <a:schemeClr val="tx1"/>
          </a:solidFill>
          <a:latin typeface="Calibri Light" pitchFamily="34" charset="0"/>
          <a:ea typeface="宋体" pitchFamily="2" charset="-122"/>
        </a:defRPr>
      </a:lvl9pPr>
    </p:titleStyle>
    <p:bodyStyle>
      <a:lvl1pPr marL="228600" indent="-228600" algn="l" rtl="0" eaLnBrk="0" fontAlgn="base" hangingPunct="0">
        <a:lnSpc>
          <a:spcPct val="90000"/>
        </a:lnSpc>
        <a:spcBef>
          <a:spcPts val="1000"/>
        </a:spcBef>
        <a:spcAft>
          <a:spcPct val="0"/>
        </a:spcAft>
        <a:buFont typeface="Arial" pitchFamily="34" charset="0"/>
        <a:buChar char="•"/>
        <a:defRPr sz="2800">
          <a:solidFill>
            <a:schemeClr val="tx1"/>
          </a:solidFill>
          <a:latin typeface="+mn-lt"/>
          <a:ea typeface="+mn-ea"/>
          <a:cs typeface="+mn-cs"/>
        </a:defRPr>
      </a:lvl1pPr>
      <a:lvl2pPr marL="685800" indent="-228600" algn="l" rtl="0" eaLnBrk="0" fontAlgn="base" hangingPunct="0">
        <a:lnSpc>
          <a:spcPct val="90000"/>
        </a:lnSpc>
        <a:spcBef>
          <a:spcPts val="500"/>
        </a:spcBef>
        <a:spcAft>
          <a:spcPct val="0"/>
        </a:spcAft>
        <a:buFont typeface="Arial" pitchFamily="34" charset="0"/>
        <a:buChar char="•"/>
        <a:defRPr sz="2400">
          <a:solidFill>
            <a:schemeClr val="tx1"/>
          </a:solidFill>
          <a:latin typeface="+mn-lt"/>
          <a:ea typeface="+mn-ea"/>
        </a:defRPr>
      </a:lvl2pPr>
      <a:lvl3pPr marL="1143000" indent="-228600" algn="l" rtl="0" eaLnBrk="0" fontAlgn="base" hangingPunct="0">
        <a:lnSpc>
          <a:spcPct val="90000"/>
        </a:lnSpc>
        <a:spcBef>
          <a:spcPts val="500"/>
        </a:spcBef>
        <a:spcAft>
          <a:spcPct val="0"/>
        </a:spcAft>
        <a:buFont typeface="Arial" pitchFamily="34" charset="0"/>
        <a:buChar char="•"/>
        <a:defRPr sz="2000">
          <a:solidFill>
            <a:schemeClr val="tx1"/>
          </a:solidFill>
          <a:latin typeface="+mn-lt"/>
          <a:ea typeface="+mn-ea"/>
        </a:defRPr>
      </a:lvl3pPr>
      <a:lvl4pPr marL="1600200" indent="-228600" algn="l" rtl="0" eaLnBrk="0" fontAlgn="base" hangingPunct="0">
        <a:lnSpc>
          <a:spcPct val="90000"/>
        </a:lnSpc>
        <a:spcBef>
          <a:spcPts val="500"/>
        </a:spcBef>
        <a:spcAft>
          <a:spcPct val="0"/>
        </a:spcAft>
        <a:buFont typeface="Arial" pitchFamily="34" charset="0"/>
        <a:buChar char="•"/>
        <a:defRPr>
          <a:solidFill>
            <a:schemeClr val="tx1"/>
          </a:solidFill>
          <a:latin typeface="+mn-lt"/>
          <a:ea typeface="+mn-ea"/>
        </a:defRPr>
      </a:lvl4pPr>
      <a:lvl5pPr marL="2057400" indent="-228600" algn="l" rtl="0" eaLnBrk="0" fontAlgn="base" hangingPunct="0">
        <a:lnSpc>
          <a:spcPct val="90000"/>
        </a:lnSpc>
        <a:spcBef>
          <a:spcPts val="500"/>
        </a:spcBef>
        <a:spcAft>
          <a:spcPct val="0"/>
        </a:spcAft>
        <a:buFont typeface="Arial" pitchFamily="34" charset="0"/>
        <a:buChar char="•"/>
        <a:defRPr>
          <a:solidFill>
            <a:schemeClr val="tx1"/>
          </a:solidFill>
          <a:latin typeface="+mn-lt"/>
          <a:ea typeface="+mn-ea"/>
        </a:defRPr>
      </a:lvl5pPr>
      <a:lvl6pPr marL="2514600" indent="-228600" algn="l" rtl="0" fontAlgn="base">
        <a:lnSpc>
          <a:spcPct val="90000"/>
        </a:lnSpc>
        <a:spcBef>
          <a:spcPts val="500"/>
        </a:spcBef>
        <a:spcAft>
          <a:spcPct val="0"/>
        </a:spcAft>
        <a:buFont typeface="Arial" pitchFamily="34" charset="0"/>
        <a:buChar char="•"/>
        <a:defRPr>
          <a:solidFill>
            <a:schemeClr val="tx1"/>
          </a:solidFill>
          <a:latin typeface="+mn-lt"/>
          <a:ea typeface="+mn-ea"/>
        </a:defRPr>
      </a:lvl6pPr>
      <a:lvl7pPr marL="2971800" indent="-228600" algn="l" rtl="0" fontAlgn="base">
        <a:lnSpc>
          <a:spcPct val="90000"/>
        </a:lnSpc>
        <a:spcBef>
          <a:spcPts val="500"/>
        </a:spcBef>
        <a:spcAft>
          <a:spcPct val="0"/>
        </a:spcAft>
        <a:buFont typeface="Arial" pitchFamily="34" charset="0"/>
        <a:buChar char="•"/>
        <a:defRPr>
          <a:solidFill>
            <a:schemeClr val="tx1"/>
          </a:solidFill>
          <a:latin typeface="+mn-lt"/>
          <a:ea typeface="+mn-ea"/>
        </a:defRPr>
      </a:lvl7pPr>
      <a:lvl8pPr marL="3429000" indent="-228600" algn="l" rtl="0" fontAlgn="base">
        <a:lnSpc>
          <a:spcPct val="90000"/>
        </a:lnSpc>
        <a:spcBef>
          <a:spcPts val="500"/>
        </a:spcBef>
        <a:spcAft>
          <a:spcPct val="0"/>
        </a:spcAft>
        <a:buFont typeface="Arial" pitchFamily="34" charset="0"/>
        <a:buChar char="•"/>
        <a:defRPr>
          <a:solidFill>
            <a:schemeClr val="tx1"/>
          </a:solidFill>
          <a:latin typeface="+mn-lt"/>
          <a:ea typeface="+mn-ea"/>
        </a:defRPr>
      </a:lvl8pPr>
      <a:lvl9pPr marL="3886200" indent="-228600" algn="l" rtl="0" fontAlgn="base">
        <a:lnSpc>
          <a:spcPct val="90000"/>
        </a:lnSpc>
        <a:spcBef>
          <a:spcPts val="500"/>
        </a:spcBef>
        <a:spcAft>
          <a:spcPct val="0"/>
        </a:spcAft>
        <a:buFont typeface="Arial" pitchFamily="34" charset="0"/>
        <a:buChar char="•"/>
        <a:defRPr>
          <a:solidFill>
            <a:schemeClr val="tx1"/>
          </a:solidFill>
          <a:latin typeface="+mn-lt"/>
          <a:ea typeface="+mn-ea"/>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notesSlide" Target="../notesSlides/notesSlide1.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notesSlide" Target="../notesSlides/notesSlide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notesSlide" Target="../notesSlides/notesSlide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4.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notesSlide" Target="../notesSlides/notesSlide4.xml" /><Relationship Id="rId3" Type="http://schemas.openxmlformats.org/officeDocument/2006/relationships/image" Target="../media/image5.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notesSlide" Target="../notesSlides/notesSlide5.xml" /><Relationship Id="rId3" Type="http://schemas.openxmlformats.org/officeDocument/2006/relationships/image" Target="../media/image6.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notesSlide" Target="../notesSlides/notesSlide6.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notesSlide" Target="../notesSlides/notesSlide7.xml" /><Relationship Id="rId3" Type="http://schemas.openxmlformats.org/officeDocument/2006/relationships/image" Target="../media/image7.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notesSlide" Target="../notesSlides/notesSlide8.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8.jpe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9.jpe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notesSlide" Target="../notesSlides/notesSlide9.xml"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notesSlide" Target="../notesSlides/notesSlide10.xml"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notesSlide" Target="../notesSlides/notesSlide11.xml"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notesSlide" Target="../notesSlides/notesSlide12.xml" /></Relationships>
</file>

<file path=ppt/slides/_rels/slide29.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notesSlide" Target="../notesSlides/notesSlide13.xml" /><Relationship Id="rId3" Type="http://schemas.openxmlformats.org/officeDocument/2006/relationships/image" Target="../media/image10.png" /></Relationships>
</file>

<file path=ppt/slides/_rels/slide30.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notesSlide" Target="../notesSlides/notesSlide14.xml" /></Relationships>
</file>

<file path=ppt/slides/_rels/slide3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95231233223011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50" name="Rectangle 2"/>
          <p:cNvSpPr>
            <a:spLocks noGrp="1" noChangeArrowheads="1"/>
          </p:cNvSpPr>
          <p:nvPr>
            <p:ph type="title" idx="4294967295"/>
          </p:nvPr>
        </p:nvSpPr>
        <p:spPr>
          <a:xfrm>
            <a:off x="457200" y="274638"/>
            <a:ext cx="8229600" cy="1143000"/>
          </a:xfrm>
          <a:solidFill>
            <a:srgbClr val="000080"/>
          </a:solidFill>
        </p:spPr>
        <p:txBody>
          <a:bodyPr vert="horz" wrap="square" lIns="91440" tIns="45720" rIns="91440" bIns="45720" numCol="1" anchor="ctr" anchorCtr="0" compatLnSpc="1">
            <a:prstTxWarp prst="textNoShape">
              <a:avLst/>
            </a:prstTxWarp>
          </a:bodyPr>
          <a:lstStyle>
            <a:lvl1pPr marL="0" indent="0" algn="ctr" defTabSz="914400" rtl="0" eaLnBrk="0" fontAlgn="base" hangingPunct="0">
              <a:lnSpc>
                <a:spcPct val="100000"/>
              </a:lnSpc>
              <a:spcBef>
                <a:spcPct val="0"/>
              </a:spcBef>
              <a:spcAft>
                <a:spcPct val="0"/>
              </a:spcAft>
              <a:buClrTx/>
              <a:buSzTx/>
              <a:buFontTx/>
              <a:buNone/>
              <a:defRPr kumimoji="0" lang="zh-CN" altLang="en-US" sz="4400" b="0" i="0" u="none" baseline="0">
                <a:solidFill>
                  <a:schemeClr val="tx2"/>
                </a:solidFill>
                <a:latin typeface="+mj-lt"/>
                <a:ea typeface="+mj-ea"/>
                <a:cs typeface="+mj-cs"/>
              </a:defRPr>
            </a:lvl1pPr>
            <a:lvl2pPr algn="ctr" rtl="0" eaLnBrk="0" fontAlgn="base" hangingPunct="0">
              <a:spcBef>
                <a:spcPct val="0"/>
              </a:spcBef>
              <a:spcAft>
                <a:spcPct val="0"/>
              </a:spcAft>
              <a:defRPr lang="zh-CN" altLang="en-US" sz="4400">
                <a:solidFill>
                  <a:schemeClr val="tx2"/>
                </a:solidFill>
                <a:latin typeface="Arial"/>
                <a:ea typeface="宋体" pitchFamily="2" charset="-122"/>
              </a:defRPr>
            </a:lvl2pPr>
            <a:lvl3pPr algn="ctr" rtl="0" eaLnBrk="0" fontAlgn="base" hangingPunct="0">
              <a:spcBef>
                <a:spcPct val="0"/>
              </a:spcBef>
              <a:spcAft>
                <a:spcPct val="0"/>
              </a:spcAft>
              <a:defRPr lang="zh-CN" altLang="en-US" sz="4400">
                <a:solidFill>
                  <a:schemeClr val="tx2"/>
                </a:solidFill>
                <a:latin typeface="Arial"/>
                <a:ea typeface="宋体" pitchFamily="2" charset="-122"/>
              </a:defRPr>
            </a:lvl3pPr>
            <a:lvl4pPr algn="ctr" rtl="0" eaLnBrk="0" fontAlgn="base" hangingPunct="0">
              <a:spcBef>
                <a:spcPct val="0"/>
              </a:spcBef>
              <a:spcAft>
                <a:spcPct val="0"/>
              </a:spcAft>
              <a:defRPr lang="zh-CN" altLang="en-US" sz="4400">
                <a:solidFill>
                  <a:schemeClr val="tx2"/>
                </a:solidFill>
                <a:latin typeface="Arial"/>
                <a:ea typeface="宋体" pitchFamily="2" charset="-122"/>
              </a:defRPr>
            </a:lvl4pPr>
            <a:lvl5pPr algn="ctr" rtl="0" eaLnBrk="0" fontAlgn="base" hangingPunct="0">
              <a:spcBef>
                <a:spcPct val="0"/>
              </a:spcBef>
              <a:spcAft>
                <a:spcPct val="0"/>
              </a:spcAft>
              <a:defRPr lang="zh-CN" altLang="en-US" sz="4400">
                <a:solidFill>
                  <a:schemeClr val="tx2"/>
                </a:solidFill>
                <a:latin typeface="Arial"/>
                <a:ea typeface="宋体" pitchFamily="2" charset="-122"/>
              </a:defRPr>
            </a:lvl5pPr>
            <a:lvl6pPr marL="457200" algn="ctr" rtl="0" fontAlgn="base">
              <a:spcBef>
                <a:spcPct val="0"/>
              </a:spcBef>
              <a:spcAft>
                <a:spcPct val="0"/>
              </a:spcAft>
              <a:defRPr lang="zh-CN" altLang="en-US" sz="4400">
                <a:solidFill>
                  <a:schemeClr val="tx2"/>
                </a:solidFill>
                <a:latin typeface="Arial"/>
                <a:ea typeface="宋体" pitchFamily="2" charset="-122"/>
              </a:defRPr>
            </a:lvl6pPr>
            <a:lvl7pPr marL="914400" algn="ctr" rtl="0" fontAlgn="base">
              <a:spcBef>
                <a:spcPct val="0"/>
              </a:spcBef>
              <a:spcAft>
                <a:spcPct val="0"/>
              </a:spcAft>
              <a:defRPr lang="zh-CN" altLang="en-US" sz="4400">
                <a:solidFill>
                  <a:schemeClr val="tx2"/>
                </a:solidFill>
                <a:latin typeface="Arial"/>
                <a:ea typeface="宋体" pitchFamily="2" charset="-122"/>
              </a:defRPr>
            </a:lvl7pPr>
            <a:lvl8pPr marL="1371600" algn="ctr" rtl="0" fontAlgn="base">
              <a:spcBef>
                <a:spcPct val="0"/>
              </a:spcBef>
              <a:spcAft>
                <a:spcPct val="0"/>
              </a:spcAft>
              <a:defRPr lang="zh-CN" altLang="en-US" sz="4400">
                <a:solidFill>
                  <a:schemeClr val="tx2"/>
                </a:solidFill>
                <a:latin typeface="Arial"/>
                <a:ea typeface="宋体" pitchFamily="2" charset="-122"/>
              </a:defRPr>
            </a:lvl8pPr>
            <a:lvl9pPr marL="1828800" algn="ctr" rtl="0" fontAlgn="base">
              <a:spcBef>
                <a:spcPct val="0"/>
              </a:spcBef>
              <a:spcAft>
                <a:spcPct val="0"/>
              </a:spcAft>
              <a:defRPr lang="zh-CN" altLang="en-US" sz="4400">
                <a:solidFill>
                  <a:schemeClr val="tx2"/>
                </a:solidFill>
                <a:latin typeface="Arial"/>
                <a:ea typeface="宋体" pitchFamily="2" charset="-122"/>
              </a:defRPr>
            </a:lvl9pPr>
          </a:lstStyle>
          <a:p>
            <a:pPr marL="0" marR="0" lvl="0" indent="0" eaLnBrk="1" hangingPunct="1"/>
            <a:r>
              <a:rPr lang="en-US" altLang="zh-CN" sz="4000" b="1">
                <a:solidFill>
                  <a:srgbClr val="FFFF00"/>
                </a:solidFill>
                <a:latin typeface="宋体" pitchFamily="2" charset="-122"/>
              </a:rPr>
              <a:t> </a:t>
            </a:r>
            <a:r>
              <a:rPr lang="zh-CN" altLang="en-US" sz="4000" b="1">
                <a:solidFill>
                  <a:srgbClr val="FFFF00"/>
                </a:solidFill>
                <a:latin typeface="宋体" pitchFamily="2" charset="-122"/>
              </a:rPr>
              <a:t>第五节</a:t>
            </a:r>
            <a:r>
              <a:rPr lang="en-US" altLang="zh-CN" sz="4000" b="1">
                <a:solidFill>
                  <a:srgbClr val="FFFF00"/>
                </a:solidFill>
                <a:latin typeface="宋体" pitchFamily="2" charset="-122"/>
              </a:rPr>
              <a:t>   </a:t>
            </a:r>
            <a:r>
              <a:rPr lang="zh-CN" altLang="en-US" sz="4000" b="1">
                <a:solidFill>
                  <a:srgbClr val="FFFF00"/>
                </a:solidFill>
                <a:latin typeface="宋体" pitchFamily="2" charset="-122"/>
              </a:rPr>
              <a:t>线 粒 体 遗 传</a:t>
            </a:r>
          </a:p>
        </p:txBody>
      </p:sp>
      <p:sp>
        <p:nvSpPr>
          <p:cNvPr id="2051" name="内容占位符 5"/>
          <p:cNvSpPr/>
          <p:nvPr>
            <p:ph idx="4294967295"/>
          </p:nvPr>
        </p:nvSpPr>
        <p:spPr>
          <a:xfrm>
            <a:off x="457200" y="2286000"/>
            <a:ext cx="8229600" cy="3840162"/>
          </a:xfrm>
          <a:prstGeom prst="rect">
            <a:avLst/>
          </a:prstGeom>
          <a:noFill/>
          <a:ln>
            <a:miter lim="800000"/>
          </a:ln>
        </p:spPr>
        <p:txBody>
          <a:bodyPr vert="horz" wrap="square" lIns="91440" tIns="45720" rIns="91440" bIns="45720" anchor="t" anchorCtr="0"/>
          <a:lstStyle>
            <a:lvl1pPr marL="342900" indent="-342900" algn="l" defTabSz="914400" rtl="0" eaLnBrk="0" fontAlgn="base" hangingPunct="0">
              <a:lnSpc>
                <a:spcPct val="100000"/>
              </a:lnSpc>
              <a:spcBef>
                <a:spcPct val="20000"/>
              </a:spcBef>
              <a:spcAft>
                <a:spcPct val="0"/>
              </a:spcAft>
              <a:buClrTx/>
              <a:buSzTx/>
              <a:buFontTx/>
              <a:buChar char="•"/>
              <a:defRPr kumimoji="0" lang="zh-CN" altLang="en-US" sz="3200" b="0" i="0" u="none" baseline="0">
                <a:solidFill>
                  <a:schemeClr val="tx1"/>
                </a:solidFill>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Tx/>
              <a:buChar char="–"/>
              <a:defRPr kumimoji="0" lang="zh-CN" altLang="en-US" sz="2800" b="0" i="0" u="none" baseline="0">
                <a:solidFill>
                  <a:schemeClr val="tx1"/>
                </a:solidFill>
                <a:latin typeface="+mn-lt"/>
                <a:ea typeface="+mn-ea"/>
              </a:defRPr>
            </a:lvl2pPr>
            <a:lvl3pPr marL="1143000" indent="-228600" algn="l" defTabSz="914400" rtl="0" eaLnBrk="0" fontAlgn="base" hangingPunct="0">
              <a:lnSpc>
                <a:spcPct val="100000"/>
              </a:lnSpc>
              <a:spcBef>
                <a:spcPct val="20000"/>
              </a:spcBef>
              <a:spcAft>
                <a:spcPct val="0"/>
              </a:spcAft>
              <a:buClrTx/>
              <a:buSzTx/>
              <a:buFontTx/>
              <a:buChar char="•"/>
              <a:defRPr kumimoji="0" lang="zh-CN" altLang="en-US" sz="2400" b="0" i="0" u="none" baseline="0">
                <a:solidFill>
                  <a:schemeClr val="tx1"/>
                </a:solidFill>
                <a:latin typeface="+mn-lt"/>
                <a:ea typeface="+mn-ea"/>
              </a:defRPr>
            </a:lvl3pPr>
            <a:lvl4pPr marL="1600200" indent="-228600" algn="l" defTabSz="914400" rtl="0" eaLnBrk="0" fontAlgn="base" hangingPunct="0">
              <a:lnSpc>
                <a:spcPct val="100000"/>
              </a:lnSpc>
              <a:spcBef>
                <a:spcPct val="20000"/>
              </a:spcBef>
              <a:spcAft>
                <a:spcPct val="0"/>
              </a:spcAft>
              <a:buClrTx/>
              <a:buSzTx/>
              <a:buFontTx/>
              <a:buChar char="–"/>
              <a:defRPr kumimoji="0" lang="zh-CN" altLang="en-US" sz="2000" b="0" i="0" u="none" baseline="0">
                <a:solidFill>
                  <a:schemeClr val="tx1"/>
                </a:solidFill>
                <a:latin typeface="+mn-lt"/>
                <a:ea typeface="+mn-ea"/>
              </a:defRPr>
            </a:lvl4pPr>
            <a:lvl5pPr marL="2057400" indent="-228600" algn="l" defTabSz="914400" rtl="0" eaLnBrk="0" fontAlgn="base" hangingPunct="0">
              <a:lnSpc>
                <a:spcPct val="100000"/>
              </a:lnSpc>
              <a:spcBef>
                <a:spcPct val="20000"/>
              </a:spcBef>
              <a:spcAft>
                <a:spcPct val="0"/>
              </a:spcAft>
              <a:buClrTx/>
              <a:buSzTx/>
              <a:buFontTx/>
              <a:buChar char="»"/>
              <a:defRPr kumimoji="0" lang="zh-CN" altLang="en-US" sz="2000" b="0" i="0" u="none" baseline="0">
                <a:solidFill>
                  <a:schemeClr val="tx1"/>
                </a:solidFill>
                <a:latin typeface="+mn-lt"/>
                <a:ea typeface="+mn-ea"/>
              </a:defRPr>
            </a:lvl5pPr>
            <a:lvl6pPr marL="2514600" indent="-228600" algn="l" rtl="0" fontAlgn="base">
              <a:spcBef>
                <a:spcPct val="20000"/>
              </a:spcBef>
              <a:spcAft>
                <a:spcPct val="0"/>
              </a:spcAft>
              <a:buChar char="»"/>
              <a:defRPr lang="zh-CN" altLang="en-US" sz="2000">
                <a:solidFill>
                  <a:schemeClr val="tx1"/>
                </a:solidFill>
                <a:latin typeface="+mn-lt"/>
                <a:ea typeface="+mn-ea"/>
              </a:defRPr>
            </a:lvl6pPr>
            <a:lvl7pPr marL="2971800" indent="-228600" algn="l" rtl="0" fontAlgn="base">
              <a:spcBef>
                <a:spcPct val="20000"/>
              </a:spcBef>
              <a:spcAft>
                <a:spcPct val="0"/>
              </a:spcAft>
              <a:buChar char="»"/>
              <a:defRPr lang="zh-CN" altLang="en-US" sz="2000">
                <a:solidFill>
                  <a:schemeClr val="tx1"/>
                </a:solidFill>
                <a:latin typeface="+mn-lt"/>
                <a:ea typeface="+mn-ea"/>
              </a:defRPr>
            </a:lvl7pPr>
            <a:lvl8pPr marL="3429000" indent="-228600" algn="l" rtl="0" fontAlgn="base">
              <a:spcBef>
                <a:spcPct val="20000"/>
              </a:spcBef>
              <a:spcAft>
                <a:spcPct val="0"/>
              </a:spcAft>
              <a:buChar char="»"/>
              <a:defRPr lang="zh-CN" altLang="en-US" sz="2000">
                <a:solidFill>
                  <a:schemeClr val="tx1"/>
                </a:solidFill>
                <a:latin typeface="+mn-lt"/>
                <a:ea typeface="+mn-ea"/>
              </a:defRPr>
            </a:lvl8pPr>
            <a:lvl9pPr marL="3886200" indent="-228600" algn="l" rtl="0" fontAlgn="base">
              <a:spcBef>
                <a:spcPct val="20000"/>
              </a:spcBef>
              <a:spcAft>
                <a:spcPct val="0"/>
              </a:spcAft>
              <a:buChar char="»"/>
              <a:defRPr lang="zh-CN" altLang="en-US" sz="2000">
                <a:solidFill>
                  <a:schemeClr val="tx1"/>
                </a:solidFill>
                <a:latin typeface="+mn-lt"/>
                <a:ea typeface="+mn-ea"/>
              </a:defRPr>
            </a:lvl9pPr>
          </a:lstStyle>
          <a:p>
            <a:pPr lvl="0" eaLnBrk="1" hangingPunct="1">
              <a:buNone/>
            </a:pPr>
            <a:r>
              <a:rPr lang="zh-CN" altLang="en-US"/>
              <a:t>  线粒体是人体细胞内除细胞核外唯一含有</a:t>
            </a:r>
            <a:r>
              <a:rPr lang="en-US" altLang="zh-CN"/>
              <a:t>DNA</a:t>
            </a:r>
            <a:r>
              <a:rPr lang="zh-CN" altLang="en-US"/>
              <a:t>细胞器</a:t>
            </a:r>
          </a:p>
        </p:txBody>
      </p:sp>
      <p:sp>
        <p:nvSpPr>
          <p:cNvPr id="2052" name="TextBox 2051"/>
          <p:cNvSpPr txBox="1"/>
          <p:nvPr/>
        </p:nvSpPr>
        <p:spPr>
          <a:xfrm>
            <a:off x="0" y="6498000"/>
            <a:ext cx="2160000" cy="108000"/>
          </a:xfrm>
          <a:prstGeom prst="rect">
            <a:avLst/>
          </a:prstGeom>
          <a:noFill/>
        </p:spPr>
        <p:txBody>
          <a:bodyPr wrap="none">
            <a:spAutoFit/>
          </a:bodyPr>
          <a:lstStyle>
            <a:defPPr>
              <a:defRPr lang="zh-CN"/>
            </a:defPPr>
            <a:lvl1pPr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1pPr>
            <a:lvl2pPr marL="4572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2pPr>
            <a:lvl3pPr marL="9144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3pPr>
            <a:lvl4pPr marL="13716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4pPr>
            <a:lvl5pPr marL="18288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a:defRPr sz="1005"/>
            </a:pPr>
            <a:r>
              <a:t>线粒体遗传医学知识专题讲座</a:t>
            </a:r>
          </a:p>
        </p:txBody>
      </p:sp>
      <p:sp>
        <p:nvSpPr>
          <p:cNvPr id="2053" name="TextBox 2052"/>
          <p:cNvSpPr txBox="1"/>
          <p:nvPr/>
        </p:nvSpPr>
        <p:spPr>
          <a:xfrm>
            <a:off x="11112000" y="6498000"/>
            <a:ext cx="720000" cy="108000"/>
          </a:xfrm>
          <a:prstGeom prst="rect">
            <a:avLst/>
          </a:prstGeom>
          <a:noFill/>
        </p:spPr>
        <p:txBody>
          <a:bodyPr wrap="none">
            <a:spAutoFit/>
          </a:bodyPr>
          <a:lstStyle>
            <a:defPPr>
              <a:defRPr lang="zh-CN"/>
            </a:defPPr>
            <a:lvl1pPr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1pPr>
            <a:lvl2pPr marL="4572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2pPr>
            <a:lvl3pPr marL="9144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3pPr>
            <a:lvl4pPr marL="13716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4pPr>
            <a:lvl5pPr marL="18288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a:defRPr sz="1005"/>
            </a:pPr>
            <a:r>
              <a:t>1/61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074" name="Rectangle 2"/>
          <p:cNvSpPr/>
          <p:nvPr/>
        </p:nvSpPr>
        <p:spPr>
          <a:xfrm>
            <a:off x="0" y="0"/>
            <a:ext cx="9144000" cy="981075"/>
          </a:xfrm>
          <a:prstGeom prst="rect">
            <a:avLst/>
          </a:prstGeom>
          <a:solidFill>
            <a:srgbClr val="000066"/>
          </a:solidFill>
          <a:ln>
            <a:solidFill>
              <a:schemeClr val="tx1"/>
            </a:solidFill>
            <a:miter lim="800000"/>
          </a:ln>
        </p:spPr>
        <p:txBody>
          <a:bodyPr wrap="none" anchor="ctr" anchorCtr="0"/>
          <a:lstStyle>
            <a:defPPr algn="ctr" rtl="0" eaLnBrk="1" hangingPunct="1">
              <a:defRPr kumimoji="0" lang="zh-CN"/>
            </a:defPPr>
            <a:lvl1pPr marL="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marL="0" lvl="0" indent="0" eaLnBrk="1" hangingPunct="1"/>
            <a:endParaRPr lang="zh-CN" altLang="en-US"/>
          </a:p>
        </p:txBody>
      </p:sp>
      <p:sp>
        <p:nvSpPr>
          <p:cNvPr id="3075" name="Rectangle 5"/>
          <p:cNvSpPr/>
          <p:nvPr>
            <p:ph type="title" idx="4294967295"/>
          </p:nvPr>
        </p:nvSpPr>
        <p:spPr>
          <a:xfrm>
            <a:off x="609600" y="0"/>
            <a:ext cx="2286000" cy="914400"/>
          </a:xfrm>
          <a:prstGeom prst="rect">
            <a:avLst/>
          </a:prstGeom>
          <a:noFill/>
          <a:ln>
            <a:miter lim="800000"/>
          </a:ln>
        </p:spPr>
        <p:txBody>
          <a:bodyPr vert="horz" wrap="square" lIns="91440" tIns="45720" rIns="91440" bIns="45720" anchor="ctr" anchorCtr="0"/>
          <a:lstStyle>
            <a:lvl1pPr marL="0" indent="0" algn="ctr" defTabSz="914400" rtl="0" eaLnBrk="0" fontAlgn="base" hangingPunct="0">
              <a:lnSpc>
                <a:spcPct val="100000"/>
              </a:lnSpc>
              <a:spcBef>
                <a:spcPct val="0"/>
              </a:spcBef>
              <a:spcAft>
                <a:spcPct val="0"/>
              </a:spcAft>
              <a:buClrTx/>
              <a:buSzTx/>
              <a:buFontTx/>
              <a:buNone/>
              <a:defRPr kumimoji="0" lang="zh-CN" altLang="en-US" sz="4400" b="0" i="0" u="none" baseline="0">
                <a:solidFill>
                  <a:schemeClr val="tx2"/>
                </a:solidFill>
                <a:latin typeface="+mj-lt"/>
                <a:ea typeface="+mj-ea"/>
                <a:cs typeface="+mj-cs"/>
              </a:defRPr>
            </a:lvl1pPr>
            <a:lvl2pPr algn="ctr" rtl="0" eaLnBrk="0" fontAlgn="base" hangingPunct="0">
              <a:spcBef>
                <a:spcPct val="0"/>
              </a:spcBef>
              <a:spcAft>
                <a:spcPct val="0"/>
              </a:spcAft>
              <a:defRPr lang="zh-CN" altLang="en-US" sz="4400">
                <a:solidFill>
                  <a:schemeClr val="tx2"/>
                </a:solidFill>
                <a:latin typeface="Arial"/>
                <a:ea typeface="宋体" pitchFamily="2" charset="-122"/>
              </a:defRPr>
            </a:lvl2pPr>
            <a:lvl3pPr algn="ctr" rtl="0" eaLnBrk="0" fontAlgn="base" hangingPunct="0">
              <a:spcBef>
                <a:spcPct val="0"/>
              </a:spcBef>
              <a:spcAft>
                <a:spcPct val="0"/>
              </a:spcAft>
              <a:defRPr lang="zh-CN" altLang="en-US" sz="4400">
                <a:solidFill>
                  <a:schemeClr val="tx2"/>
                </a:solidFill>
                <a:latin typeface="Arial"/>
                <a:ea typeface="宋体" pitchFamily="2" charset="-122"/>
              </a:defRPr>
            </a:lvl3pPr>
            <a:lvl4pPr algn="ctr" rtl="0" eaLnBrk="0" fontAlgn="base" hangingPunct="0">
              <a:spcBef>
                <a:spcPct val="0"/>
              </a:spcBef>
              <a:spcAft>
                <a:spcPct val="0"/>
              </a:spcAft>
              <a:defRPr lang="zh-CN" altLang="en-US" sz="4400">
                <a:solidFill>
                  <a:schemeClr val="tx2"/>
                </a:solidFill>
                <a:latin typeface="Arial"/>
                <a:ea typeface="宋体" pitchFamily="2" charset="-122"/>
              </a:defRPr>
            </a:lvl4pPr>
            <a:lvl5pPr algn="ctr" rtl="0" eaLnBrk="0" fontAlgn="base" hangingPunct="0">
              <a:spcBef>
                <a:spcPct val="0"/>
              </a:spcBef>
              <a:spcAft>
                <a:spcPct val="0"/>
              </a:spcAft>
              <a:defRPr lang="zh-CN" altLang="en-US" sz="4400">
                <a:solidFill>
                  <a:schemeClr val="tx2"/>
                </a:solidFill>
                <a:latin typeface="Arial"/>
                <a:ea typeface="宋体" pitchFamily="2" charset="-122"/>
              </a:defRPr>
            </a:lvl5pPr>
            <a:lvl6pPr marL="457200" algn="ctr" rtl="0" fontAlgn="base">
              <a:spcBef>
                <a:spcPct val="0"/>
              </a:spcBef>
              <a:spcAft>
                <a:spcPct val="0"/>
              </a:spcAft>
              <a:defRPr lang="zh-CN" altLang="en-US" sz="4400">
                <a:solidFill>
                  <a:schemeClr val="tx2"/>
                </a:solidFill>
                <a:latin typeface="Arial"/>
                <a:ea typeface="宋体" pitchFamily="2" charset="-122"/>
              </a:defRPr>
            </a:lvl6pPr>
            <a:lvl7pPr marL="914400" algn="ctr" rtl="0" fontAlgn="base">
              <a:spcBef>
                <a:spcPct val="0"/>
              </a:spcBef>
              <a:spcAft>
                <a:spcPct val="0"/>
              </a:spcAft>
              <a:defRPr lang="zh-CN" altLang="en-US" sz="4400">
                <a:solidFill>
                  <a:schemeClr val="tx2"/>
                </a:solidFill>
                <a:latin typeface="Arial"/>
                <a:ea typeface="宋体" pitchFamily="2" charset="-122"/>
              </a:defRPr>
            </a:lvl7pPr>
            <a:lvl8pPr marL="1371600" algn="ctr" rtl="0" fontAlgn="base">
              <a:spcBef>
                <a:spcPct val="0"/>
              </a:spcBef>
              <a:spcAft>
                <a:spcPct val="0"/>
              </a:spcAft>
              <a:defRPr lang="zh-CN" altLang="en-US" sz="4400">
                <a:solidFill>
                  <a:schemeClr val="tx2"/>
                </a:solidFill>
                <a:latin typeface="Arial"/>
                <a:ea typeface="宋体" pitchFamily="2" charset="-122"/>
              </a:defRPr>
            </a:lvl8pPr>
            <a:lvl9pPr marL="1828800" algn="ctr" rtl="0" fontAlgn="base">
              <a:spcBef>
                <a:spcPct val="0"/>
              </a:spcBef>
              <a:spcAft>
                <a:spcPct val="0"/>
              </a:spcAft>
              <a:defRPr lang="zh-CN" altLang="en-US" sz="4400">
                <a:solidFill>
                  <a:schemeClr val="tx2"/>
                </a:solidFill>
                <a:latin typeface="Arial"/>
                <a:ea typeface="宋体" pitchFamily="2" charset="-122"/>
              </a:defRPr>
            </a:lvl9pPr>
          </a:lstStyle>
          <a:p>
            <a:pPr lvl="0" algn="l" eaLnBrk="1" hangingPunct="1"/>
            <a:br>
              <a:rPr lang="en-US" altLang="zh-CN" sz="3600">
                <a:solidFill>
                  <a:srgbClr val="FFFF00"/>
                </a:solidFill>
                <a:ea typeface="黑体" pitchFamily="49" charset="-122"/>
              </a:rPr>
            </a:br>
            <a:r>
              <a:rPr lang="en-US" altLang="zh-CN">
                <a:solidFill>
                  <a:srgbClr val="FFFF00"/>
                </a:solidFill>
              </a:rPr>
              <a:t> </a:t>
            </a:r>
            <a:endParaRPr lang="en-US" altLang="en-US">
              <a:solidFill>
                <a:srgbClr val="FFFF00"/>
              </a:solidFill>
            </a:endParaRPr>
          </a:p>
        </p:txBody>
      </p:sp>
      <p:sp>
        <p:nvSpPr>
          <p:cNvPr id="3076" name="Text Box 6"/>
          <p:cNvSpPr/>
          <p:nvPr/>
        </p:nvSpPr>
        <p:spPr>
          <a:xfrm>
            <a:off x="250825" y="1412875"/>
            <a:ext cx="7921625" cy="4838700"/>
          </a:xfrm>
          <a:prstGeom prst="rect">
            <a:avLst/>
          </a:prstGeom>
          <a:noFill/>
          <a:ln>
            <a:noFill/>
            <a:miter lim="800000"/>
          </a:ln>
        </p:spPr>
        <p:txBody>
          <a:bodyPr>
            <a:spAutoFit/>
          </a:bodyPr>
          <a:lstStyle>
            <a:defPPr algn="ctr" rtl="0" eaLnBrk="1" hangingPunct="1">
              <a:defRPr kumimoji="0" lang="zh-CN"/>
            </a:defPPr>
            <a:lvl1pPr marL="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marL="0" lvl="0" indent="0" algn="l" eaLnBrk="1" hangingPunct="1">
              <a:lnSpc>
                <a:spcPct val="130000"/>
              </a:lnSpc>
              <a:spcBef>
                <a:spcPct val="50000"/>
              </a:spcBef>
              <a:buClr>
                <a:srgbClr val="CC3300"/>
              </a:buClr>
              <a:buFont typeface="Wingdings" pitchFamily="2" charset="2"/>
              <a:buChar char="§"/>
            </a:pPr>
            <a:r>
              <a:rPr kumimoji="1" lang="en-US" altLang="zh-CN" sz="2400">
                <a:latin typeface="Verdana" pitchFamily="34" charset="0"/>
              </a:rPr>
              <a:t>1894</a:t>
            </a:r>
            <a:r>
              <a:rPr kumimoji="1" lang="zh-CN" altLang="en-US" sz="2400">
                <a:latin typeface="Verdana" pitchFamily="34" charset="0"/>
              </a:rPr>
              <a:t>年，</a:t>
            </a:r>
            <a:r>
              <a:rPr kumimoji="1" lang="en-US" altLang="zh-CN" sz="2400">
                <a:latin typeface="Verdana" pitchFamily="34" charset="0"/>
              </a:rPr>
              <a:t>Altmann</a:t>
            </a:r>
            <a:r>
              <a:rPr kumimoji="1" lang="zh-CN" altLang="en-US" sz="2400">
                <a:latin typeface="Verdana" pitchFamily="34" charset="0"/>
              </a:rPr>
              <a:t>在动物细胞中发觉了线粒体，</a:t>
            </a:r>
          </a:p>
          <a:p>
            <a:pPr marL="0" lvl="0" indent="0" algn="l" eaLnBrk="1" hangingPunct="1">
              <a:lnSpc>
                <a:spcPct val="90000"/>
              </a:lnSpc>
              <a:spcBef>
                <a:spcPct val="50000"/>
              </a:spcBef>
              <a:buClr>
                <a:srgbClr val="CC3300"/>
              </a:buClr>
              <a:buFont typeface="Wingdings" pitchFamily="2" charset="2"/>
            </a:pPr>
            <a:r>
              <a:rPr kumimoji="1" lang="zh-CN" altLang="en-US" sz="2400">
                <a:latin typeface="Verdana" pitchFamily="34" charset="0"/>
              </a:rPr>
              <a:t>              称为生物芽体（</a:t>
            </a:r>
            <a:r>
              <a:rPr kumimoji="1" lang="en-US" altLang="zh-CN" sz="2400">
                <a:latin typeface="Verdana" pitchFamily="34" charset="0"/>
              </a:rPr>
              <a:t>bioblast</a:t>
            </a:r>
            <a:r>
              <a:rPr kumimoji="1" lang="zh-CN" altLang="en-US" sz="2400">
                <a:latin typeface="Verdana" pitchFamily="34" charset="0"/>
              </a:rPr>
              <a:t>）</a:t>
            </a:r>
          </a:p>
          <a:p>
            <a:pPr marL="0" lvl="0" indent="0" algn="l" eaLnBrk="1" hangingPunct="1">
              <a:spcBef>
                <a:spcPct val="50000"/>
              </a:spcBef>
              <a:buClr>
                <a:srgbClr val="CC3300"/>
              </a:buClr>
              <a:buFont typeface="Wingdings" pitchFamily="2" charset="2"/>
              <a:buChar char="§"/>
            </a:pPr>
            <a:r>
              <a:rPr kumimoji="1" lang="en-US" altLang="zh-CN" sz="2400">
                <a:latin typeface="Verdana" pitchFamily="34" charset="0"/>
              </a:rPr>
              <a:t>1897</a:t>
            </a:r>
            <a:r>
              <a:rPr kumimoji="1" lang="zh-CN" altLang="en-US" sz="2400">
                <a:latin typeface="Verdana" pitchFamily="34" charset="0"/>
              </a:rPr>
              <a:t>年</a:t>
            </a:r>
            <a:r>
              <a:rPr kumimoji="1" lang="en-US" altLang="zh-CN" sz="2400">
                <a:latin typeface="Verdana" pitchFamily="34" charset="0"/>
              </a:rPr>
              <a:t>,Benda</a:t>
            </a:r>
            <a:r>
              <a:rPr kumimoji="1" lang="zh-CN" altLang="en-US" sz="2400">
                <a:latin typeface="Verdana" pitchFamily="34" charset="0"/>
              </a:rPr>
              <a:t>将其命名为线粒体</a:t>
            </a:r>
            <a:r>
              <a:rPr kumimoji="1" lang="zh-CN" altLang="en-US" sz="2000">
                <a:latin typeface="Verdana" pitchFamily="34" charset="0"/>
              </a:rPr>
              <a:t>（</a:t>
            </a:r>
            <a:r>
              <a:rPr kumimoji="1" lang="en-US" altLang="zh-CN" sz="2000">
                <a:latin typeface="Verdana" pitchFamily="34" charset="0"/>
              </a:rPr>
              <a:t>mitochondria</a:t>
            </a:r>
            <a:r>
              <a:rPr kumimoji="1" lang="zh-CN" altLang="en-US" sz="2000">
                <a:latin typeface="Verdana" pitchFamily="34" charset="0"/>
              </a:rPr>
              <a:t>）</a:t>
            </a:r>
          </a:p>
          <a:p>
            <a:pPr marL="0" lvl="0" indent="0" algn="l" eaLnBrk="1" hangingPunct="1">
              <a:lnSpc>
                <a:spcPct val="90000"/>
              </a:lnSpc>
              <a:spcBef>
                <a:spcPct val="50000"/>
              </a:spcBef>
              <a:buClr>
                <a:srgbClr val="CC3300"/>
              </a:buClr>
              <a:buFont typeface="Wingdings" pitchFamily="2" charset="2"/>
              <a:buChar char="§"/>
            </a:pPr>
            <a:r>
              <a:rPr kumimoji="1" lang="en-US" altLang="zh-CN" sz="2400">
                <a:latin typeface="Verdana" pitchFamily="34" charset="0"/>
              </a:rPr>
              <a:t>1963</a:t>
            </a:r>
            <a:r>
              <a:rPr kumimoji="1" lang="zh-CN" altLang="en-US" sz="2400">
                <a:latin typeface="Verdana" pitchFamily="34" charset="0"/>
              </a:rPr>
              <a:t>年，</a:t>
            </a:r>
            <a:r>
              <a:rPr kumimoji="1" lang="en-US" altLang="zh-CN" sz="2400">
                <a:latin typeface="Verdana" pitchFamily="34" charset="0"/>
              </a:rPr>
              <a:t>Nass</a:t>
            </a:r>
            <a:r>
              <a:rPr kumimoji="1" lang="zh-CN" altLang="en-US" sz="2400">
                <a:latin typeface="Verdana" pitchFamily="34" charset="0"/>
              </a:rPr>
              <a:t>在鸡胚中发觉线粒体</a:t>
            </a:r>
            <a:r>
              <a:rPr kumimoji="1" lang="en-US" altLang="zh-CN" sz="2400">
                <a:latin typeface="Verdana" pitchFamily="34" charset="0"/>
              </a:rPr>
              <a:t>DNA</a:t>
            </a:r>
          </a:p>
          <a:p>
            <a:pPr marL="0" lvl="0" indent="0" algn="l" eaLnBrk="1" hangingPunct="1">
              <a:spcBef>
                <a:spcPct val="50000"/>
              </a:spcBef>
              <a:buClr>
                <a:srgbClr val="CC3300"/>
              </a:buClr>
              <a:buFont typeface="Wingdings" pitchFamily="2" charset="2"/>
              <a:buChar char="§"/>
            </a:pPr>
            <a:r>
              <a:rPr kumimoji="1" lang="zh-CN" altLang="en-US" sz="2400">
                <a:latin typeface="Verdana" pitchFamily="34" charset="0"/>
              </a:rPr>
              <a:t>同年，</a:t>
            </a:r>
            <a:r>
              <a:rPr kumimoji="1" lang="en-US" altLang="zh-CN" sz="2400">
                <a:latin typeface="Verdana" pitchFamily="34" charset="0"/>
              </a:rPr>
              <a:t>Schata</a:t>
            </a:r>
            <a:r>
              <a:rPr kumimoji="1" lang="zh-CN" altLang="en-US" sz="2400">
                <a:latin typeface="Verdana" pitchFamily="34" charset="0"/>
              </a:rPr>
              <a:t>分离到完整线粒体</a:t>
            </a:r>
            <a:r>
              <a:rPr kumimoji="1" lang="en-US" altLang="zh-CN" sz="2400">
                <a:latin typeface="Verdana" pitchFamily="34" charset="0"/>
              </a:rPr>
              <a:t>DNA</a:t>
            </a:r>
          </a:p>
          <a:p>
            <a:pPr marL="0" lvl="0" indent="0" algn="l" eaLnBrk="1" hangingPunct="1">
              <a:spcBef>
                <a:spcPct val="50000"/>
              </a:spcBef>
              <a:buClr>
                <a:srgbClr val="CC3300"/>
              </a:buClr>
              <a:buFont typeface="Wingdings" pitchFamily="2" charset="2"/>
              <a:buChar char="§"/>
            </a:pPr>
            <a:r>
              <a:rPr kumimoji="1" lang="en-US" altLang="zh-CN" sz="2400">
                <a:latin typeface="Verdana" pitchFamily="34" charset="0"/>
              </a:rPr>
              <a:t>1981</a:t>
            </a:r>
            <a:r>
              <a:rPr kumimoji="1" lang="zh-CN" altLang="en-US" sz="2400">
                <a:latin typeface="Verdana" pitchFamily="34" charset="0"/>
              </a:rPr>
              <a:t>年，</a:t>
            </a:r>
            <a:r>
              <a:rPr kumimoji="1" lang="en-US" altLang="zh-CN" sz="2400">
                <a:latin typeface="Verdana" pitchFamily="34" charset="0"/>
              </a:rPr>
              <a:t>Anderson</a:t>
            </a:r>
            <a:r>
              <a:rPr kumimoji="1" lang="zh-CN" altLang="en-US" sz="2400">
                <a:latin typeface="Verdana" pitchFamily="34" charset="0"/>
              </a:rPr>
              <a:t>等公布了完整人</a:t>
            </a:r>
            <a:r>
              <a:rPr kumimoji="1" lang="en-US" altLang="zh-CN" sz="2400">
                <a:latin typeface="Verdana" pitchFamily="34" charset="0"/>
              </a:rPr>
              <a:t>mtDNA</a:t>
            </a:r>
            <a:r>
              <a:rPr kumimoji="1" lang="zh-CN" altLang="en-US" sz="2400">
                <a:latin typeface="Verdana" pitchFamily="34" charset="0"/>
              </a:rPr>
              <a:t>序列 </a:t>
            </a:r>
          </a:p>
          <a:p>
            <a:pPr marL="0" lvl="0" indent="0" algn="l" eaLnBrk="1" hangingPunct="1">
              <a:spcBef>
                <a:spcPct val="50000"/>
              </a:spcBef>
              <a:buClr>
                <a:srgbClr val="CC3300"/>
              </a:buClr>
              <a:buFont typeface="Wingdings" pitchFamily="2" charset="2"/>
              <a:buChar char="§"/>
            </a:pPr>
            <a:r>
              <a:rPr kumimoji="1" lang="en-US" altLang="zh-CN" sz="2400">
                <a:latin typeface="Verdana" pitchFamily="34" charset="0"/>
              </a:rPr>
              <a:t>1987</a:t>
            </a:r>
            <a:r>
              <a:rPr kumimoji="1" lang="zh-CN" altLang="en-US" sz="2400">
                <a:latin typeface="Verdana" pitchFamily="34" charset="0"/>
              </a:rPr>
              <a:t>年，</a:t>
            </a:r>
            <a:r>
              <a:rPr kumimoji="1" lang="en-US" altLang="zh-CN" sz="2400">
                <a:latin typeface="Verdana" pitchFamily="34" charset="0"/>
              </a:rPr>
              <a:t>Wallace</a:t>
            </a:r>
            <a:r>
              <a:rPr kumimoji="1" lang="zh-CN" altLang="en-US" sz="2400">
                <a:latin typeface="Verdana" pitchFamily="34" charset="0"/>
              </a:rPr>
              <a:t>等人证实了线粒体</a:t>
            </a:r>
            <a:r>
              <a:rPr kumimoji="1" lang="en-US" altLang="zh-CN" sz="2400">
                <a:latin typeface="Verdana" pitchFamily="34" charset="0"/>
              </a:rPr>
              <a:t>DNA</a:t>
            </a:r>
            <a:r>
              <a:rPr kumimoji="1" lang="zh-CN" altLang="en-US" sz="2400">
                <a:latin typeface="Verdana" pitchFamily="34" charset="0"/>
              </a:rPr>
              <a:t>突变和</a:t>
            </a:r>
            <a:r>
              <a:rPr kumimoji="1" lang="en-US" altLang="zh-CN" sz="2400">
                <a:latin typeface="Verdana" pitchFamily="34" charset="0"/>
              </a:rPr>
              <a:t>Leber   </a:t>
            </a:r>
          </a:p>
          <a:p>
            <a:pPr marL="0" lvl="0" indent="0" algn="l" eaLnBrk="1" hangingPunct="1">
              <a:lnSpc>
                <a:spcPct val="90000"/>
              </a:lnSpc>
              <a:spcBef>
                <a:spcPct val="50000"/>
              </a:spcBef>
              <a:buClr>
                <a:srgbClr val="CC3300"/>
              </a:buClr>
              <a:buFont typeface="Wingdings" pitchFamily="2" charset="2"/>
            </a:pPr>
            <a:r>
              <a:rPr kumimoji="1" lang="en-US" altLang="zh-CN" sz="2400">
                <a:latin typeface="Verdana" pitchFamily="34" charset="0"/>
              </a:rPr>
              <a:t>              </a:t>
            </a:r>
            <a:r>
              <a:rPr kumimoji="1" lang="zh-CN" altLang="en-US" sz="2400">
                <a:latin typeface="Verdana" pitchFamily="34" charset="0"/>
              </a:rPr>
              <a:t>病之间关系</a:t>
            </a:r>
          </a:p>
          <a:p>
            <a:pPr marL="0" lvl="0" indent="0" algn="l" eaLnBrk="1" hangingPunct="1">
              <a:spcBef>
                <a:spcPct val="50000"/>
              </a:spcBef>
              <a:buClr>
                <a:srgbClr val="CC3300"/>
              </a:buClr>
              <a:buFont typeface="Wingdings" pitchFamily="2" charset="2"/>
              <a:buChar char="§"/>
            </a:pPr>
            <a:r>
              <a:rPr kumimoji="1" lang="en-US" altLang="zh-CN" sz="2400">
                <a:latin typeface="Verdana" pitchFamily="34" charset="0"/>
              </a:rPr>
              <a:t>1990</a:t>
            </a:r>
            <a:r>
              <a:rPr kumimoji="1" lang="en-US" altLang="zh-CN" sz="2400">
                <a:latin typeface="Times New Roman" pitchFamily="18" charset="0"/>
              </a:rPr>
              <a:t>’</a:t>
            </a:r>
            <a:r>
              <a:rPr kumimoji="1" lang="en-US" altLang="zh-CN" sz="2400">
                <a:latin typeface="Verdana" pitchFamily="34" charset="0"/>
              </a:rPr>
              <a:t>, </a:t>
            </a:r>
            <a:r>
              <a:rPr kumimoji="1" lang="zh-CN" altLang="en-US" sz="2400">
                <a:latin typeface="Times New Roman" pitchFamily="18" charset="0"/>
              </a:rPr>
              <a:t>线粒体基因组时代</a:t>
            </a:r>
            <a:r>
              <a:rPr kumimoji="1" lang="zh-CN" altLang="en-US" sz="2400">
                <a:latin typeface="Verdana" pitchFamily="34" charset="0"/>
              </a:rPr>
              <a:t> </a:t>
            </a:r>
          </a:p>
        </p:txBody>
      </p:sp>
      <p:sp>
        <p:nvSpPr>
          <p:cNvPr id="3077" name="AutoShape 16"/>
          <p:cNvSpPr/>
          <p:nvPr/>
        </p:nvSpPr>
        <p:spPr>
          <a:xfrm>
            <a:off x="7337425" y="1377950"/>
            <a:ext cx="990600" cy="1676400"/>
          </a:xfrm>
          <a:prstGeom prst="downArrow">
            <a:avLst>
              <a:gd name="adj1" fmla="val 57870"/>
              <a:gd name="adj2" fmla="val 38304"/>
            </a:avLst>
          </a:prstGeom>
          <a:solidFill>
            <a:srgbClr val="FFCCFF"/>
          </a:solidFill>
          <a:ln w="12700">
            <a:solidFill>
              <a:schemeClr val="tx1"/>
            </a:solidFill>
            <a:miter lim="800000"/>
          </a:ln>
        </p:spPr>
        <p:txBody>
          <a:bodyPr wrap="none" anchor="ctr" anchorCtr="0"/>
          <a:lstStyle>
            <a:defPPr algn="ctr" rtl="0" eaLnBrk="1" hangingPunct="1">
              <a:defRPr kumimoji="0" lang="zh-CN"/>
            </a:defPPr>
            <a:lvl1pPr marL="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marL="0" lvl="0" indent="0" eaLnBrk="1" hangingPunct="1"/>
            <a:endParaRPr lang="zh-CN" altLang="en-US"/>
          </a:p>
        </p:txBody>
      </p:sp>
      <p:sp>
        <p:nvSpPr>
          <p:cNvPr id="3078" name="Text Box 17"/>
          <p:cNvSpPr/>
          <p:nvPr/>
        </p:nvSpPr>
        <p:spPr>
          <a:xfrm>
            <a:off x="7529512" y="1412875"/>
            <a:ext cx="549275" cy="1600200"/>
          </a:xfrm>
          <a:prstGeom prst="rect">
            <a:avLst/>
          </a:prstGeom>
          <a:noFill/>
          <a:ln w="12700">
            <a:noFill/>
            <a:miter lim="800000"/>
          </a:ln>
        </p:spPr>
        <p:txBody>
          <a:bodyPr vert="vert">
            <a:spAutoFit/>
          </a:bodyPr>
          <a:lstStyle>
            <a:defPPr algn="ctr" rtl="0" eaLnBrk="1" hangingPunct="1">
              <a:defRPr kumimoji="0" lang="zh-CN"/>
            </a:defPPr>
            <a:lvl1pPr marL="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marL="0" lvl="0" indent="0" eaLnBrk="1" hangingPunct="1">
              <a:spcBef>
                <a:spcPct val="50000"/>
              </a:spcBef>
            </a:pPr>
            <a:r>
              <a:rPr lang="zh-CN" altLang="en-US" sz="2400">
                <a:ea typeface="华文行楷" panose="02010800040101010101" pitchFamily="2" charset="-122"/>
              </a:rPr>
              <a:t>线粒体</a:t>
            </a:r>
          </a:p>
        </p:txBody>
      </p:sp>
      <p:sp>
        <p:nvSpPr>
          <p:cNvPr id="3079" name="AutoShape 18"/>
          <p:cNvSpPr/>
          <p:nvPr/>
        </p:nvSpPr>
        <p:spPr>
          <a:xfrm>
            <a:off x="7696200" y="3013075"/>
            <a:ext cx="990600" cy="1828800"/>
          </a:xfrm>
          <a:prstGeom prst="downArrow">
            <a:avLst>
              <a:gd name="adj1" fmla="val 57870"/>
              <a:gd name="adj2" fmla="val 41786"/>
            </a:avLst>
          </a:prstGeom>
          <a:solidFill>
            <a:srgbClr val="FFCCFF"/>
          </a:solidFill>
          <a:ln w="12700">
            <a:solidFill>
              <a:schemeClr val="tx1"/>
            </a:solidFill>
            <a:miter lim="800000"/>
          </a:ln>
        </p:spPr>
        <p:txBody>
          <a:bodyPr wrap="none" anchor="ctr" anchorCtr="0"/>
          <a:lstStyle>
            <a:defPPr algn="ctr" rtl="0" eaLnBrk="1" hangingPunct="1">
              <a:defRPr kumimoji="0" lang="zh-CN"/>
            </a:defPPr>
            <a:lvl1pPr marL="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marL="0" lvl="0" indent="0" eaLnBrk="1" hangingPunct="1"/>
            <a:endParaRPr lang="zh-CN" altLang="en-US"/>
          </a:p>
        </p:txBody>
      </p:sp>
      <p:sp>
        <p:nvSpPr>
          <p:cNvPr id="3080" name="Text Box 19"/>
          <p:cNvSpPr/>
          <p:nvPr/>
        </p:nvSpPr>
        <p:spPr>
          <a:xfrm>
            <a:off x="7924800" y="2784475"/>
            <a:ext cx="549275" cy="2133600"/>
          </a:xfrm>
          <a:prstGeom prst="rect">
            <a:avLst/>
          </a:prstGeom>
          <a:noFill/>
          <a:ln w="12700">
            <a:noFill/>
            <a:miter lim="800000"/>
          </a:ln>
        </p:spPr>
        <p:txBody>
          <a:bodyPr vert="vert">
            <a:spAutoFit/>
          </a:bodyPr>
          <a:lstStyle>
            <a:defPPr algn="ctr" rtl="0" eaLnBrk="1" hangingPunct="1">
              <a:defRPr kumimoji="0" lang="zh-CN"/>
            </a:defPPr>
            <a:lvl1pPr marL="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marL="0" lvl="0" indent="0" eaLnBrk="1" hangingPunct="1">
              <a:spcBef>
                <a:spcPct val="50000"/>
              </a:spcBef>
            </a:pPr>
            <a:r>
              <a:rPr lang="zh-CN" altLang="en-US" sz="2400">
                <a:ea typeface="华文行楷" panose="02010800040101010101" pitchFamily="2" charset="-122"/>
              </a:rPr>
              <a:t>线粒体</a:t>
            </a:r>
            <a:r>
              <a:rPr lang="en-US" altLang="zh-CN" sz="2400">
                <a:ea typeface="华文行楷" panose="02010800040101010101" pitchFamily="2" charset="-122"/>
              </a:rPr>
              <a:t>DNA</a:t>
            </a:r>
          </a:p>
        </p:txBody>
      </p:sp>
      <p:sp>
        <p:nvSpPr>
          <p:cNvPr id="3081" name="AutoShape 20"/>
          <p:cNvSpPr/>
          <p:nvPr/>
        </p:nvSpPr>
        <p:spPr>
          <a:xfrm>
            <a:off x="8153400" y="4689475"/>
            <a:ext cx="990600" cy="1752600"/>
          </a:xfrm>
          <a:prstGeom prst="downArrow">
            <a:avLst>
              <a:gd name="adj1" fmla="val 57870"/>
              <a:gd name="adj2" fmla="val 40045"/>
            </a:avLst>
          </a:prstGeom>
          <a:solidFill>
            <a:srgbClr val="FFCCFF"/>
          </a:solidFill>
          <a:ln w="12700">
            <a:solidFill>
              <a:schemeClr val="tx1"/>
            </a:solidFill>
            <a:miter lim="800000"/>
          </a:ln>
        </p:spPr>
        <p:txBody>
          <a:bodyPr wrap="none" anchor="ctr" anchorCtr="0"/>
          <a:lstStyle>
            <a:defPPr algn="ctr" rtl="0" eaLnBrk="1" hangingPunct="1">
              <a:defRPr kumimoji="0" lang="zh-CN"/>
            </a:defPPr>
            <a:lvl1pPr marL="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marL="0" lvl="0" indent="0" eaLnBrk="1" hangingPunct="1"/>
            <a:endParaRPr lang="zh-CN" altLang="en-US"/>
          </a:p>
        </p:txBody>
      </p:sp>
      <p:sp>
        <p:nvSpPr>
          <p:cNvPr id="3082" name="Text Box 21"/>
          <p:cNvSpPr/>
          <p:nvPr/>
        </p:nvSpPr>
        <p:spPr>
          <a:xfrm>
            <a:off x="8388350" y="4267200"/>
            <a:ext cx="549275" cy="2590800"/>
          </a:xfrm>
          <a:prstGeom prst="rect">
            <a:avLst/>
          </a:prstGeom>
          <a:noFill/>
          <a:ln w="12700">
            <a:noFill/>
            <a:miter lim="800000"/>
          </a:ln>
        </p:spPr>
        <p:txBody>
          <a:bodyPr vert="vert">
            <a:spAutoFit/>
          </a:bodyPr>
          <a:lstStyle>
            <a:defPPr algn="ctr" rtl="0" eaLnBrk="1" hangingPunct="1">
              <a:defRPr kumimoji="0" lang="zh-CN"/>
            </a:defPPr>
            <a:lvl1pPr marL="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marL="0" lvl="0" indent="0" eaLnBrk="1" hangingPunct="1">
              <a:spcBef>
                <a:spcPct val="50000"/>
              </a:spcBef>
            </a:pPr>
            <a:r>
              <a:rPr lang="zh-CN" altLang="en-US" sz="2400">
                <a:ea typeface="华文行楷" panose="02010800040101010101" pitchFamily="2" charset="-122"/>
              </a:rPr>
              <a:t>线粒体遗传病</a:t>
            </a:r>
          </a:p>
        </p:txBody>
      </p:sp>
      <p:sp>
        <p:nvSpPr>
          <p:cNvPr id="3083" name="Text Box 22"/>
          <p:cNvSpPr/>
          <p:nvPr/>
        </p:nvSpPr>
        <p:spPr>
          <a:xfrm>
            <a:off x="468312" y="404812"/>
            <a:ext cx="5184775" cy="579438"/>
          </a:xfrm>
          <a:prstGeom prst="rect">
            <a:avLst/>
          </a:prstGeom>
          <a:noFill/>
          <a:ln w="12700">
            <a:noFill/>
            <a:miter lim="800000"/>
          </a:ln>
        </p:spPr>
        <p:txBody>
          <a:bodyPr>
            <a:spAutoFit/>
          </a:bodyPr>
          <a:lstStyle>
            <a:defPPr algn="ctr" rtl="0" eaLnBrk="1" hangingPunct="1">
              <a:defRPr kumimoji="0" lang="zh-CN"/>
            </a:defPPr>
            <a:lvl1pPr marL="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marL="0" lvl="0" indent="0" algn="l" eaLnBrk="1" hangingPunct="1">
              <a:spcBef>
                <a:spcPct val="50000"/>
              </a:spcBef>
            </a:pPr>
            <a:r>
              <a:rPr lang="zh-CN" altLang="en-US" sz="3200">
                <a:solidFill>
                  <a:srgbClr val="FFFF00"/>
                </a:solidFill>
                <a:ea typeface="黑体" pitchFamily="49" charset="-122"/>
              </a:rPr>
              <a:t>研究历史回顾</a:t>
            </a:r>
          </a:p>
        </p:txBody>
      </p:sp>
      <p:sp>
        <p:nvSpPr>
          <p:cNvPr id="3084" name="TextBox 3083"/>
          <p:cNvSpPr txBox="1"/>
          <p:nvPr/>
        </p:nvSpPr>
        <p:spPr>
          <a:xfrm>
            <a:off x="0" y="6498000"/>
            <a:ext cx="2160000" cy="108000"/>
          </a:xfrm>
          <a:prstGeom prst="rect">
            <a:avLst/>
          </a:prstGeom>
          <a:noFill/>
        </p:spPr>
        <p:txBody>
          <a:bodyPr wrap="none">
            <a:spAutoFit/>
          </a:bodyPr>
          <a:lstStyle>
            <a:defPPr>
              <a:defRPr lang="zh-CN"/>
            </a:defPPr>
            <a:lvl1pPr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1pPr>
            <a:lvl2pPr marL="4572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2pPr>
            <a:lvl3pPr marL="9144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3pPr>
            <a:lvl4pPr marL="13716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4pPr>
            <a:lvl5pPr marL="18288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a:defRPr sz="1005"/>
            </a:pPr>
            <a:r>
              <a:t>线粒体遗传医学知识专题讲座</a:t>
            </a:r>
          </a:p>
        </p:txBody>
      </p:sp>
      <p:sp>
        <p:nvSpPr>
          <p:cNvPr id="3085" name="TextBox 3084"/>
          <p:cNvSpPr txBox="1"/>
          <p:nvPr/>
        </p:nvSpPr>
        <p:spPr>
          <a:xfrm>
            <a:off x="11112000" y="6498000"/>
            <a:ext cx="720000" cy="108000"/>
          </a:xfrm>
          <a:prstGeom prst="rect">
            <a:avLst/>
          </a:prstGeom>
          <a:noFill/>
        </p:spPr>
        <p:txBody>
          <a:bodyPr wrap="none">
            <a:spAutoFit/>
          </a:bodyPr>
          <a:lstStyle>
            <a:defPPr>
              <a:defRPr lang="zh-CN"/>
            </a:defPPr>
            <a:lvl1pPr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1pPr>
            <a:lvl2pPr marL="4572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2pPr>
            <a:lvl3pPr marL="9144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3pPr>
            <a:lvl4pPr marL="13716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4pPr>
            <a:lvl5pPr marL="18288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a:defRPr sz="1005"/>
            </a:pPr>
            <a:r>
              <a:t>2/61</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9" presetClass="entr" presetSubtype="0" dur="500" fill="hold" grpId="0" nodeType="clickEffect">
                                  <p:stCondLst>
                                    <p:cond delay="0"/>
                                  </p:stCondLst>
                                  <p:childTnLst>
                                    <p:set>
                                      <p:cBhvr additive="base">
                                        <p:cTn id="6" dur="1" fill="hold">
                                          <p:stCondLst>
                                            <p:cond delay="0"/>
                                          </p:stCondLst>
                                        </p:cTn>
                                        <p:tgtEl>
                                          <p:spTgt spid="3077"/>
                                        </p:tgtEl>
                                        <p:attrNameLst>
                                          <p:attrName>style.visibility</p:attrName>
                                        </p:attrNameLst>
                                      </p:cBhvr>
                                      <p:to>
                                        <p:strVal val="visible"/>
                                      </p:to>
                                    </p:set>
                                    <p:animEffect transition="in" filter="dissolve">
                                      <p:cBhvr additive="base">
                                        <p:cTn id="7" dur="500"/>
                                        <p:tgtEl>
                                          <p:spTgt spid="3077"/>
                                        </p:tgtEl>
                                      </p:cBhvr>
                                    </p:animEffect>
                                  </p:childTnLst>
                                </p:cTn>
                              </p:par>
                            </p:childTnLst>
                          </p:cTn>
                        </p:par>
                        <p:par>
                          <p:cTn id="8" fill="hold" nodeType="afterGroup">
                            <p:stCondLst>
                              <p:cond delay="500"/>
                            </p:stCondLst>
                            <p:childTnLst>
                              <p:par>
                                <p:cTn id="9" presetID="9" presetClass="entr" presetSubtype="0" dur="500" fill="hold" grpId="1" nodeType="afterEffect">
                                  <p:stCondLst>
                                    <p:cond delay="500"/>
                                  </p:stCondLst>
                                  <p:childTnLst>
                                    <p:set>
                                      <p:cBhvr additive="base">
                                        <p:cTn id="10" dur="1" fill="hold">
                                          <p:stCondLst>
                                            <p:cond delay="0"/>
                                          </p:stCondLst>
                                        </p:cTn>
                                        <p:tgtEl>
                                          <p:spTgt spid="3078"/>
                                        </p:tgtEl>
                                        <p:attrNameLst>
                                          <p:attrName>style.visibility</p:attrName>
                                        </p:attrNameLst>
                                      </p:cBhvr>
                                      <p:to>
                                        <p:strVal val="visible"/>
                                      </p:to>
                                    </p:set>
                                    <p:animEffect transition="in" filter="dissolve">
                                      <p:cBhvr additive="base">
                                        <p:cTn id="11" dur="500"/>
                                        <p:tgtEl>
                                          <p:spTgt spid="3078"/>
                                        </p:tgtEl>
                                      </p:cBhvr>
                                    </p:animEffect>
                                  </p:childTnLst>
                                </p:cTn>
                              </p:par>
                            </p:childTnLst>
                          </p:cTn>
                        </p:par>
                        <p:par>
                          <p:cTn id="12" fill="hold" nodeType="afterGroup">
                            <p:stCondLst>
                              <p:cond delay="1500"/>
                            </p:stCondLst>
                            <p:childTnLst>
                              <p:par>
                                <p:cTn id="13" presetID="9" presetClass="entr" presetSubtype="0" dur="500" fill="hold" grpId="2" nodeType="afterEffect">
                                  <p:stCondLst>
                                    <p:cond delay="1000"/>
                                  </p:stCondLst>
                                  <p:childTnLst>
                                    <p:set>
                                      <p:cBhvr additive="base">
                                        <p:cTn id="14" dur="1" fill="hold">
                                          <p:stCondLst>
                                            <p:cond delay="0"/>
                                          </p:stCondLst>
                                        </p:cTn>
                                        <p:tgtEl>
                                          <p:spTgt spid="3079"/>
                                        </p:tgtEl>
                                        <p:attrNameLst>
                                          <p:attrName>style.visibility</p:attrName>
                                        </p:attrNameLst>
                                      </p:cBhvr>
                                      <p:to>
                                        <p:strVal val="visible"/>
                                      </p:to>
                                    </p:set>
                                    <p:animEffect transition="in" filter="dissolve">
                                      <p:cBhvr additive="base">
                                        <p:cTn id="15" dur="500"/>
                                        <p:tgtEl>
                                          <p:spTgt spid="3079"/>
                                        </p:tgtEl>
                                      </p:cBhvr>
                                    </p:animEffect>
                                  </p:childTnLst>
                                </p:cTn>
                              </p:par>
                            </p:childTnLst>
                          </p:cTn>
                        </p:par>
                        <p:par>
                          <p:cTn id="16" fill="hold" nodeType="afterGroup">
                            <p:stCondLst>
                              <p:cond delay="3000"/>
                            </p:stCondLst>
                            <p:childTnLst>
                              <p:par>
                                <p:cTn id="17" presetID="9" presetClass="entr" presetSubtype="0" dur="500" fill="hold" grpId="3" nodeType="afterEffect">
                                  <p:stCondLst>
                                    <p:cond delay="1500"/>
                                  </p:stCondLst>
                                  <p:childTnLst>
                                    <p:set>
                                      <p:cBhvr additive="base">
                                        <p:cTn id="18" dur="1" fill="hold">
                                          <p:stCondLst>
                                            <p:cond delay="0"/>
                                          </p:stCondLst>
                                        </p:cTn>
                                        <p:tgtEl>
                                          <p:spTgt spid="3080"/>
                                        </p:tgtEl>
                                        <p:attrNameLst>
                                          <p:attrName>style.visibility</p:attrName>
                                        </p:attrNameLst>
                                      </p:cBhvr>
                                      <p:to>
                                        <p:strVal val="visible"/>
                                      </p:to>
                                    </p:set>
                                    <p:animEffect transition="in" filter="dissolve">
                                      <p:cBhvr additive="base">
                                        <p:cTn id="19" dur="500"/>
                                        <p:tgtEl>
                                          <p:spTgt spid="3080"/>
                                        </p:tgtEl>
                                      </p:cBhvr>
                                    </p:animEffect>
                                  </p:childTnLst>
                                </p:cTn>
                              </p:par>
                            </p:childTnLst>
                          </p:cTn>
                        </p:par>
                        <p:par>
                          <p:cTn id="20" fill="hold" nodeType="afterGroup">
                            <p:stCondLst>
                              <p:cond delay="5000"/>
                            </p:stCondLst>
                            <p:childTnLst>
                              <p:par>
                                <p:cTn id="21" presetID="9" presetClass="entr" presetSubtype="0" dur="500" fill="hold" grpId="4" nodeType="afterEffect">
                                  <p:stCondLst>
                                    <p:cond delay="2000"/>
                                  </p:stCondLst>
                                  <p:childTnLst>
                                    <p:set>
                                      <p:cBhvr additive="base">
                                        <p:cTn id="22" dur="1" fill="hold">
                                          <p:stCondLst>
                                            <p:cond delay="0"/>
                                          </p:stCondLst>
                                        </p:cTn>
                                        <p:tgtEl>
                                          <p:spTgt spid="3081"/>
                                        </p:tgtEl>
                                        <p:attrNameLst>
                                          <p:attrName>style.visibility</p:attrName>
                                        </p:attrNameLst>
                                      </p:cBhvr>
                                      <p:to>
                                        <p:strVal val="visible"/>
                                      </p:to>
                                    </p:set>
                                    <p:animEffect transition="in" filter="dissolve">
                                      <p:cBhvr additive="base">
                                        <p:cTn id="23" dur="500"/>
                                        <p:tgtEl>
                                          <p:spTgt spid="3081"/>
                                        </p:tgtEl>
                                      </p:cBhvr>
                                    </p:animEffect>
                                  </p:childTnLst>
                                </p:cTn>
                              </p:par>
                            </p:childTnLst>
                          </p:cTn>
                        </p:par>
                        <p:par>
                          <p:cTn id="24" fill="hold" nodeType="afterGroup">
                            <p:stCondLst>
                              <p:cond delay="7500"/>
                            </p:stCondLst>
                            <p:childTnLst>
                              <p:par>
                                <p:cTn id="25" presetID="9" presetClass="entr" presetSubtype="0" dur="500" fill="hold" grpId="5" nodeType="afterEffect">
                                  <p:stCondLst>
                                    <p:cond delay="2500"/>
                                  </p:stCondLst>
                                  <p:childTnLst>
                                    <p:set>
                                      <p:cBhvr additive="base">
                                        <p:cTn id="26" dur="1" fill="hold">
                                          <p:stCondLst>
                                            <p:cond delay="0"/>
                                          </p:stCondLst>
                                        </p:cTn>
                                        <p:tgtEl>
                                          <p:spTgt spid="3082"/>
                                        </p:tgtEl>
                                        <p:attrNameLst>
                                          <p:attrName>style.visibility</p:attrName>
                                        </p:attrNameLst>
                                      </p:cBhvr>
                                      <p:to>
                                        <p:strVal val="visible"/>
                                      </p:to>
                                    </p:set>
                                    <p:animEffect transition="in" filter="dissolve">
                                      <p:cBhvr additive="base">
                                        <p:cTn id="27" dur="500"/>
                                        <p:tgtEl>
                                          <p:spTgt spid="308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7" grpId="0"/>
      <p:bldP spid="3078" grpId="1"/>
      <p:bldP spid="3079" grpId="2"/>
      <p:bldP spid="3080" grpId="3"/>
      <p:bldP spid="3081" grpId="4"/>
      <p:bldP spid="3082" grpId="5"/>
    </p:bld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098" name="Rectangle 2"/>
          <p:cNvSpPr/>
          <p:nvPr/>
        </p:nvSpPr>
        <p:spPr>
          <a:xfrm>
            <a:off x="0" y="0"/>
            <a:ext cx="9144000" cy="981075"/>
          </a:xfrm>
          <a:prstGeom prst="rect">
            <a:avLst/>
          </a:prstGeom>
          <a:solidFill>
            <a:srgbClr val="000066"/>
          </a:solidFill>
          <a:ln>
            <a:solidFill>
              <a:schemeClr val="tx1"/>
            </a:solidFill>
            <a:miter lim="800000"/>
          </a:ln>
        </p:spPr>
        <p:txBody>
          <a:bodyPr wrap="none" anchor="ctr" anchorCtr="0"/>
          <a:lstStyle>
            <a:defPPr algn="ctr" rtl="0" eaLnBrk="1" hangingPunct="1">
              <a:defRPr kumimoji="0" lang="zh-CN"/>
            </a:defPPr>
            <a:lvl1pPr marL="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marL="0" lvl="0" indent="0" eaLnBrk="1" hangingPunct="1"/>
            <a:endParaRPr lang="zh-CN" altLang="en-US"/>
          </a:p>
        </p:txBody>
      </p:sp>
      <p:sp>
        <p:nvSpPr>
          <p:cNvPr id="4099" name="Rectangle 3"/>
          <p:cNvSpPr/>
          <p:nvPr/>
        </p:nvSpPr>
        <p:spPr>
          <a:xfrm>
            <a:off x="1828800" y="4718050"/>
            <a:ext cx="9144000" cy="0"/>
          </a:xfrm>
          <a:prstGeom prst="rect">
            <a:avLst/>
          </a:prstGeom>
          <a:noFill/>
          <a:ln>
            <a:noFill/>
            <a:miter lim="800000"/>
          </a:ln>
        </p:spPr>
        <p:txBody>
          <a:bodyPr>
            <a:spAutoFit/>
          </a:bodyPr>
          <a:lstStyle>
            <a:defPPr algn="ctr" rtl="0" eaLnBrk="1" hangingPunct="1">
              <a:defRPr kumimoji="0" lang="zh-CN"/>
            </a:defPPr>
            <a:lvl1pPr marL="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marL="0" lvl="0" indent="0" eaLnBrk="1" hangingPunct="1"/>
            <a:endParaRPr lang="zh-CN" altLang="en-US"/>
          </a:p>
        </p:txBody>
      </p:sp>
      <p:sp>
        <p:nvSpPr>
          <p:cNvPr id="4100" name="Rectangle 4"/>
          <p:cNvSpPr/>
          <p:nvPr/>
        </p:nvSpPr>
        <p:spPr>
          <a:xfrm>
            <a:off x="3424238" y="2857500"/>
            <a:ext cx="9144000" cy="0"/>
          </a:xfrm>
          <a:prstGeom prst="rect">
            <a:avLst/>
          </a:prstGeom>
          <a:noFill/>
          <a:ln>
            <a:noFill/>
            <a:miter lim="800000"/>
          </a:ln>
        </p:spPr>
        <p:txBody>
          <a:bodyPr>
            <a:spAutoFit/>
          </a:bodyPr>
          <a:lstStyle>
            <a:defPPr algn="ctr" rtl="0" eaLnBrk="1" hangingPunct="1">
              <a:defRPr kumimoji="0" lang="zh-CN"/>
            </a:defPPr>
            <a:lvl1pPr marL="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marL="0" lvl="0" indent="0" eaLnBrk="1" hangingPunct="1"/>
            <a:endParaRPr lang="zh-CN" altLang="en-US"/>
          </a:p>
        </p:txBody>
      </p:sp>
      <p:sp>
        <p:nvSpPr>
          <p:cNvPr id="4101" name="Text Box 5"/>
          <p:cNvSpPr/>
          <p:nvPr/>
        </p:nvSpPr>
        <p:spPr>
          <a:xfrm>
            <a:off x="1547812" y="188912"/>
            <a:ext cx="5184775" cy="762000"/>
          </a:xfrm>
          <a:prstGeom prst="rect">
            <a:avLst/>
          </a:prstGeom>
          <a:noFill/>
          <a:ln w="12700">
            <a:noFill/>
            <a:miter lim="800000"/>
          </a:ln>
        </p:spPr>
        <p:txBody>
          <a:bodyPr>
            <a:spAutoFit/>
          </a:bodyPr>
          <a:lstStyle>
            <a:defPPr algn="ctr" rtl="0" eaLnBrk="1" hangingPunct="1">
              <a:defRPr kumimoji="0" lang="zh-CN"/>
            </a:defPPr>
            <a:lvl1pPr marL="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marL="0" lvl="0" indent="0" eaLnBrk="1" hangingPunct="1">
              <a:spcBef>
                <a:spcPct val="50000"/>
              </a:spcBef>
            </a:pPr>
            <a:r>
              <a:rPr lang="zh-CN" altLang="en-US" sz="4400" b="1">
                <a:solidFill>
                  <a:srgbClr val="FFFF00"/>
                </a:solidFill>
                <a:ea typeface="黑体" pitchFamily="49" charset="-122"/>
              </a:rPr>
              <a:t>线  粒  体</a:t>
            </a:r>
          </a:p>
        </p:txBody>
      </p:sp>
      <p:sp>
        <p:nvSpPr>
          <p:cNvPr id="4102" name="Text Box 6"/>
          <p:cNvSpPr/>
          <p:nvPr/>
        </p:nvSpPr>
        <p:spPr>
          <a:xfrm>
            <a:off x="0" y="1295400"/>
            <a:ext cx="4475162" cy="519112"/>
          </a:xfrm>
          <a:prstGeom prst="rect">
            <a:avLst/>
          </a:prstGeom>
          <a:noFill/>
          <a:ln w="12700">
            <a:noFill/>
            <a:miter lim="800000"/>
          </a:ln>
        </p:spPr>
        <p:txBody>
          <a:bodyPr>
            <a:spAutoFit/>
          </a:bodyPr>
          <a:lstStyle>
            <a:defPPr algn="ctr" rtl="0" eaLnBrk="1" hangingPunct="1">
              <a:defRPr kumimoji="0" lang="zh-CN"/>
            </a:defPPr>
            <a:lvl1pPr marL="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marL="0" lvl="0" indent="0" eaLnBrk="1" hangingPunct="1">
              <a:spcBef>
                <a:spcPct val="50000"/>
              </a:spcBef>
            </a:pPr>
            <a:r>
              <a:rPr lang="zh-CN" altLang="en-US" sz="2800" b="1">
                <a:solidFill>
                  <a:srgbClr val="CC3300"/>
                </a:solidFill>
              </a:rPr>
              <a:t>一、线粒体形态结构</a:t>
            </a:r>
          </a:p>
        </p:txBody>
      </p:sp>
      <p:sp>
        <p:nvSpPr>
          <p:cNvPr id="4103" name="Text Box 7"/>
          <p:cNvSpPr/>
          <p:nvPr/>
        </p:nvSpPr>
        <p:spPr>
          <a:xfrm>
            <a:off x="1143000" y="1981200"/>
            <a:ext cx="3024188" cy="604838"/>
          </a:xfrm>
          <a:prstGeom prst="rect">
            <a:avLst/>
          </a:prstGeom>
          <a:noFill/>
          <a:ln w="12700">
            <a:noFill/>
            <a:miter lim="800000"/>
          </a:ln>
        </p:spPr>
        <p:txBody>
          <a:bodyPr>
            <a:spAutoFit/>
          </a:bodyPr>
          <a:lstStyle>
            <a:defPPr algn="ctr" rtl="0" eaLnBrk="1" hangingPunct="1">
              <a:defRPr kumimoji="0" lang="zh-CN"/>
            </a:defPPr>
            <a:lvl1pPr marL="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marL="0" lvl="0" indent="0" algn="l" eaLnBrk="1" hangingPunct="1">
              <a:lnSpc>
                <a:spcPct val="120000"/>
              </a:lnSpc>
              <a:spcBef>
                <a:spcPct val="50000"/>
              </a:spcBef>
              <a:buFont typeface="Wingdings" pitchFamily="2" charset="2"/>
              <a:buChar char="l"/>
            </a:pPr>
            <a:r>
              <a:rPr lang="zh-CN" altLang="en-US" sz="2800" b="1"/>
              <a:t>线粒体形态</a:t>
            </a:r>
          </a:p>
        </p:txBody>
      </p:sp>
      <p:sp>
        <p:nvSpPr>
          <p:cNvPr id="4104" name="Text Box 8"/>
          <p:cNvSpPr/>
          <p:nvPr/>
        </p:nvSpPr>
        <p:spPr>
          <a:xfrm>
            <a:off x="1258888" y="5589588"/>
            <a:ext cx="3311525" cy="519112"/>
          </a:xfrm>
          <a:prstGeom prst="rect">
            <a:avLst/>
          </a:prstGeom>
          <a:noFill/>
          <a:ln w="12700">
            <a:noFill/>
            <a:miter lim="800000"/>
          </a:ln>
        </p:spPr>
        <p:txBody>
          <a:bodyPr>
            <a:spAutoFit/>
          </a:bodyPr>
          <a:lstStyle>
            <a:defPPr algn="ctr" rtl="0" eaLnBrk="1" hangingPunct="1">
              <a:defRPr kumimoji="0" lang="zh-CN"/>
            </a:defPPr>
            <a:lvl1pPr marL="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marL="0" lvl="0" indent="0" algn="l" eaLnBrk="1" hangingPunct="1">
              <a:spcBef>
                <a:spcPct val="50000"/>
              </a:spcBef>
              <a:buFont typeface="Wingdings" pitchFamily="2" charset="2"/>
              <a:buChar char="l"/>
            </a:pPr>
            <a:r>
              <a:rPr lang="zh-CN" altLang="en-US" sz="2800" b="1"/>
              <a:t>线粒体结构</a:t>
            </a:r>
          </a:p>
        </p:txBody>
      </p:sp>
      <p:sp>
        <p:nvSpPr>
          <p:cNvPr id="4105" name="Text Box 9"/>
          <p:cNvSpPr/>
          <p:nvPr/>
        </p:nvSpPr>
        <p:spPr>
          <a:xfrm>
            <a:off x="1403350" y="2636838"/>
            <a:ext cx="6934200" cy="2684462"/>
          </a:xfrm>
          <a:prstGeom prst="rect">
            <a:avLst/>
          </a:prstGeom>
          <a:noFill/>
          <a:ln w="12700">
            <a:noFill/>
            <a:miter lim="800000"/>
          </a:ln>
        </p:spPr>
        <p:txBody>
          <a:bodyPr>
            <a:spAutoFit/>
          </a:bodyPr>
          <a:lstStyle>
            <a:defPPr algn="ctr" rtl="0" eaLnBrk="1" hangingPunct="1">
              <a:defRPr kumimoji="0" lang="zh-CN"/>
            </a:defPPr>
            <a:lvl1pPr marL="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marL="0" lvl="0" indent="0" algn="l" eaLnBrk="1" hangingPunct="1">
              <a:lnSpc>
                <a:spcPct val="140000"/>
              </a:lnSpc>
              <a:buChar char="•"/>
            </a:pPr>
            <a:r>
              <a:rPr lang="zh-CN" altLang="en-US" sz="2400">
                <a:latin typeface="宋体" pitchFamily="2" charset="-122"/>
              </a:rPr>
              <a:t>线粒体是个敏感而形态多变细胞器</a:t>
            </a:r>
            <a:r>
              <a:rPr lang="en-US" altLang="zh-CN" sz="2400">
                <a:latin typeface="宋体" pitchFamily="2" charset="-122"/>
              </a:rPr>
              <a:t>,</a:t>
            </a:r>
            <a:r>
              <a:rPr lang="zh-CN" altLang="en-US" sz="2400">
                <a:latin typeface="宋体" pitchFamily="2" charset="-122"/>
                <a:ea typeface="Times New Roman" pitchFamily="18" charset="0"/>
              </a:rPr>
              <a:t>线粒体形态常因细胞不一样而有差异，即使在同一细胞内线粒体形态也不尽相同。</a:t>
            </a:r>
            <a:r>
              <a:rPr lang="zh-CN" altLang="en-US" sz="2400">
                <a:latin typeface="宋体" pitchFamily="2" charset="-122"/>
              </a:rPr>
              <a:t> </a:t>
            </a:r>
          </a:p>
          <a:p>
            <a:pPr marL="0" lvl="0" indent="0" algn="l" eaLnBrk="1" hangingPunct="1">
              <a:lnSpc>
                <a:spcPct val="160000"/>
              </a:lnSpc>
              <a:buChar char="•"/>
            </a:pPr>
            <a:r>
              <a:rPr lang="zh-CN" altLang="en-US" sz="2400">
                <a:latin typeface="宋体" pitchFamily="2" charset="-122"/>
              </a:rPr>
              <a:t>光镜下能够看到形态各异线粒体：</a:t>
            </a:r>
          </a:p>
          <a:p>
            <a:pPr marL="0" lvl="0" indent="0" eaLnBrk="1" hangingPunct="1">
              <a:lnSpc>
                <a:spcPct val="130000"/>
              </a:lnSpc>
            </a:pPr>
            <a:r>
              <a:rPr lang="zh-CN" altLang="en-US" sz="2400">
                <a:latin typeface="宋体" pitchFamily="2" charset="-122"/>
              </a:rPr>
              <a:t>          粒状、杆状、线状、颗粒状等。</a:t>
            </a:r>
            <a:r>
              <a:rPr lang="zh-CN" altLang="en-US"/>
              <a:t>    </a:t>
            </a:r>
          </a:p>
        </p:txBody>
      </p:sp>
      <p:sp>
        <p:nvSpPr>
          <p:cNvPr id="4106" name="TextBox 4105"/>
          <p:cNvSpPr txBox="1"/>
          <p:nvPr/>
        </p:nvSpPr>
        <p:spPr>
          <a:xfrm>
            <a:off x="0" y="6498000"/>
            <a:ext cx="2160000" cy="108000"/>
          </a:xfrm>
          <a:prstGeom prst="rect">
            <a:avLst/>
          </a:prstGeom>
          <a:noFill/>
        </p:spPr>
        <p:txBody>
          <a:bodyPr wrap="none">
            <a:spAutoFit/>
          </a:bodyPr>
          <a:lstStyle>
            <a:defPPr>
              <a:defRPr lang="zh-CN"/>
            </a:defPPr>
            <a:lvl1pPr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1pPr>
            <a:lvl2pPr marL="4572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2pPr>
            <a:lvl3pPr marL="9144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3pPr>
            <a:lvl4pPr marL="13716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4pPr>
            <a:lvl5pPr marL="18288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a:defRPr sz="1005"/>
            </a:pPr>
            <a:r>
              <a:t>线粒体遗传医学知识专题讲座</a:t>
            </a:r>
          </a:p>
        </p:txBody>
      </p:sp>
      <p:sp>
        <p:nvSpPr>
          <p:cNvPr id="4107" name="TextBox 4106"/>
          <p:cNvSpPr txBox="1"/>
          <p:nvPr/>
        </p:nvSpPr>
        <p:spPr>
          <a:xfrm>
            <a:off x="11112000" y="6498000"/>
            <a:ext cx="720000" cy="108000"/>
          </a:xfrm>
          <a:prstGeom prst="rect">
            <a:avLst/>
          </a:prstGeom>
          <a:noFill/>
        </p:spPr>
        <p:txBody>
          <a:bodyPr wrap="none">
            <a:spAutoFit/>
          </a:bodyPr>
          <a:lstStyle>
            <a:defPPr>
              <a:defRPr lang="zh-CN"/>
            </a:defPPr>
            <a:lvl1pPr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1pPr>
            <a:lvl2pPr marL="4572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2pPr>
            <a:lvl3pPr marL="9144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3pPr>
            <a:lvl4pPr marL="13716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4pPr>
            <a:lvl5pPr marL="18288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a:defRPr sz="1005"/>
            </a:pPr>
            <a:r>
              <a:t>3/61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122" name="Rectangle 2"/>
          <p:cNvSpPr/>
          <p:nvPr/>
        </p:nvSpPr>
        <p:spPr>
          <a:xfrm>
            <a:off x="0" y="0"/>
            <a:ext cx="9144000" cy="981075"/>
          </a:xfrm>
          <a:prstGeom prst="rect">
            <a:avLst/>
          </a:prstGeom>
          <a:solidFill>
            <a:srgbClr val="000066"/>
          </a:solidFill>
          <a:ln>
            <a:solidFill>
              <a:schemeClr val="tx1"/>
            </a:solidFill>
            <a:miter lim="800000"/>
          </a:ln>
        </p:spPr>
        <p:txBody>
          <a:bodyPr wrap="none" anchor="ctr" anchorCtr="0"/>
          <a:lstStyle>
            <a:defPPr algn="ctr" rtl="0" eaLnBrk="1" hangingPunct="1">
              <a:defRPr kumimoji="0" lang="zh-CN"/>
            </a:defPPr>
            <a:lvl1pPr marL="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marL="0" lvl="0" indent="0" eaLnBrk="1" hangingPunct="1"/>
            <a:endParaRPr lang="zh-CN" altLang="en-US"/>
          </a:p>
        </p:txBody>
      </p:sp>
      <p:sp>
        <p:nvSpPr>
          <p:cNvPr id="5123" name="Rectangle 3"/>
          <p:cNvSpPr/>
          <p:nvPr/>
        </p:nvSpPr>
        <p:spPr>
          <a:xfrm>
            <a:off x="1828800" y="4718050"/>
            <a:ext cx="9144000" cy="0"/>
          </a:xfrm>
          <a:prstGeom prst="rect">
            <a:avLst/>
          </a:prstGeom>
          <a:noFill/>
          <a:ln>
            <a:noFill/>
            <a:miter lim="800000"/>
          </a:ln>
        </p:spPr>
        <p:txBody>
          <a:bodyPr>
            <a:spAutoFit/>
          </a:bodyPr>
          <a:lstStyle>
            <a:defPPr algn="ctr" rtl="0" eaLnBrk="1" hangingPunct="1">
              <a:defRPr kumimoji="0" lang="zh-CN"/>
            </a:defPPr>
            <a:lvl1pPr marL="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marL="0" lvl="0" indent="0" eaLnBrk="1" hangingPunct="1"/>
            <a:endParaRPr lang="zh-CN" altLang="en-US"/>
          </a:p>
        </p:txBody>
      </p:sp>
      <p:sp>
        <p:nvSpPr>
          <p:cNvPr id="5124" name="Rectangle 4"/>
          <p:cNvSpPr/>
          <p:nvPr/>
        </p:nvSpPr>
        <p:spPr>
          <a:xfrm>
            <a:off x="3424238" y="2857500"/>
            <a:ext cx="9144000" cy="0"/>
          </a:xfrm>
          <a:prstGeom prst="rect">
            <a:avLst/>
          </a:prstGeom>
          <a:noFill/>
          <a:ln>
            <a:noFill/>
            <a:miter lim="800000"/>
          </a:ln>
        </p:spPr>
        <p:txBody>
          <a:bodyPr>
            <a:spAutoFit/>
          </a:bodyPr>
          <a:lstStyle>
            <a:defPPr algn="ctr" rtl="0" eaLnBrk="1" hangingPunct="1">
              <a:defRPr kumimoji="0" lang="zh-CN"/>
            </a:defPPr>
            <a:lvl1pPr marL="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marL="0" lvl="0" indent="0" eaLnBrk="1" hangingPunct="1"/>
            <a:endParaRPr lang="zh-CN" altLang="en-US"/>
          </a:p>
        </p:txBody>
      </p:sp>
      <p:sp>
        <p:nvSpPr>
          <p:cNvPr id="5125" name="Text Box 5"/>
          <p:cNvSpPr/>
          <p:nvPr/>
        </p:nvSpPr>
        <p:spPr>
          <a:xfrm>
            <a:off x="1547812" y="188912"/>
            <a:ext cx="5184775" cy="762000"/>
          </a:xfrm>
          <a:prstGeom prst="rect">
            <a:avLst/>
          </a:prstGeom>
          <a:noFill/>
          <a:ln w="12700">
            <a:noFill/>
            <a:miter lim="800000"/>
          </a:ln>
        </p:spPr>
        <p:txBody>
          <a:bodyPr>
            <a:spAutoFit/>
          </a:bodyPr>
          <a:lstStyle>
            <a:defPPr algn="ctr" rtl="0" eaLnBrk="1" hangingPunct="1">
              <a:defRPr kumimoji="0" lang="zh-CN"/>
            </a:defPPr>
            <a:lvl1pPr marL="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marL="0" lvl="0" indent="0" eaLnBrk="1" hangingPunct="1">
              <a:spcBef>
                <a:spcPct val="50000"/>
              </a:spcBef>
            </a:pPr>
            <a:r>
              <a:rPr lang="zh-CN" altLang="en-US" sz="4400" b="1">
                <a:solidFill>
                  <a:srgbClr val="FFFF00"/>
                </a:solidFill>
                <a:ea typeface="黑体" pitchFamily="49" charset="-122"/>
              </a:rPr>
              <a:t>线  粒  体</a:t>
            </a:r>
          </a:p>
        </p:txBody>
      </p:sp>
      <p:sp>
        <p:nvSpPr>
          <p:cNvPr id="5126" name="Text Box 7"/>
          <p:cNvSpPr/>
          <p:nvPr/>
        </p:nvSpPr>
        <p:spPr>
          <a:xfrm>
            <a:off x="4284662" y="1268412"/>
            <a:ext cx="4537075" cy="5386388"/>
          </a:xfrm>
          <a:prstGeom prst="rect">
            <a:avLst/>
          </a:prstGeom>
          <a:noFill/>
          <a:ln w="12700">
            <a:noFill/>
            <a:miter lim="800000"/>
          </a:ln>
        </p:spPr>
        <p:txBody>
          <a:bodyPr>
            <a:spAutoFit/>
          </a:bodyPr>
          <a:lstStyle>
            <a:defPPr algn="ctr" rtl="0" eaLnBrk="1" hangingPunct="1">
              <a:defRPr kumimoji="0" lang="zh-CN"/>
            </a:defPPr>
            <a:lvl1pPr marL="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marL="0" lvl="0" indent="0" algn="l" eaLnBrk="1" hangingPunct="1">
              <a:spcBef>
                <a:spcPct val="50000"/>
              </a:spcBef>
              <a:buClr>
                <a:srgbClr val="000066"/>
              </a:buClr>
              <a:buFont typeface="Wingdings" pitchFamily="2" charset="2"/>
              <a:buChar char="v"/>
            </a:pPr>
            <a:r>
              <a:rPr lang="zh-CN" altLang="en-US" sz="2400" b="1"/>
              <a:t>外膜</a:t>
            </a:r>
            <a:r>
              <a:rPr lang="zh-CN" altLang="en-US" sz="2400"/>
              <a:t>：缺乏传送系统，但却有</a:t>
            </a:r>
          </a:p>
          <a:p>
            <a:pPr marL="0" lvl="0" indent="0" algn="l" eaLnBrk="1" hangingPunct="1">
              <a:lnSpc>
                <a:spcPct val="60000"/>
              </a:lnSpc>
              <a:spcBef>
                <a:spcPct val="50000"/>
              </a:spcBef>
              <a:buClr>
                <a:srgbClr val="000066"/>
              </a:buClr>
              <a:buFont typeface="Wingdings" pitchFamily="2" charset="2"/>
            </a:pPr>
            <a:r>
              <a:rPr lang="zh-CN" altLang="en-US" sz="2400"/>
              <a:t>              较大通道，便于小分 </a:t>
            </a:r>
          </a:p>
          <a:p>
            <a:pPr marL="0" lvl="0" indent="0" algn="l" eaLnBrk="1" hangingPunct="1">
              <a:lnSpc>
                <a:spcPct val="60000"/>
              </a:lnSpc>
              <a:spcBef>
                <a:spcPct val="50000"/>
              </a:spcBef>
              <a:buClr>
                <a:srgbClr val="000066"/>
              </a:buClr>
              <a:buFont typeface="Wingdings" pitchFamily="2" charset="2"/>
            </a:pPr>
            <a:r>
              <a:rPr lang="zh-CN" altLang="en-US" sz="2400"/>
              <a:t>              子物质进入外膜。 </a:t>
            </a:r>
          </a:p>
          <a:p>
            <a:pPr marL="0" lvl="0" indent="0" algn="l" eaLnBrk="1" hangingPunct="1">
              <a:spcBef>
                <a:spcPct val="50000"/>
              </a:spcBef>
              <a:buClr>
                <a:srgbClr val="000066"/>
              </a:buClr>
              <a:buFont typeface="Wingdings" pitchFamily="2" charset="2"/>
              <a:buChar char="v"/>
            </a:pPr>
            <a:r>
              <a:rPr lang="zh-CN" altLang="en-US" sz="2400" b="1"/>
              <a:t>内膜</a:t>
            </a:r>
            <a:r>
              <a:rPr lang="zh-CN" altLang="en-US" sz="2400"/>
              <a:t>：各种不一样运输蛋白质</a:t>
            </a:r>
          </a:p>
          <a:p>
            <a:pPr marL="0" lvl="0" indent="0" algn="l" eaLnBrk="1" hangingPunct="1">
              <a:lnSpc>
                <a:spcPct val="60000"/>
              </a:lnSpc>
              <a:spcBef>
                <a:spcPct val="50000"/>
              </a:spcBef>
              <a:buClr>
                <a:srgbClr val="000066"/>
              </a:buClr>
              <a:buFont typeface="Wingdings" pitchFamily="2" charset="2"/>
            </a:pPr>
            <a:r>
              <a:rPr lang="zh-CN" altLang="en-US" sz="2400"/>
              <a:t>              可选择性地进行膜内外</a:t>
            </a:r>
          </a:p>
          <a:p>
            <a:pPr marL="0" lvl="0" indent="0" algn="l" eaLnBrk="1" hangingPunct="1">
              <a:lnSpc>
                <a:spcPct val="80000"/>
              </a:lnSpc>
              <a:spcBef>
                <a:spcPct val="50000"/>
              </a:spcBef>
              <a:buClr>
                <a:srgbClr val="000066"/>
              </a:buClr>
              <a:buFont typeface="Wingdings" pitchFamily="2" charset="2"/>
            </a:pPr>
            <a:r>
              <a:rPr lang="zh-CN" altLang="en-US" sz="2400"/>
              <a:t>              小分子物质转移 ；  </a:t>
            </a:r>
          </a:p>
          <a:p>
            <a:pPr marL="0" lvl="0" indent="0" algn="l" eaLnBrk="1" hangingPunct="1">
              <a:lnSpc>
                <a:spcPct val="50000"/>
              </a:lnSpc>
              <a:spcBef>
                <a:spcPct val="50000"/>
              </a:spcBef>
              <a:buClr>
                <a:srgbClr val="000066"/>
              </a:buClr>
              <a:buFont typeface="Wingdings" pitchFamily="2" charset="2"/>
            </a:pPr>
            <a:r>
              <a:rPr lang="zh-CN" altLang="en-US" sz="2400"/>
              <a:t>              </a:t>
            </a:r>
            <a:r>
              <a:rPr lang="zh-CN" altLang="en-US" sz="2400" u="sng"/>
              <a:t>电子传递链</a:t>
            </a:r>
          </a:p>
          <a:p>
            <a:pPr marL="0" lvl="0" indent="0" algn="l" eaLnBrk="1" hangingPunct="1">
              <a:lnSpc>
                <a:spcPct val="90000"/>
              </a:lnSpc>
              <a:spcBef>
                <a:spcPct val="50000"/>
              </a:spcBef>
              <a:buClr>
                <a:srgbClr val="000066"/>
              </a:buClr>
              <a:buFont typeface="Wingdings" pitchFamily="2" charset="2"/>
              <a:buChar char="v"/>
            </a:pPr>
            <a:r>
              <a:rPr lang="zh-CN" altLang="en-US" sz="2400" b="1"/>
              <a:t>膜间腔</a:t>
            </a:r>
            <a:r>
              <a:rPr lang="zh-CN" altLang="en-US" sz="2400"/>
              <a:t>：内外膜之间空隙 </a:t>
            </a:r>
          </a:p>
          <a:p>
            <a:pPr marL="0" lvl="0" indent="0" algn="l" eaLnBrk="1" hangingPunct="1">
              <a:lnSpc>
                <a:spcPct val="60000"/>
              </a:lnSpc>
              <a:spcBef>
                <a:spcPct val="50000"/>
              </a:spcBef>
              <a:buClr>
                <a:srgbClr val="000066"/>
              </a:buClr>
              <a:buFont typeface="Wingdings" pitchFamily="2" charset="2"/>
              <a:buChar char="v"/>
            </a:pPr>
            <a:r>
              <a:rPr lang="zh-CN" altLang="en-US" sz="2400" b="1"/>
              <a:t>线粒体嵴</a:t>
            </a:r>
            <a:r>
              <a:rPr lang="zh-CN" altLang="en-US" sz="2400"/>
              <a:t>：内膜向内凹陷形成 </a:t>
            </a:r>
            <a:endParaRPr lang="zh-CN" altLang="en-US"/>
          </a:p>
          <a:p>
            <a:pPr marL="0" lvl="0" indent="0" algn="l" eaLnBrk="1" hangingPunct="1">
              <a:lnSpc>
                <a:spcPct val="80000"/>
              </a:lnSpc>
              <a:spcBef>
                <a:spcPct val="50000"/>
              </a:spcBef>
              <a:buClr>
                <a:srgbClr val="000066"/>
              </a:buClr>
              <a:buFont typeface="Wingdings" pitchFamily="2" charset="2"/>
              <a:buChar char="v"/>
            </a:pPr>
            <a:r>
              <a:rPr lang="zh-CN" altLang="en-US" sz="2400" b="1"/>
              <a:t>嵴间腔</a:t>
            </a:r>
            <a:r>
              <a:rPr lang="zh-CN" altLang="en-US" sz="2400"/>
              <a:t>：嵴间空隙 </a:t>
            </a:r>
          </a:p>
          <a:p>
            <a:pPr marL="0" lvl="0" indent="0" algn="l" eaLnBrk="1" hangingPunct="1">
              <a:lnSpc>
                <a:spcPct val="90000"/>
              </a:lnSpc>
              <a:spcBef>
                <a:spcPct val="50000"/>
              </a:spcBef>
              <a:buClr>
                <a:srgbClr val="000066"/>
              </a:buClr>
              <a:buFont typeface="Wingdings" pitchFamily="2" charset="2"/>
              <a:buChar char="v"/>
            </a:pPr>
            <a:r>
              <a:rPr lang="zh-CN" altLang="en-US" sz="2400" b="1"/>
              <a:t>基质</a:t>
            </a:r>
            <a:r>
              <a:rPr lang="zh-CN" altLang="en-US" sz="2400"/>
              <a:t>：含有脂质、蛋白质、</a:t>
            </a:r>
          </a:p>
          <a:p>
            <a:pPr marL="0" lvl="0" indent="0" algn="l" eaLnBrk="1" hangingPunct="1">
              <a:lnSpc>
                <a:spcPct val="70000"/>
              </a:lnSpc>
              <a:spcBef>
                <a:spcPct val="50000"/>
              </a:spcBef>
              <a:buClr>
                <a:srgbClr val="000066"/>
              </a:buClr>
              <a:buFont typeface="Wingdings" pitchFamily="2" charset="2"/>
            </a:pPr>
            <a:r>
              <a:rPr lang="zh-CN" altLang="en-US" sz="2400"/>
              <a:t>               </a:t>
            </a:r>
            <a:r>
              <a:rPr lang="en-US" altLang="zh-CN" sz="2400"/>
              <a:t>DNA</a:t>
            </a:r>
            <a:r>
              <a:rPr lang="zh-CN" altLang="en-US" sz="2400"/>
              <a:t>分子和核糖体 </a:t>
            </a:r>
          </a:p>
        </p:txBody>
      </p:sp>
      <p:pic>
        <p:nvPicPr>
          <p:cNvPr id="5127" name="Picture 17" descr="0506-02"/>
          <p:cNvPicPr/>
          <p:nvPr/>
        </p:nvPicPr>
        <p:blipFill>
          <a:blip r:embed="rId2"/>
          <a:stretch>
            <a:fillRect/>
          </a:stretch>
        </p:blipFill>
        <p:spPr>
          <a:xfrm>
            <a:off x="228600" y="3886200"/>
            <a:ext cx="3915121" cy="2686423"/>
          </a:xfrm>
          <a:prstGeom prst="rect">
            <a:avLst/>
          </a:prstGeom>
          <a:noFill/>
          <a:ln>
            <a:noFill/>
            <a:miter lim="800000"/>
          </a:ln>
        </p:spPr>
      </p:pic>
      <p:pic>
        <p:nvPicPr>
          <p:cNvPr id="5128" name="Picture 18" descr="mitmor4"/>
          <p:cNvPicPr/>
          <p:nvPr/>
        </p:nvPicPr>
        <p:blipFill>
          <a:blip r:embed="rId3"/>
          <a:stretch>
            <a:fillRect/>
          </a:stretch>
        </p:blipFill>
        <p:spPr>
          <a:xfrm>
            <a:off x="228600" y="1219200"/>
            <a:ext cx="3879420" cy="2589330"/>
          </a:xfrm>
          <a:prstGeom prst="rect">
            <a:avLst/>
          </a:prstGeom>
          <a:noFill/>
          <a:ln>
            <a:noFill/>
            <a:miter lim="800000"/>
          </a:ln>
        </p:spPr>
      </p:pic>
      <p:sp>
        <p:nvSpPr>
          <p:cNvPr id="5129" name="TextBox 5128"/>
          <p:cNvSpPr txBox="1"/>
          <p:nvPr/>
        </p:nvSpPr>
        <p:spPr>
          <a:xfrm>
            <a:off x="0" y="6498000"/>
            <a:ext cx="2160000" cy="108000"/>
          </a:xfrm>
          <a:prstGeom prst="rect">
            <a:avLst/>
          </a:prstGeom>
          <a:noFill/>
        </p:spPr>
        <p:txBody>
          <a:bodyPr wrap="none">
            <a:spAutoFit/>
          </a:bodyPr>
          <a:lstStyle>
            <a:defPPr>
              <a:defRPr lang="zh-CN"/>
            </a:defPPr>
            <a:lvl1pPr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1pPr>
            <a:lvl2pPr marL="4572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2pPr>
            <a:lvl3pPr marL="9144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3pPr>
            <a:lvl4pPr marL="13716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4pPr>
            <a:lvl5pPr marL="18288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a:defRPr sz="1005"/>
            </a:pPr>
            <a:r>
              <a:t>线粒体遗传医学知识专题讲座</a:t>
            </a:r>
          </a:p>
        </p:txBody>
      </p:sp>
      <p:sp>
        <p:nvSpPr>
          <p:cNvPr id="5130" name="TextBox 5129"/>
          <p:cNvSpPr txBox="1"/>
          <p:nvPr/>
        </p:nvSpPr>
        <p:spPr>
          <a:xfrm>
            <a:off x="11112000" y="6498000"/>
            <a:ext cx="720000" cy="108000"/>
          </a:xfrm>
          <a:prstGeom prst="rect">
            <a:avLst/>
          </a:prstGeom>
          <a:noFill/>
        </p:spPr>
        <p:txBody>
          <a:bodyPr wrap="none">
            <a:spAutoFit/>
          </a:bodyPr>
          <a:lstStyle>
            <a:defPPr>
              <a:defRPr lang="zh-CN"/>
            </a:defPPr>
            <a:lvl1pPr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1pPr>
            <a:lvl2pPr marL="4572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2pPr>
            <a:lvl3pPr marL="9144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3pPr>
            <a:lvl4pPr marL="13716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4pPr>
            <a:lvl5pPr marL="18288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a:defRPr sz="1005"/>
            </a:pPr>
            <a:r>
              <a:t>4/61</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146" name="Rectangle 2"/>
          <p:cNvSpPr/>
          <p:nvPr/>
        </p:nvSpPr>
        <p:spPr>
          <a:xfrm>
            <a:off x="0" y="0"/>
            <a:ext cx="9144000" cy="981075"/>
          </a:xfrm>
          <a:prstGeom prst="rect">
            <a:avLst/>
          </a:prstGeom>
          <a:solidFill>
            <a:srgbClr val="000066"/>
          </a:solidFill>
          <a:ln>
            <a:solidFill>
              <a:schemeClr val="tx1"/>
            </a:solidFill>
            <a:miter lim="800000"/>
          </a:ln>
        </p:spPr>
        <p:txBody>
          <a:bodyPr wrap="none" anchor="ctr" anchorCtr="0"/>
          <a:lstStyle>
            <a:defPPr algn="ctr" rtl="0" eaLnBrk="1" hangingPunct="1">
              <a:defRPr kumimoji="0" lang="zh-CN"/>
            </a:defPPr>
            <a:lvl1pPr marL="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marL="0" lvl="0" indent="0" eaLnBrk="1" hangingPunct="1"/>
            <a:endParaRPr lang="zh-CN" altLang="en-US"/>
          </a:p>
        </p:txBody>
      </p:sp>
      <p:sp>
        <p:nvSpPr>
          <p:cNvPr id="6147" name="Rectangle 3"/>
          <p:cNvSpPr/>
          <p:nvPr/>
        </p:nvSpPr>
        <p:spPr>
          <a:xfrm>
            <a:off x="1828800" y="4718050"/>
            <a:ext cx="9144000" cy="0"/>
          </a:xfrm>
          <a:prstGeom prst="rect">
            <a:avLst/>
          </a:prstGeom>
          <a:noFill/>
          <a:ln>
            <a:noFill/>
            <a:miter lim="800000"/>
          </a:ln>
        </p:spPr>
        <p:txBody>
          <a:bodyPr>
            <a:spAutoFit/>
          </a:bodyPr>
          <a:lstStyle>
            <a:defPPr algn="ctr" rtl="0" eaLnBrk="1" hangingPunct="1">
              <a:defRPr kumimoji="0" lang="zh-CN"/>
            </a:defPPr>
            <a:lvl1pPr marL="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marL="0" lvl="0" indent="0" eaLnBrk="1" hangingPunct="1"/>
            <a:endParaRPr lang="zh-CN" altLang="en-US"/>
          </a:p>
        </p:txBody>
      </p:sp>
      <p:sp>
        <p:nvSpPr>
          <p:cNvPr id="6148" name="Rectangle 4"/>
          <p:cNvSpPr/>
          <p:nvPr/>
        </p:nvSpPr>
        <p:spPr>
          <a:xfrm>
            <a:off x="3424238" y="2857500"/>
            <a:ext cx="9144000" cy="0"/>
          </a:xfrm>
          <a:prstGeom prst="rect">
            <a:avLst/>
          </a:prstGeom>
          <a:noFill/>
          <a:ln>
            <a:noFill/>
            <a:miter lim="800000"/>
          </a:ln>
        </p:spPr>
        <p:txBody>
          <a:bodyPr>
            <a:spAutoFit/>
          </a:bodyPr>
          <a:lstStyle>
            <a:defPPr algn="ctr" rtl="0" eaLnBrk="1" hangingPunct="1">
              <a:defRPr kumimoji="0" lang="zh-CN"/>
            </a:defPPr>
            <a:lvl1pPr marL="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marL="0" lvl="0" indent="0" eaLnBrk="1" hangingPunct="1"/>
            <a:endParaRPr lang="zh-CN" altLang="en-US"/>
          </a:p>
        </p:txBody>
      </p:sp>
      <p:sp>
        <p:nvSpPr>
          <p:cNvPr id="6149" name="Text Box 5"/>
          <p:cNvSpPr/>
          <p:nvPr/>
        </p:nvSpPr>
        <p:spPr>
          <a:xfrm>
            <a:off x="1547812" y="188912"/>
            <a:ext cx="5184775" cy="762000"/>
          </a:xfrm>
          <a:prstGeom prst="rect">
            <a:avLst/>
          </a:prstGeom>
          <a:noFill/>
          <a:ln w="12700">
            <a:noFill/>
            <a:miter lim="800000"/>
          </a:ln>
        </p:spPr>
        <p:txBody>
          <a:bodyPr>
            <a:spAutoFit/>
          </a:bodyPr>
          <a:lstStyle>
            <a:defPPr algn="ctr" rtl="0" eaLnBrk="1" hangingPunct="1">
              <a:defRPr kumimoji="0" lang="zh-CN"/>
            </a:defPPr>
            <a:lvl1pPr marL="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marL="0" lvl="0" indent="0" eaLnBrk="1" hangingPunct="1">
              <a:spcBef>
                <a:spcPct val="50000"/>
              </a:spcBef>
            </a:pPr>
            <a:r>
              <a:rPr lang="zh-CN" altLang="en-US" sz="4400" b="1">
                <a:solidFill>
                  <a:srgbClr val="FFFF00"/>
                </a:solidFill>
                <a:ea typeface="黑体" pitchFamily="49" charset="-122"/>
              </a:rPr>
              <a:t>线  粒  体</a:t>
            </a:r>
          </a:p>
        </p:txBody>
      </p:sp>
      <p:sp>
        <p:nvSpPr>
          <p:cNvPr id="6150" name="Text Box 10"/>
          <p:cNvSpPr/>
          <p:nvPr/>
        </p:nvSpPr>
        <p:spPr>
          <a:xfrm>
            <a:off x="533400" y="1371600"/>
            <a:ext cx="8153400" cy="4948238"/>
          </a:xfrm>
          <a:prstGeom prst="rect">
            <a:avLst/>
          </a:prstGeom>
          <a:noFill/>
          <a:ln w="12700">
            <a:noFill/>
            <a:miter lim="800000"/>
          </a:ln>
        </p:spPr>
        <p:txBody>
          <a:bodyPr>
            <a:spAutoFit/>
          </a:bodyPr>
          <a:lstStyle>
            <a:defPPr algn="ctr" rtl="0" eaLnBrk="1" hangingPunct="1">
              <a:defRPr kumimoji="0" lang="zh-CN"/>
            </a:defPPr>
            <a:lvl1pPr marL="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marL="0" lvl="0" indent="0" algn="l" eaLnBrk="1" hangingPunct="1">
              <a:lnSpc>
                <a:spcPct val="160000"/>
              </a:lnSpc>
              <a:spcBef>
                <a:spcPct val="50000"/>
              </a:spcBef>
            </a:pPr>
            <a:r>
              <a:rPr lang="zh-CN" altLang="en-US" sz="2400" b="1" u="sng">
                <a:solidFill>
                  <a:srgbClr val="CC3300"/>
                </a:solidFill>
              </a:rPr>
              <a:t>电子传递链</a:t>
            </a:r>
            <a:r>
              <a:rPr lang="zh-CN" altLang="en-US" sz="2400" u="sng">
                <a:solidFill>
                  <a:srgbClr val="CC3300"/>
                </a:solidFill>
              </a:rPr>
              <a:t>：</a:t>
            </a:r>
            <a:r>
              <a:rPr lang="zh-CN" altLang="en-US" sz="2400"/>
              <a:t>由一系列能传递氢或电子酶或辅酶组成，它们按一定次序排列在线粒体内膜上，组成传递氢或传递电子体系。这个体系进行一系列连锁反应与细胞摄取氧呼吸过程相关，故又称为呼吸链。 </a:t>
            </a:r>
          </a:p>
          <a:p>
            <a:pPr marL="0" lvl="0" indent="0" algn="l" eaLnBrk="1" hangingPunct="1">
              <a:lnSpc>
                <a:spcPct val="160000"/>
              </a:lnSpc>
              <a:spcBef>
                <a:spcPct val="50000"/>
              </a:spcBef>
            </a:pPr>
            <a:r>
              <a:rPr lang="zh-CN" altLang="en-US" sz="2400"/>
              <a:t>        镶嵌在线粒体内膜中、位置相近、能共同完成电子传递过程中某个生物化学反应酶或辅酶形成了一个酶复合体。整个呼吸链由五个酶复合体组成，分别为复合体</a:t>
            </a:r>
            <a:r>
              <a:rPr lang="en-US" altLang="zh-CN" sz="2400"/>
              <a:t>Ⅰ</a:t>
            </a:r>
            <a:r>
              <a:rPr lang="zh-CN" altLang="en-US" sz="2400"/>
              <a:t>、</a:t>
            </a:r>
            <a:r>
              <a:rPr lang="en-US" altLang="zh-CN" sz="2400"/>
              <a:t>Ⅱ</a:t>
            </a:r>
            <a:r>
              <a:rPr lang="zh-CN" altLang="en-US" sz="2400"/>
              <a:t>、</a:t>
            </a:r>
            <a:r>
              <a:rPr lang="en-US" altLang="zh-CN" sz="2400"/>
              <a:t>Ⅲ</a:t>
            </a:r>
            <a:r>
              <a:rPr lang="zh-CN" altLang="en-US" sz="2400"/>
              <a:t>、</a:t>
            </a:r>
            <a:r>
              <a:rPr lang="en-US" altLang="zh-CN" sz="2400"/>
              <a:t>Ⅳ</a:t>
            </a:r>
            <a:r>
              <a:rPr lang="zh-CN" altLang="en-US" sz="2400"/>
              <a:t>和</a:t>
            </a:r>
            <a:r>
              <a:rPr lang="en-US" altLang="zh-CN" sz="2400"/>
              <a:t>Ⅴ</a:t>
            </a:r>
            <a:r>
              <a:rPr lang="zh-CN" altLang="en-US" sz="2400"/>
              <a:t>。  </a:t>
            </a:r>
          </a:p>
        </p:txBody>
      </p:sp>
      <p:sp>
        <p:nvSpPr>
          <p:cNvPr id="6151" name="TextBox 6150"/>
          <p:cNvSpPr txBox="1"/>
          <p:nvPr/>
        </p:nvSpPr>
        <p:spPr>
          <a:xfrm>
            <a:off x="0" y="6498000"/>
            <a:ext cx="2160000" cy="108000"/>
          </a:xfrm>
          <a:prstGeom prst="rect">
            <a:avLst/>
          </a:prstGeom>
          <a:noFill/>
        </p:spPr>
        <p:txBody>
          <a:bodyPr wrap="none">
            <a:spAutoFit/>
          </a:bodyPr>
          <a:lstStyle>
            <a:defPPr>
              <a:defRPr lang="zh-CN"/>
            </a:defPPr>
            <a:lvl1pPr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1pPr>
            <a:lvl2pPr marL="4572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2pPr>
            <a:lvl3pPr marL="9144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3pPr>
            <a:lvl4pPr marL="13716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4pPr>
            <a:lvl5pPr marL="18288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a:defRPr sz="1005"/>
            </a:pPr>
            <a:r>
              <a:t>线粒体遗传医学知识专题讲座</a:t>
            </a:r>
          </a:p>
        </p:txBody>
      </p:sp>
      <p:sp>
        <p:nvSpPr>
          <p:cNvPr id="6152" name="TextBox 6151"/>
          <p:cNvSpPr txBox="1"/>
          <p:nvPr/>
        </p:nvSpPr>
        <p:spPr>
          <a:xfrm>
            <a:off x="11112000" y="6498000"/>
            <a:ext cx="720000" cy="108000"/>
          </a:xfrm>
          <a:prstGeom prst="rect">
            <a:avLst/>
          </a:prstGeom>
          <a:noFill/>
        </p:spPr>
        <p:txBody>
          <a:bodyPr wrap="none">
            <a:spAutoFit/>
          </a:bodyPr>
          <a:lstStyle>
            <a:defPPr>
              <a:defRPr lang="zh-CN"/>
            </a:defPPr>
            <a:lvl1pPr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1pPr>
            <a:lvl2pPr marL="4572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2pPr>
            <a:lvl3pPr marL="9144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3pPr>
            <a:lvl4pPr marL="13716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4pPr>
            <a:lvl5pPr marL="18288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a:defRPr sz="1005"/>
            </a:pPr>
            <a:r>
              <a:t>5/61</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170" name="Rectangle 2"/>
          <p:cNvSpPr/>
          <p:nvPr/>
        </p:nvSpPr>
        <p:spPr>
          <a:xfrm>
            <a:off x="0" y="0"/>
            <a:ext cx="9144000" cy="981075"/>
          </a:xfrm>
          <a:prstGeom prst="rect">
            <a:avLst/>
          </a:prstGeom>
          <a:solidFill>
            <a:srgbClr val="000066"/>
          </a:solidFill>
          <a:ln>
            <a:solidFill>
              <a:schemeClr val="tx1"/>
            </a:solidFill>
            <a:miter lim="800000"/>
          </a:ln>
        </p:spPr>
        <p:txBody>
          <a:bodyPr wrap="none" anchor="ctr" anchorCtr="0"/>
          <a:lstStyle>
            <a:defPPr algn="ctr" rtl="0" eaLnBrk="1" hangingPunct="1">
              <a:defRPr kumimoji="0" lang="zh-CN"/>
            </a:defPPr>
            <a:lvl1pPr marL="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marL="0" lvl="0" indent="0" eaLnBrk="1" hangingPunct="1"/>
            <a:endParaRPr lang="zh-CN" altLang="en-US"/>
          </a:p>
        </p:txBody>
      </p:sp>
      <p:sp>
        <p:nvSpPr>
          <p:cNvPr id="7171" name="Text Box 4"/>
          <p:cNvSpPr/>
          <p:nvPr/>
        </p:nvSpPr>
        <p:spPr>
          <a:xfrm>
            <a:off x="1547812" y="188912"/>
            <a:ext cx="5184775" cy="762000"/>
          </a:xfrm>
          <a:prstGeom prst="rect">
            <a:avLst/>
          </a:prstGeom>
          <a:noFill/>
          <a:ln w="12700">
            <a:noFill/>
            <a:miter lim="800000"/>
          </a:ln>
        </p:spPr>
        <p:txBody>
          <a:bodyPr>
            <a:spAutoFit/>
          </a:bodyPr>
          <a:lstStyle>
            <a:defPPr algn="ctr" rtl="0" eaLnBrk="1" hangingPunct="1">
              <a:defRPr kumimoji="0" lang="zh-CN"/>
            </a:defPPr>
            <a:lvl1pPr marL="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marL="0" lvl="0" indent="0" eaLnBrk="1" hangingPunct="1">
              <a:spcBef>
                <a:spcPct val="50000"/>
              </a:spcBef>
            </a:pPr>
            <a:r>
              <a:rPr lang="zh-CN" altLang="en-US" sz="4400" b="1">
                <a:solidFill>
                  <a:srgbClr val="FFFF00"/>
                </a:solidFill>
                <a:ea typeface="黑体" pitchFamily="49" charset="-122"/>
              </a:rPr>
              <a:t>线  粒  体</a:t>
            </a:r>
          </a:p>
        </p:txBody>
      </p:sp>
      <p:pic>
        <p:nvPicPr>
          <p:cNvPr id="7172" name="Picture 5" descr="respiratory chain of Mitochondria"/>
          <p:cNvPicPr/>
          <p:nvPr/>
        </p:nvPicPr>
        <p:blipFill>
          <a:blip r:embed="rId2"/>
          <a:stretch>
            <a:fillRect/>
          </a:stretch>
        </p:blipFill>
        <p:spPr>
          <a:xfrm>
            <a:off x="762000" y="1752600"/>
            <a:ext cx="7554804" cy="4369936"/>
          </a:xfrm>
          <a:prstGeom prst="rect">
            <a:avLst/>
          </a:prstGeom>
          <a:noFill/>
          <a:ln>
            <a:noFill/>
            <a:miter lim="800000"/>
          </a:ln>
        </p:spPr>
      </p:pic>
      <p:sp>
        <p:nvSpPr>
          <p:cNvPr id="7173" name="TextBox 7172"/>
          <p:cNvSpPr txBox="1"/>
          <p:nvPr/>
        </p:nvSpPr>
        <p:spPr>
          <a:xfrm>
            <a:off x="0" y="6498000"/>
            <a:ext cx="2160000" cy="108000"/>
          </a:xfrm>
          <a:prstGeom prst="rect">
            <a:avLst/>
          </a:prstGeom>
          <a:noFill/>
        </p:spPr>
        <p:txBody>
          <a:bodyPr wrap="none">
            <a:spAutoFit/>
          </a:bodyPr>
          <a:lstStyle>
            <a:defPPr>
              <a:defRPr lang="zh-CN"/>
            </a:defPPr>
            <a:lvl1pPr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1pPr>
            <a:lvl2pPr marL="4572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2pPr>
            <a:lvl3pPr marL="9144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3pPr>
            <a:lvl4pPr marL="13716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4pPr>
            <a:lvl5pPr marL="18288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a:defRPr sz="1005"/>
            </a:pPr>
            <a:r>
              <a:t>线粒体遗传医学知识专题讲座</a:t>
            </a:r>
          </a:p>
        </p:txBody>
      </p:sp>
      <p:sp>
        <p:nvSpPr>
          <p:cNvPr id="7174" name="TextBox 7173"/>
          <p:cNvSpPr txBox="1"/>
          <p:nvPr/>
        </p:nvSpPr>
        <p:spPr>
          <a:xfrm>
            <a:off x="11112000" y="6498000"/>
            <a:ext cx="720000" cy="108000"/>
          </a:xfrm>
          <a:prstGeom prst="rect">
            <a:avLst/>
          </a:prstGeom>
          <a:noFill/>
        </p:spPr>
        <p:txBody>
          <a:bodyPr wrap="none">
            <a:spAutoFit/>
          </a:bodyPr>
          <a:lstStyle>
            <a:defPPr>
              <a:defRPr lang="zh-CN"/>
            </a:defPPr>
            <a:lvl1pPr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1pPr>
            <a:lvl2pPr marL="4572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2pPr>
            <a:lvl3pPr marL="9144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3pPr>
            <a:lvl4pPr marL="13716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4pPr>
            <a:lvl5pPr marL="18288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a:defRPr sz="1005"/>
            </a:pPr>
            <a:r>
              <a:t>6/61</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194" name="Rectangle 2"/>
          <p:cNvSpPr/>
          <p:nvPr/>
        </p:nvSpPr>
        <p:spPr>
          <a:xfrm>
            <a:off x="0" y="0"/>
            <a:ext cx="9144000" cy="981075"/>
          </a:xfrm>
          <a:prstGeom prst="rect">
            <a:avLst/>
          </a:prstGeom>
          <a:solidFill>
            <a:srgbClr val="000066"/>
          </a:solidFill>
          <a:ln>
            <a:solidFill>
              <a:schemeClr val="tx1"/>
            </a:solidFill>
            <a:miter lim="800000"/>
          </a:ln>
        </p:spPr>
        <p:txBody>
          <a:bodyPr wrap="none" anchor="ctr" anchorCtr="0"/>
          <a:lstStyle>
            <a:defPPr algn="ctr" rtl="0" eaLnBrk="1" hangingPunct="1">
              <a:defRPr kumimoji="0" lang="zh-CN"/>
            </a:defPPr>
            <a:lvl1pPr marL="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marL="0" lvl="0" indent="0" eaLnBrk="1" hangingPunct="1"/>
            <a:endParaRPr lang="zh-CN" altLang="en-US"/>
          </a:p>
        </p:txBody>
      </p:sp>
      <p:sp>
        <p:nvSpPr>
          <p:cNvPr id="8195" name="Rectangle 3"/>
          <p:cNvSpPr/>
          <p:nvPr/>
        </p:nvSpPr>
        <p:spPr>
          <a:xfrm>
            <a:off x="2914650" y="2338388"/>
            <a:ext cx="9144000" cy="0"/>
          </a:xfrm>
          <a:prstGeom prst="rect">
            <a:avLst/>
          </a:prstGeom>
          <a:noFill/>
          <a:ln>
            <a:noFill/>
            <a:miter lim="800000"/>
          </a:ln>
        </p:spPr>
        <p:txBody>
          <a:bodyPr>
            <a:spAutoFit/>
          </a:bodyPr>
          <a:lstStyle>
            <a:defPPr algn="ctr" rtl="0" eaLnBrk="1" hangingPunct="1">
              <a:defRPr kumimoji="0" lang="zh-CN"/>
            </a:defPPr>
            <a:lvl1pPr marL="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marL="0" lvl="0" indent="0" eaLnBrk="1" hangingPunct="1"/>
            <a:endParaRPr lang="zh-CN" altLang="en-US"/>
          </a:p>
        </p:txBody>
      </p:sp>
      <p:sp>
        <p:nvSpPr>
          <p:cNvPr id="8196" name="Rectangle 4"/>
          <p:cNvSpPr/>
          <p:nvPr/>
        </p:nvSpPr>
        <p:spPr>
          <a:xfrm>
            <a:off x="4167188" y="3038475"/>
            <a:ext cx="9144000" cy="0"/>
          </a:xfrm>
          <a:prstGeom prst="rect">
            <a:avLst/>
          </a:prstGeom>
          <a:noFill/>
          <a:ln>
            <a:noFill/>
            <a:miter lim="800000"/>
          </a:ln>
        </p:spPr>
        <p:txBody>
          <a:bodyPr>
            <a:spAutoFit/>
          </a:bodyPr>
          <a:lstStyle>
            <a:defPPr algn="ctr" rtl="0" eaLnBrk="1" hangingPunct="1">
              <a:defRPr kumimoji="0" lang="zh-CN"/>
            </a:defPPr>
            <a:lvl1pPr marL="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marL="0" lvl="0" indent="0" eaLnBrk="1" hangingPunct="1"/>
            <a:endParaRPr lang="zh-CN" altLang="en-US"/>
          </a:p>
        </p:txBody>
      </p:sp>
      <p:sp>
        <p:nvSpPr>
          <p:cNvPr id="8197" name="Text Box 5"/>
          <p:cNvSpPr/>
          <p:nvPr/>
        </p:nvSpPr>
        <p:spPr>
          <a:xfrm>
            <a:off x="1547812" y="188912"/>
            <a:ext cx="5184775" cy="762000"/>
          </a:xfrm>
          <a:prstGeom prst="rect">
            <a:avLst/>
          </a:prstGeom>
          <a:noFill/>
          <a:ln w="12700">
            <a:noFill/>
            <a:miter lim="800000"/>
          </a:ln>
        </p:spPr>
        <p:txBody>
          <a:bodyPr>
            <a:spAutoFit/>
          </a:bodyPr>
          <a:lstStyle>
            <a:defPPr algn="ctr" rtl="0" eaLnBrk="1" hangingPunct="1">
              <a:defRPr kumimoji="0" lang="zh-CN"/>
            </a:defPPr>
            <a:lvl1pPr marL="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marL="0" lvl="0" indent="0" eaLnBrk="1" hangingPunct="1">
              <a:spcBef>
                <a:spcPct val="50000"/>
              </a:spcBef>
            </a:pPr>
            <a:r>
              <a:rPr lang="zh-CN" altLang="en-US" sz="4400" b="1">
                <a:solidFill>
                  <a:srgbClr val="FFFF00"/>
                </a:solidFill>
                <a:ea typeface="黑体" pitchFamily="49" charset="-122"/>
              </a:rPr>
              <a:t>线  粒  体</a:t>
            </a:r>
          </a:p>
        </p:txBody>
      </p:sp>
      <p:sp>
        <p:nvSpPr>
          <p:cNvPr id="8198" name="Rectangle 6"/>
          <p:cNvSpPr/>
          <p:nvPr/>
        </p:nvSpPr>
        <p:spPr>
          <a:xfrm>
            <a:off x="2590800" y="1219200"/>
            <a:ext cx="3962400" cy="519112"/>
          </a:xfrm>
          <a:prstGeom prst="rect">
            <a:avLst/>
          </a:prstGeom>
          <a:noFill/>
          <a:ln w="12700">
            <a:noFill/>
            <a:miter lim="800000"/>
          </a:ln>
        </p:spPr>
        <p:txBody>
          <a:bodyPr anchor="ctr" anchorCtr="0">
            <a:spAutoFit/>
          </a:bodyPr>
          <a:lstStyle>
            <a:defPPr algn="ctr" rtl="0" eaLnBrk="1" hangingPunct="1">
              <a:defRPr kumimoji="0" lang="zh-CN"/>
            </a:defPPr>
            <a:lvl1pPr marL="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marL="0" lvl="0" indent="0" algn="l" eaLnBrk="1" hangingPunct="1">
              <a:tabLst>
                <a:tab pos="5273675" algn="r"/>
              </a:tabLst>
            </a:pPr>
            <a:r>
              <a:rPr lang="zh-CN" altLang="en-US" sz="2800" b="1">
                <a:solidFill>
                  <a:srgbClr val="000066"/>
                </a:solidFill>
                <a:latin typeface="宋体" pitchFamily="2" charset="-122"/>
                <a:ea typeface="Times New Roman" pitchFamily="18" charset="0"/>
              </a:rPr>
              <a:t>人线粒体呼吸链复合体</a:t>
            </a:r>
            <a:endParaRPr lang="zh-CN" altLang="en-US" sz="2800" b="1">
              <a:solidFill>
                <a:srgbClr val="000066"/>
              </a:solidFill>
            </a:endParaRPr>
          </a:p>
        </p:txBody>
      </p:sp>
      <p:graphicFrame>
        <p:nvGraphicFramePr>
          <p:cNvPr id="8199" name="Group 118"/>
          <p:cNvGraphicFramePr>
            <a:graphicFrameLocks noGrp="1"/>
          </p:cNvGraphicFramePr>
          <p:nvPr>
            <p:ph idx="4294967295"/>
          </p:nvPr>
        </p:nvGraphicFramePr>
        <p:xfrm>
          <a:off x="381000" y="1828800"/>
          <a:ext cx="8229600" cy="2747962"/>
        </p:xfrm>
        <a:graphic>
          <a:graphicData uri="http://schemas.openxmlformats.org/drawingml/2006/table">
            <a:tbl>
              <a:tblPr/>
              <a:tblGrid>
                <a:gridCol w="2519362"/>
                <a:gridCol w="3602038"/>
                <a:gridCol w="2108200"/>
              </a:tblGrid>
              <a:tr h="461962">
                <a:tc>
                  <a:txBody>
                    <a:bodyPr vert="horz" wrap="square" anchor="b" anchorCtr="0"/>
                    <a:lstStyle>
                      <a:lvl1pPr marL="0" indent="0" algn="ctr"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marL="0" lvl="0" indent="0" eaLnBrk="1" hangingPunct="1">
                        <a:lnSpc>
                          <a:spcPct val="50000"/>
                        </a:lnSpc>
                      </a:pPr>
                      <a:r>
                        <a:rPr lang="zh-CN" altLang="en-US" sz="2400">
                          <a:latin typeface="宋体" pitchFamily="2" charset="-122"/>
                          <a:ea typeface="Times New Roman" pitchFamily="18" charset="0"/>
                        </a:rPr>
                        <a:t>复合体</a:t>
                      </a:r>
                      <a:endParaRPr lang="zh-CN" altLang="en-US" sz="2400"/>
                    </a:p>
                  </a:txBody>
                  <a:tcPr anchor="b">
                    <a:lnL>
                      <a:noFill/>
                    </a:lnL>
                    <a:lnR w="12700">
                      <a:solidFill>
                        <a:schemeClr val="tx1"/>
                      </a:solidFill>
                      <a:miter lim="800000"/>
                    </a:lnR>
                    <a:lnT w="38100">
                      <a:solidFill>
                        <a:srgbClr val="000066"/>
                      </a:solidFill>
                      <a:miter lim="800000"/>
                    </a:lnT>
                    <a:lnB w="38100">
                      <a:solidFill>
                        <a:srgbClr val="000066"/>
                      </a:solidFill>
                      <a:miter lim="800000"/>
                    </a:lnB>
                    <a:noFill/>
                  </a:tcPr>
                </a:tc>
                <a:tc>
                  <a:txBody>
                    <a:bodyPr vert="horz" wrap="square" anchor="b" anchorCtr="0"/>
                    <a:lstStyle>
                      <a:lvl1pPr marL="0" indent="0" algn="ctr"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marL="0" lvl="0" indent="0" eaLnBrk="1" hangingPunct="1">
                        <a:lnSpc>
                          <a:spcPct val="50000"/>
                        </a:lnSpc>
                      </a:pPr>
                      <a:r>
                        <a:rPr lang="zh-CN" altLang="en-US" sz="2400">
                          <a:latin typeface="宋体" pitchFamily="2" charset="-122"/>
                          <a:ea typeface="Times New Roman" pitchFamily="18" charset="0"/>
                        </a:rPr>
                        <a:t>名称</a:t>
                      </a:r>
                      <a:endParaRPr lang="zh-CN" altLang="en-US" sz="2400"/>
                    </a:p>
                  </a:txBody>
                  <a:tcPr anchor="b">
                    <a:lnL w="12700">
                      <a:solidFill>
                        <a:schemeClr val="tx1"/>
                      </a:solidFill>
                      <a:miter lim="800000"/>
                    </a:lnL>
                    <a:lnR w="12700">
                      <a:solidFill>
                        <a:schemeClr val="tx1"/>
                      </a:solidFill>
                      <a:miter lim="800000"/>
                    </a:lnR>
                    <a:lnT w="38100">
                      <a:solidFill>
                        <a:srgbClr val="000066"/>
                      </a:solidFill>
                      <a:miter lim="800000"/>
                    </a:lnT>
                    <a:lnB w="38100">
                      <a:solidFill>
                        <a:srgbClr val="000066"/>
                      </a:solidFill>
                      <a:miter lim="800000"/>
                    </a:lnB>
                    <a:noFill/>
                  </a:tcPr>
                </a:tc>
                <a:tc>
                  <a:txBody>
                    <a:bodyPr vert="horz" wrap="square" anchor="b" anchorCtr="0"/>
                    <a:lstStyle>
                      <a:lvl1pPr marL="0" indent="0" algn="ctr"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marL="0" lvl="0" indent="0" eaLnBrk="1" hangingPunct="1">
                        <a:lnSpc>
                          <a:spcPct val="50000"/>
                        </a:lnSpc>
                      </a:pPr>
                      <a:r>
                        <a:rPr lang="zh-CN" altLang="en-US" sz="2400">
                          <a:latin typeface="宋体" pitchFamily="2" charset="-122"/>
                          <a:ea typeface="Times New Roman" pitchFamily="18" charset="0"/>
                        </a:rPr>
                        <a:t>亚单位数</a:t>
                      </a:r>
                      <a:endParaRPr lang="zh-CN" altLang="en-US" sz="2400"/>
                    </a:p>
                  </a:txBody>
                  <a:tcPr anchor="b">
                    <a:lnL w="12700">
                      <a:solidFill>
                        <a:schemeClr val="tx1"/>
                      </a:solidFill>
                      <a:miter lim="800000"/>
                    </a:lnL>
                    <a:lnR>
                      <a:noFill/>
                    </a:lnR>
                    <a:lnT w="38100">
                      <a:solidFill>
                        <a:srgbClr val="000066"/>
                      </a:solidFill>
                      <a:miter lim="800000"/>
                    </a:lnT>
                    <a:lnB w="38100">
                      <a:solidFill>
                        <a:srgbClr val="000066"/>
                      </a:solidFill>
                      <a:miter lim="800000"/>
                    </a:lnB>
                    <a:noFill/>
                  </a:tcPr>
                </a:tc>
              </a:tr>
              <a:tr h="469900">
                <a:tc>
                  <a:txBody>
                    <a:bodyPr vert="horz" wrap="square" anchor="b" anchorCtr="0"/>
                    <a:lstStyle>
                      <a:lvl1pPr marL="0" indent="0" algn="ctr"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marL="0" lvl="0" indent="0" eaLnBrk="1" hangingPunct="1">
                        <a:lnSpc>
                          <a:spcPct val="50000"/>
                        </a:lnSpc>
                      </a:pPr>
                      <a:r>
                        <a:rPr lang="zh-CN" altLang="en-US" sz="2400">
                          <a:latin typeface="宋体" pitchFamily="2" charset="-122"/>
                          <a:ea typeface="Times New Roman" pitchFamily="18" charset="0"/>
                        </a:rPr>
                        <a:t>复合体</a:t>
                      </a:r>
                      <a:r>
                        <a:rPr lang="en-US" altLang="zh-CN" sz="2400">
                          <a:latin typeface="宋体" pitchFamily="2" charset="-122"/>
                          <a:ea typeface="Times New Roman" pitchFamily="18" charset="0"/>
                        </a:rPr>
                        <a:t>Ⅰ</a:t>
                      </a:r>
                      <a:endParaRPr lang="en-US" altLang="zh-CN" sz="2400"/>
                    </a:p>
                  </a:txBody>
                  <a:tcPr anchor="b">
                    <a:lnL>
                      <a:noFill/>
                    </a:lnL>
                    <a:lnR w="12700">
                      <a:solidFill>
                        <a:schemeClr val="tx1"/>
                      </a:solidFill>
                      <a:miter lim="800000"/>
                    </a:lnR>
                    <a:lnT w="38100">
                      <a:solidFill>
                        <a:srgbClr val="000066"/>
                      </a:solidFill>
                      <a:miter lim="800000"/>
                    </a:lnT>
                    <a:lnB w="12700">
                      <a:solidFill>
                        <a:schemeClr val="tx1"/>
                      </a:solidFill>
                      <a:miter lim="800000"/>
                    </a:lnB>
                    <a:noFill/>
                  </a:tcPr>
                </a:tc>
                <a:tc>
                  <a:txBody>
                    <a:bodyPr vert="horz" wrap="square" anchor="b" anchorCtr="0"/>
                    <a:lstStyle>
                      <a:lvl1pPr marL="0" indent="0" algn="ctr"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marL="0" lvl="0" indent="0" eaLnBrk="1" hangingPunct="1">
                        <a:lnSpc>
                          <a:spcPct val="50000"/>
                        </a:lnSpc>
                      </a:pPr>
                      <a:r>
                        <a:rPr lang="en-US" altLang="zh-CN" sz="2400">
                          <a:latin typeface="宋体" pitchFamily="2" charset="-122"/>
                          <a:ea typeface="Times New Roman" pitchFamily="18" charset="0"/>
                        </a:rPr>
                        <a:t>NADH</a:t>
                      </a:r>
                      <a:r>
                        <a:rPr lang="zh-CN" altLang="en-US" sz="2400">
                          <a:latin typeface="宋体" pitchFamily="2" charset="-122"/>
                          <a:ea typeface="Times New Roman" pitchFamily="18" charset="0"/>
                        </a:rPr>
                        <a:t>－泛醌还原酶</a:t>
                      </a:r>
                      <a:endParaRPr lang="zh-CN" altLang="en-US" sz="2400"/>
                    </a:p>
                  </a:txBody>
                  <a:tcPr anchor="b">
                    <a:lnL w="12700">
                      <a:solidFill>
                        <a:schemeClr val="tx1"/>
                      </a:solidFill>
                      <a:miter lim="800000"/>
                    </a:lnL>
                    <a:lnR w="12700">
                      <a:solidFill>
                        <a:schemeClr val="tx1"/>
                      </a:solidFill>
                      <a:miter lim="800000"/>
                    </a:lnR>
                    <a:lnT w="38100">
                      <a:solidFill>
                        <a:srgbClr val="000066"/>
                      </a:solidFill>
                      <a:miter lim="800000"/>
                    </a:lnT>
                    <a:lnB w="12700">
                      <a:solidFill>
                        <a:schemeClr val="tx1"/>
                      </a:solidFill>
                      <a:miter lim="800000"/>
                    </a:lnB>
                    <a:noFill/>
                  </a:tcPr>
                </a:tc>
                <a:tc>
                  <a:txBody>
                    <a:bodyPr vert="horz" wrap="square" anchor="b" anchorCtr="0"/>
                    <a:lstStyle>
                      <a:lvl1pPr marL="0" indent="0" algn="ctr"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marL="0" lvl="0" indent="0" eaLnBrk="1" hangingPunct="1">
                        <a:lnSpc>
                          <a:spcPct val="50000"/>
                        </a:lnSpc>
                      </a:pPr>
                      <a:r>
                        <a:rPr lang="en-US" altLang="zh-CN" sz="2400">
                          <a:latin typeface="宋体" pitchFamily="2" charset="-122"/>
                          <a:ea typeface="Times New Roman" pitchFamily="18" charset="0"/>
                        </a:rPr>
                        <a:t>46</a:t>
                      </a:r>
                      <a:endParaRPr lang="en-US" altLang="zh-CN" sz="2400"/>
                    </a:p>
                  </a:txBody>
                  <a:tcPr anchor="b">
                    <a:lnL w="12700">
                      <a:solidFill>
                        <a:schemeClr val="tx1"/>
                      </a:solidFill>
                      <a:miter lim="800000"/>
                    </a:lnL>
                    <a:lnR>
                      <a:noFill/>
                    </a:lnR>
                    <a:lnT w="38100">
                      <a:solidFill>
                        <a:srgbClr val="000066"/>
                      </a:solidFill>
                      <a:miter lim="800000"/>
                    </a:lnT>
                    <a:lnB w="12700">
                      <a:solidFill>
                        <a:schemeClr val="tx1"/>
                      </a:solidFill>
                      <a:miter lim="800000"/>
                    </a:lnB>
                    <a:noFill/>
                  </a:tcPr>
                </a:tc>
              </a:tr>
              <a:tr h="520700">
                <a:tc>
                  <a:txBody>
                    <a:bodyPr vert="horz" wrap="square" anchor="b" anchorCtr="0"/>
                    <a:lstStyle>
                      <a:lvl1pPr marL="0" indent="0" algn="ctr"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marL="0" lvl="0" indent="0" eaLnBrk="1" hangingPunct="1">
                        <a:lnSpc>
                          <a:spcPct val="50000"/>
                        </a:lnSpc>
                      </a:pPr>
                      <a:r>
                        <a:rPr lang="zh-CN" altLang="en-US" sz="2400">
                          <a:latin typeface="宋体" pitchFamily="2" charset="-122"/>
                          <a:ea typeface="Times New Roman" pitchFamily="18" charset="0"/>
                        </a:rPr>
                        <a:t>复合体</a:t>
                      </a:r>
                      <a:r>
                        <a:rPr lang="en-US" altLang="zh-CN" sz="2400">
                          <a:latin typeface="宋体" pitchFamily="2" charset="-122"/>
                          <a:ea typeface="Times New Roman" pitchFamily="18" charset="0"/>
                        </a:rPr>
                        <a:t>Ⅱ</a:t>
                      </a:r>
                      <a:endParaRPr lang="en-US" altLang="zh-CN" sz="2400"/>
                    </a:p>
                  </a:txBody>
                  <a:tcPr anchor="b">
                    <a:lnL>
                      <a:noFill/>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chor="b" anchorCtr="0"/>
                    <a:lstStyle>
                      <a:lvl1pPr marL="0" indent="0" algn="ctr"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marL="0" lvl="0" indent="0" eaLnBrk="1" hangingPunct="1">
                        <a:lnSpc>
                          <a:spcPct val="50000"/>
                        </a:lnSpc>
                      </a:pPr>
                      <a:r>
                        <a:rPr lang="zh-CN" altLang="en-US" sz="2400">
                          <a:latin typeface="宋体" pitchFamily="2" charset="-122"/>
                          <a:ea typeface="Times New Roman" pitchFamily="18" charset="0"/>
                        </a:rPr>
                        <a:t>琥珀酸－泛醌还原酶</a:t>
                      </a:r>
                      <a:endParaRPr lang="zh-CN" altLang="en-US" sz="2400"/>
                    </a:p>
                  </a:txBody>
                  <a:tcPr anchor="b">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chor="b" anchorCtr="0"/>
                    <a:lstStyle>
                      <a:lvl1pPr marL="0" indent="0" algn="ctr"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marL="0" lvl="0" indent="0" eaLnBrk="1" hangingPunct="1">
                        <a:lnSpc>
                          <a:spcPct val="50000"/>
                        </a:lnSpc>
                      </a:pPr>
                      <a:r>
                        <a:rPr lang="en-US" altLang="zh-CN" sz="2400">
                          <a:latin typeface="宋体" pitchFamily="2" charset="-122"/>
                          <a:ea typeface="Times New Roman" pitchFamily="18" charset="0"/>
                        </a:rPr>
                        <a:t>4</a:t>
                      </a:r>
                      <a:endParaRPr lang="en-US" altLang="zh-CN" sz="2400"/>
                    </a:p>
                  </a:txBody>
                  <a:tcPr anchor="b">
                    <a:lnL w="12700">
                      <a:solidFill>
                        <a:schemeClr val="tx1"/>
                      </a:solidFill>
                      <a:miter lim="800000"/>
                    </a:lnL>
                    <a:lnR>
                      <a:noFill/>
                    </a:lnR>
                    <a:lnT w="12700">
                      <a:solidFill>
                        <a:schemeClr val="tx1"/>
                      </a:solidFill>
                      <a:miter lim="800000"/>
                    </a:lnT>
                    <a:lnB w="12700">
                      <a:solidFill>
                        <a:schemeClr val="tx1"/>
                      </a:solidFill>
                      <a:miter lim="800000"/>
                    </a:lnB>
                    <a:noFill/>
                  </a:tcPr>
                </a:tc>
              </a:tr>
              <a:tr h="457200">
                <a:tc>
                  <a:txBody>
                    <a:bodyPr vert="horz" wrap="square" anchor="b" anchorCtr="0"/>
                    <a:lstStyle>
                      <a:lvl1pPr marL="0" indent="0" algn="ctr"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marL="0" lvl="0" indent="0" eaLnBrk="1" hangingPunct="1">
                        <a:lnSpc>
                          <a:spcPct val="50000"/>
                        </a:lnSpc>
                      </a:pPr>
                      <a:r>
                        <a:rPr lang="zh-CN" altLang="en-US" sz="2400">
                          <a:latin typeface="宋体" pitchFamily="2" charset="-122"/>
                          <a:ea typeface="Times New Roman" pitchFamily="18" charset="0"/>
                        </a:rPr>
                        <a:t>复合体</a:t>
                      </a:r>
                      <a:r>
                        <a:rPr lang="en-US" altLang="zh-CN" sz="2400">
                          <a:latin typeface="宋体" pitchFamily="2" charset="-122"/>
                          <a:ea typeface="Times New Roman" pitchFamily="18" charset="0"/>
                        </a:rPr>
                        <a:t>Ⅲ</a:t>
                      </a:r>
                      <a:endParaRPr lang="en-US" altLang="zh-CN" sz="2400"/>
                    </a:p>
                  </a:txBody>
                  <a:tcPr anchor="b">
                    <a:lnL>
                      <a:noFill/>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chor="b" anchorCtr="0"/>
                    <a:lstStyle>
                      <a:lvl1pPr marL="0" indent="0" algn="ctr"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marL="0" lvl="0" indent="0" eaLnBrk="1" hangingPunct="1">
                        <a:lnSpc>
                          <a:spcPct val="50000"/>
                        </a:lnSpc>
                      </a:pPr>
                      <a:r>
                        <a:rPr lang="zh-CN" altLang="en-US" sz="2400">
                          <a:latin typeface="宋体" pitchFamily="2" charset="-122"/>
                          <a:ea typeface="Times New Roman" pitchFamily="18" charset="0"/>
                        </a:rPr>
                        <a:t>泛醌－细胞色素</a:t>
                      </a:r>
                      <a:r>
                        <a:rPr lang="en-US" altLang="zh-CN" sz="2400">
                          <a:latin typeface="宋体" pitchFamily="2" charset="-122"/>
                          <a:ea typeface="Times New Roman" pitchFamily="18" charset="0"/>
                        </a:rPr>
                        <a:t>C</a:t>
                      </a:r>
                      <a:r>
                        <a:rPr lang="zh-CN" altLang="en-US" sz="2400">
                          <a:latin typeface="宋体" pitchFamily="2" charset="-122"/>
                          <a:ea typeface="Times New Roman" pitchFamily="18" charset="0"/>
                        </a:rPr>
                        <a:t>还原酶</a:t>
                      </a:r>
                      <a:endParaRPr lang="zh-CN" altLang="en-US" sz="2400"/>
                    </a:p>
                  </a:txBody>
                  <a:tcPr anchor="b">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chor="b" anchorCtr="0"/>
                    <a:lstStyle>
                      <a:lvl1pPr marL="0" indent="0" algn="ctr"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marL="0" lvl="0" indent="0" eaLnBrk="1" hangingPunct="1">
                        <a:lnSpc>
                          <a:spcPct val="50000"/>
                        </a:lnSpc>
                      </a:pPr>
                      <a:r>
                        <a:rPr lang="en-US" altLang="zh-CN" sz="2400">
                          <a:latin typeface="宋体" pitchFamily="2" charset="-122"/>
                          <a:ea typeface="Times New Roman" pitchFamily="18" charset="0"/>
                        </a:rPr>
                        <a:t>11</a:t>
                      </a:r>
                      <a:endParaRPr lang="en-US" altLang="zh-CN" sz="2400"/>
                    </a:p>
                  </a:txBody>
                  <a:tcPr anchor="b">
                    <a:lnL w="12700">
                      <a:solidFill>
                        <a:schemeClr val="tx1"/>
                      </a:solidFill>
                      <a:miter lim="800000"/>
                    </a:lnL>
                    <a:lnR>
                      <a:noFill/>
                    </a:lnR>
                    <a:lnT w="12700">
                      <a:solidFill>
                        <a:schemeClr val="tx1"/>
                      </a:solidFill>
                      <a:miter lim="800000"/>
                    </a:lnT>
                    <a:lnB w="12700">
                      <a:solidFill>
                        <a:schemeClr val="tx1"/>
                      </a:solidFill>
                      <a:miter lim="800000"/>
                    </a:lnB>
                    <a:noFill/>
                  </a:tcPr>
                </a:tc>
              </a:tr>
              <a:tr h="457200">
                <a:tc>
                  <a:txBody>
                    <a:bodyPr vert="horz" wrap="square" anchor="b" anchorCtr="0"/>
                    <a:lstStyle>
                      <a:lvl1pPr marL="0" indent="0" algn="ctr"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marL="0" lvl="0" indent="0" eaLnBrk="1" hangingPunct="1">
                        <a:lnSpc>
                          <a:spcPct val="50000"/>
                        </a:lnSpc>
                      </a:pPr>
                      <a:r>
                        <a:rPr lang="zh-CN" altLang="en-US" sz="2400">
                          <a:latin typeface="宋体" pitchFamily="2" charset="-122"/>
                          <a:ea typeface="Times New Roman" pitchFamily="18" charset="0"/>
                        </a:rPr>
                        <a:t>复合体</a:t>
                      </a:r>
                      <a:r>
                        <a:rPr lang="en-US" altLang="zh-CN" sz="2400">
                          <a:latin typeface="宋体" pitchFamily="2" charset="-122"/>
                          <a:ea typeface="Times New Roman" pitchFamily="18" charset="0"/>
                        </a:rPr>
                        <a:t>Ⅳ</a:t>
                      </a:r>
                      <a:endParaRPr lang="en-US" altLang="zh-CN" sz="2400"/>
                    </a:p>
                  </a:txBody>
                  <a:tcPr anchor="b">
                    <a:lnL>
                      <a:noFill/>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chor="b" anchorCtr="0"/>
                    <a:lstStyle>
                      <a:lvl1pPr marL="0" indent="0" algn="ctr"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marL="0" lvl="0" indent="0" eaLnBrk="1" hangingPunct="1">
                        <a:lnSpc>
                          <a:spcPct val="50000"/>
                        </a:lnSpc>
                      </a:pPr>
                      <a:r>
                        <a:rPr lang="zh-CN" altLang="en-US" sz="2400">
                          <a:latin typeface="宋体" pitchFamily="2" charset="-122"/>
                          <a:ea typeface="Times New Roman" pitchFamily="18" charset="0"/>
                        </a:rPr>
                        <a:t>细胞色素氧化酶</a:t>
                      </a:r>
                      <a:endParaRPr lang="zh-CN" altLang="en-US" sz="2400"/>
                    </a:p>
                  </a:txBody>
                  <a:tcPr anchor="b">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chor="b" anchorCtr="0"/>
                    <a:lstStyle>
                      <a:lvl1pPr marL="0" indent="0" algn="ctr"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marL="0" lvl="0" indent="0" eaLnBrk="1" hangingPunct="1">
                        <a:lnSpc>
                          <a:spcPct val="50000"/>
                        </a:lnSpc>
                      </a:pPr>
                      <a:r>
                        <a:rPr lang="en-US" altLang="zh-CN" sz="2400">
                          <a:latin typeface="宋体" pitchFamily="2" charset="-122"/>
                          <a:ea typeface="Times New Roman" pitchFamily="18" charset="0"/>
                        </a:rPr>
                        <a:t>13</a:t>
                      </a:r>
                      <a:endParaRPr lang="en-US" altLang="zh-CN" sz="2400"/>
                    </a:p>
                  </a:txBody>
                  <a:tcPr anchor="b">
                    <a:lnL w="12700">
                      <a:solidFill>
                        <a:schemeClr val="tx1"/>
                      </a:solidFill>
                      <a:miter lim="800000"/>
                    </a:lnL>
                    <a:lnR>
                      <a:noFill/>
                    </a:lnR>
                    <a:lnT w="12700">
                      <a:solidFill>
                        <a:schemeClr val="tx1"/>
                      </a:solidFill>
                      <a:miter lim="800000"/>
                    </a:lnT>
                    <a:lnB w="12700">
                      <a:solidFill>
                        <a:schemeClr val="tx1"/>
                      </a:solidFill>
                      <a:miter lim="800000"/>
                    </a:lnB>
                    <a:noFill/>
                  </a:tcPr>
                </a:tc>
              </a:tr>
              <a:tr h="381000">
                <a:tc>
                  <a:txBody>
                    <a:bodyPr vert="horz" wrap="square" anchor="b" anchorCtr="0"/>
                    <a:lstStyle>
                      <a:lvl1pPr marL="0" indent="0" algn="ctr"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marL="0" lvl="0" indent="0" eaLnBrk="1" hangingPunct="1">
                        <a:lnSpc>
                          <a:spcPct val="50000"/>
                        </a:lnSpc>
                      </a:pPr>
                      <a:r>
                        <a:rPr lang="zh-CN" altLang="en-US" sz="2400">
                          <a:latin typeface="宋体" pitchFamily="2" charset="-122"/>
                          <a:ea typeface="Times New Roman" pitchFamily="18" charset="0"/>
                        </a:rPr>
                        <a:t>复合体</a:t>
                      </a:r>
                      <a:r>
                        <a:rPr lang="en-US" altLang="zh-CN" sz="2400">
                          <a:latin typeface="宋体" pitchFamily="2" charset="-122"/>
                          <a:ea typeface="Times New Roman" pitchFamily="18" charset="0"/>
                        </a:rPr>
                        <a:t>Ⅴ</a:t>
                      </a:r>
                      <a:endParaRPr lang="en-US" altLang="zh-CN" sz="2400"/>
                    </a:p>
                  </a:txBody>
                  <a:tcPr anchor="b">
                    <a:lnL>
                      <a:noFill/>
                    </a:lnL>
                    <a:lnR w="12700">
                      <a:solidFill>
                        <a:schemeClr val="tx1"/>
                      </a:solidFill>
                      <a:miter lim="800000"/>
                    </a:lnR>
                    <a:lnT w="12700">
                      <a:solidFill>
                        <a:schemeClr val="tx1"/>
                      </a:solidFill>
                      <a:miter lim="800000"/>
                    </a:lnT>
                    <a:lnB w="38100">
                      <a:solidFill>
                        <a:srgbClr val="000066"/>
                      </a:solidFill>
                      <a:miter lim="800000"/>
                    </a:lnB>
                    <a:noFill/>
                  </a:tcPr>
                </a:tc>
                <a:tc>
                  <a:txBody>
                    <a:bodyPr vert="horz" wrap="square" anchor="b" anchorCtr="0"/>
                    <a:lstStyle>
                      <a:lvl1pPr marL="0" indent="0" algn="ctr"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marL="0" lvl="0" indent="0" eaLnBrk="1" hangingPunct="1">
                        <a:lnSpc>
                          <a:spcPct val="50000"/>
                        </a:lnSpc>
                      </a:pPr>
                      <a:r>
                        <a:rPr lang="en-US" altLang="zh-CN" sz="2400">
                          <a:latin typeface="宋体" pitchFamily="2" charset="-122"/>
                          <a:ea typeface="Times New Roman" pitchFamily="18" charset="0"/>
                        </a:rPr>
                        <a:t>ATP</a:t>
                      </a:r>
                      <a:r>
                        <a:rPr lang="zh-CN" altLang="en-US" sz="2400">
                          <a:latin typeface="宋体" pitchFamily="2" charset="-122"/>
                          <a:ea typeface="Times New Roman" pitchFamily="18" charset="0"/>
                        </a:rPr>
                        <a:t>合成酶</a:t>
                      </a:r>
                      <a:endParaRPr lang="zh-CN" altLang="en-US" sz="2400"/>
                    </a:p>
                  </a:txBody>
                  <a:tcPr anchor="b">
                    <a:lnL w="12700">
                      <a:solidFill>
                        <a:schemeClr val="tx1"/>
                      </a:solidFill>
                      <a:miter lim="800000"/>
                    </a:lnL>
                    <a:lnR w="12700">
                      <a:solidFill>
                        <a:schemeClr val="tx1"/>
                      </a:solidFill>
                      <a:miter lim="800000"/>
                    </a:lnR>
                    <a:lnT w="12700">
                      <a:solidFill>
                        <a:schemeClr val="tx1"/>
                      </a:solidFill>
                      <a:miter lim="800000"/>
                    </a:lnT>
                    <a:lnB w="38100">
                      <a:solidFill>
                        <a:srgbClr val="000066"/>
                      </a:solidFill>
                      <a:miter lim="800000"/>
                    </a:lnB>
                    <a:noFill/>
                  </a:tcPr>
                </a:tc>
                <a:tc>
                  <a:txBody>
                    <a:bodyPr vert="horz" wrap="square" anchor="b" anchorCtr="0"/>
                    <a:lstStyle>
                      <a:lvl1pPr marL="0" indent="0" algn="ctr"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marL="0" lvl="0" indent="0" eaLnBrk="1" hangingPunct="1">
                        <a:lnSpc>
                          <a:spcPct val="50000"/>
                        </a:lnSpc>
                      </a:pPr>
                      <a:r>
                        <a:rPr lang="en-US" altLang="zh-CN" sz="2400">
                          <a:latin typeface="宋体" pitchFamily="2" charset="-122"/>
                          <a:ea typeface="Times New Roman" pitchFamily="18" charset="0"/>
                        </a:rPr>
                        <a:t>16</a:t>
                      </a:r>
                      <a:endParaRPr lang="en-US" altLang="zh-CN" sz="2400"/>
                    </a:p>
                  </a:txBody>
                  <a:tcPr anchor="b">
                    <a:lnL w="12700">
                      <a:solidFill>
                        <a:schemeClr val="tx1"/>
                      </a:solidFill>
                      <a:miter lim="800000"/>
                    </a:lnL>
                    <a:lnR>
                      <a:noFill/>
                    </a:lnR>
                    <a:lnT w="12700">
                      <a:solidFill>
                        <a:schemeClr val="tx1"/>
                      </a:solidFill>
                      <a:miter lim="800000"/>
                    </a:lnT>
                    <a:lnB w="38100">
                      <a:solidFill>
                        <a:srgbClr val="000066"/>
                      </a:solidFill>
                      <a:miter lim="800000"/>
                    </a:lnB>
                    <a:noFill/>
                  </a:tcPr>
                </a:tc>
              </a:tr>
            </a:tbl>
          </a:graphicData>
        </a:graphic>
      </p:graphicFrame>
      <p:sp>
        <p:nvSpPr>
          <p:cNvPr id="8227" name="Text Box 119"/>
          <p:cNvSpPr/>
          <p:nvPr/>
        </p:nvSpPr>
        <p:spPr>
          <a:xfrm>
            <a:off x="533400" y="4648200"/>
            <a:ext cx="8153400" cy="2027238"/>
          </a:xfrm>
          <a:prstGeom prst="rect">
            <a:avLst/>
          </a:prstGeom>
          <a:noFill/>
          <a:ln w="12700">
            <a:noFill/>
            <a:miter lim="800000"/>
          </a:ln>
        </p:spPr>
        <p:txBody>
          <a:bodyPr>
            <a:spAutoFit/>
          </a:bodyPr>
          <a:lstStyle>
            <a:defPPr algn="ctr" rtl="0" eaLnBrk="1" hangingPunct="1">
              <a:defRPr kumimoji="0" lang="zh-CN"/>
            </a:defPPr>
            <a:lvl1pPr marL="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marL="0" lvl="0" indent="0" algn="l" eaLnBrk="1" hangingPunct="1">
              <a:lnSpc>
                <a:spcPct val="120000"/>
              </a:lnSpc>
              <a:spcBef>
                <a:spcPct val="50000"/>
              </a:spcBef>
              <a:buChar char="•"/>
            </a:pPr>
            <a:r>
              <a:rPr lang="zh-CN" altLang="en-US" sz="2400"/>
              <a:t>泛醌为脂溶性，分子较小，不与任何蛋白质结合，可在线粒体内膜不一样组分间穿梭游动，传递电子。</a:t>
            </a:r>
          </a:p>
          <a:p>
            <a:pPr marL="0" lvl="0" indent="0" algn="l" eaLnBrk="1" hangingPunct="1">
              <a:lnSpc>
                <a:spcPct val="120000"/>
              </a:lnSpc>
              <a:spcBef>
                <a:spcPct val="50000"/>
              </a:spcBef>
              <a:buChar char="•"/>
            </a:pPr>
            <a:r>
              <a:rPr lang="zh-CN" altLang="en-US" sz="2400"/>
              <a:t>细胞色素</a:t>
            </a:r>
            <a:r>
              <a:rPr lang="en-US" altLang="zh-CN" sz="2400"/>
              <a:t>C</a:t>
            </a:r>
            <a:r>
              <a:rPr lang="zh-CN" altLang="en-US" sz="2400"/>
              <a:t>分子量也较小，是可在线粒体内膜外侧移动递电子体</a:t>
            </a:r>
            <a:r>
              <a:rPr lang="en-US" altLang="zh-CN" sz="2400"/>
              <a:t>. </a:t>
            </a:r>
          </a:p>
        </p:txBody>
      </p:sp>
      <p:sp>
        <p:nvSpPr>
          <p:cNvPr id="8228" name="TextBox 8227"/>
          <p:cNvSpPr txBox="1"/>
          <p:nvPr/>
        </p:nvSpPr>
        <p:spPr>
          <a:xfrm>
            <a:off x="0" y="6498000"/>
            <a:ext cx="2160000" cy="108000"/>
          </a:xfrm>
          <a:prstGeom prst="rect">
            <a:avLst/>
          </a:prstGeom>
          <a:noFill/>
        </p:spPr>
        <p:txBody>
          <a:bodyPr wrap="none">
            <a:spAutoFit/>
          </a:bodyPr>
          <a:lstStyle>
            <a:defPPr>
              <a:defRPr lang="zh-CN"/>
            </a:defPPr>
            <a:lvl1pPr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1pPr>
            <a:lvl2pPr marL="4572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2pPr>
            <a:lvl3pPr marL="9144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3pPr>
            <a:lvl4pPr marL="13716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4pPr>
            <a:lvl5pPr marL="18288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a:defRPr sz="1005"/>
            </a:pPr>
            <a:r>
              <a:t>线粒体遗传医学知识专题讲座</a:t>
            </a:r>
          </a:p>
        </p:txBody>
      </p:sp>
      <p:sp>
        <p:nvSpPr>
          <p:cNvPr id="8229" name="TextBox 8228"/>
          <p:cNvSpPr txBox="1"/>
          <p:nvPr/>
        </p:nvSpPr>
        <p:spPr>
          <a:xfrm>
            <a:off x="11112000" y="6498000"/>
            <a:ext cx="720000" cy="108000"/>
          </a:xfrm>
          <a:prstGeom prst="rect">
            <a:avLst/>
          </a:prstGeom>
          <a:noFill/>
        </p:spPr>
        <p:txBody>
          <a:bodyPr wrap="none">
            <a:spAutoFit/>
          </a:bodyPr>
          <a:lstStyle>
            <a:defPPr>
              <a:defRPr lang="zh-CN"/>
            </a:defPPr>
            <a:lvl1pPr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1pPr>
            <a:lvl2pPr marL="4572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2pPr>
            <a:lvl3pPr marL="9144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3pPr>
            <a:lvl4pPr marL="13716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4pPr>
            <a:lvl5pPr marL="18288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a:defRPr sz="1005"/>
            </a:pPr>
            <a:r>
              <a:t>7/61</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218" name="Rectangle 4"/>
          <p:cNvSpPr/>
          <p:nvPr/>
        </p:nvSpPr>
        <p:spPr>
          <a:xfrm>
            <a:off x="0" y="0"/>
            <a:ext cx="9144000" cy="981075"/>
          </a:xfrm>
          <a:prstGeom prst="rect">
            <a:avLst/>
          </a:prstGeom>
          <a:solidFill>
            <a:srgbClr val="000066"/>
          </a:solidFill>
          <a:ln>
            <a:solidFill>
              <a:schemeClr val="tx1"/>
            </a:solidFill>
            <a:miter lim="800000"/>
          </a:ln>
        </p:spPr>
        <p:txBody>
          <a:bodyPr wrap="none" anchor="ctr" anchorCtr="0"/>
          <a:lstStyle>
            <a:defPPr algn="ctr" rtl="0" eaLnBrk="1" hangingPunct="1">
              <a:defRPr kumimoji="0" lang="zh-CN"/>
            </a:defPPr>
            <a:lvl1pPr marL="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marL="0" lvl="0" indent="0" eaLnBrk="1" hangingPunct="1"/>
            <a:endParaRPr lang="zh-CN" altLang="en-US"/>
          </a:p>
        </p:txBody>
      </p:sp>
      <p:sp>
        <p:nvSpPr>
          <p:cNvPr id="9219" name="Text Box 5"/>
          <p:cNvSpPr/>
          <p:nvPr/>
        </p:nvSpPr>
        <p:spPr>
          <a:xfrm>
            <a:off x="1547812" y="188912"/>
            <a:ext cx="5184775" cy="762000"/>
          </a:xfrm>
          <a:prstGeom prst="rect">
            <a:avLst/>
          </a:prstGeom>
          <a:noFill/>
          <a:ln w="12700">
            <a:noFill/>
            <a:miter lim="800000"/>
          </a:ln>
        </p:spPr>
        <p:txBody>
          <a:bodyPr>
            <a:spAutoFit/>
          </a:bodyPr>
          <a:lstStyle>
            <a:defPPr algn="ctr" rtl="0" eaLnBrk="1" hangingPunct="1">
              <a:defRPr kumimoji="0" lang="zh-CN"/>
            </a:defPPr>
            <a:lvl1pPr marL="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marL="0" lvl="0" indent="0" eaLnBrk="1" hangingPunct="1">
              <a:spcBef>
                <a:spcPct val="50000"/>
              </a:spcBef>
            </a:pPr>
            <a:r>
              <a:rPr lang="zh-CN" altLang="en-US" sz="4400" b="1">
                <a:solidFill>
                  <a:srgbClr val="FFFF00"/>
                </a:solidFill>
                <a:ea typeface="黑体" pitchFamily="49" charset="-122"/>
              </a:rPr>
              <a:t>线  粒  体</a:t>
            </a:r>
          </a:p>
        </p:txBody>
      </p:sp>
      <p:sp>
        <p:nvSpPr>
          <p:cNvPr id="9220" name="Text Box 6"/>
          <p:cNvSpPr/>
          <p:nvPr/>
        </p:nvSpPr>
        <p:spPr>
          <a:xfrm>
            <a:off x="228600" y="1219200"/>
            <a:ext cx="3505200" cy="519112"/>
          </a:xfrm>
          <a:prstGeom prst="rect">
            <a:avLst/>
          </a:prstGeom>
          <a:noFill/>
          <a:ln w="12700">
            <a:noFill/>
            <a:miter lim="800000"/>
          </a:ln>
        </p:spPr>
        <p:txBody>
          <a:bodyPr>
            <a:spAutoFit/>
          </a:bodyPr>
          <a:lstStyle>
            <a:defPPr algn="ctr" rtl="0" eaLnBrk="1" hangingPunct="1">
              <a:defRPr kumimoji="0" lang="zh-CN"/>
            </a:defPPr>
            <a:lvl1pPr marL="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marL="0" lvl="0" indent="0" eaLnBrk="1" hangingPunct="1">
              <a:spcBef>
                <a:spcPct val="50000"/>
              </a:spcBef>
            </a:pPr>
            <a:r>
              <a:rPr lang="zh-CN" altLang="en-US" sz="2800" b="1">
                <a:solidFill>
                  <a:srgbClr val="CC3300"/>
                </a:solidFill>
              </a:rPr>
              <a:t>二、线粒体功效</a:t>
            </a:r>
          </a:p>
        </p:txBody>
      </p:sp>
      <p:sp>
        <p:nvSpPr>
          <p:cNvPr id="9221" name="Text Box 7"/>
          <p:cNvSpPr/>
          <p:nvPr/>
        </p:nvSpPr>
        <p:spPr>
          <a:xfrm>
            <a:off x="1258888" y="2781300"/>
            <a:ext cx="7129462" cy="3298825"/>
          </a:xfrm>
          <a:prstGeom prst="rect">
            <a:avLst/>
          </a:prstGeom>
          <a:noFill/>
          <a:ln w="12700">
            <a:noFill/>
            <a:miter lim="800000"/>
          </a:ln>
        </p:spPr>
        <p:txBody>
          <a:bodyPr>
            <a:spAutoFit/>
          </a:bodyPr>
          <a:lstStyle>
            <a:defPPr algn="ctr" rtl="0" eaLnBrk="1" hangingPunct="1">
              <a:defRPr kumimoji="0" lang="zh-CN"/>
            </a:defPPr>
            <a:lvl1pPr marL="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marL="0" lvl="0" indent="0" algn="l" eaLnBrk="1" hangingPunct="1">
              <a:lnSpc>
                <a:spcPct val="150000"/>
              </a:lnSpc>
              <a:spcBef>
                <a:spcPct val="50000"/>
              </a:spcBef>
            </a:pPr>
            <a:r>
              <a:rPr lang="en-US" altLang="zh-CN" sz="2400"/>
              <a:t>——</a:t>
            </a:r>
            <a:r>
              <a:rPr lang="zh-CN" altLang="en-US" sz="2800"/>
              <a:t>线粒体是生物体从营养物中获取能量主要结构，是三大能源物质糖、脂肪和蛋白质分解代谢中心。这些能源物质在线粒体内进行分解代谢，最终经过氧化磷酸化过程转化成生物体可利用高能化合物</a:t>
            </a:r>
            <a:r>
              <a:rPr lang="en-US" altLang="zh-CN" sz="2800"/>
              <a:t>ATP</a:t>
            </a:r>
            <a:r>
              <a:rPr lang="zh-CN" altLang="en-US" sz="2800"/>
              <a:t>。 </a:t>
            </a:r>
          </a:p>
        </p:txBody>
      </p:sp>
      <p:sp>
        <p:nvSpPr>
          <p:cNvPr id="9222" name="Text Box 9"/>
          <p:cNvSpPr/>
          <p:nvPr/>
        </p:nvSpPr>
        <p:spPr>
          <a:xfrm>
            <a:off x="1258888" y="1989138"/>
            <a:ext cx="2376488" cy="519112"/>
          </a:xfrm>
          <a:prstGeom prst="rect">
            <a:avLst/>
          </a:prstGeom>
          <a:noFill/>
          <a:ln w="12700">
            <a:noFill/>
            <a:miter lim="800000"/>
          </a:ln>
        </p:spPr>
        <p:txBody>
          <a:bodyPr>
            <a:spAutoFit/>
          </a:bodyPr>
          <a:lstStyle>
            <a:defPPr algn="ctr" rtl="0" eaLnBrk="1" hangingPunct="1">
              <a:defRPr kumimoji="0" lang="zh-CN"/>
            </a:defPPr>
            <a:lvl1pPr marL="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marL="0" lvl="0" indent="0" algn="l" eaLnBrk="1" hangingPunct="1">
              <a:spcBef>
                <a:spcPct val="50000"/>
              </a:spcBef>
            </a:pPr>
            <a:r>
              <a:rPr lang="zh-CN" altLang="en-US" sz="2800" b="1">
                <a:solidFill>
                  <a:srgbClr val="000066"/>
                </a:solidFill>
              </a:rPr>
              <a:t>能量转换</a:t>
            </a:r>
          </a:p>
        </p:txBody>
      </p:sp>
      <p:sp>
        <p:nvSpPr>
          <p:cNvPr id="9223" name="TextBox 9222"/>
          <p:cNvSpPr txBox="1"/>
          <p:nvPr/>
        </p:nvSpPr>
        <p:spPr>
          <a:xfrm>
            <a:off x="0" y="6498000"/>
            <a:ext cx="2160000" cy="108000"/>
          </a:xfrm>
          <a:prstGeom prst="rect">
            <a:avLst/>
          </a:prstGeom>
          <a:noFill/>
        </p:spPr>
        <p:txBody>
          <a:bodyPr wrap="none">
            <a:spAutoFit/>
          </a:bodyPr>
          <a:lstStyle>
            <a:defPPr>
              <a:defRPr lang="zh-CN"/>
            </a:defPPr>
            <a:lvl1pPr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1pPr>
            <a:lvl2pPr marL="4572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2pPr>
            <a:lvl3pPr marL="9144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3pPr>
            <a:lvl4pPr marL="13716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4pPr>
            <a:lvl5pPr marL="18288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a:defRPr sz="1005"/>
            </a:pPr>
            <a:r>
              <a:t>线粒体遗传医学知识专题讲座</a:t>
            </a:r>
          </a:p>
        </p:txBody>
      </p:sp>
      <p:sp>
        <p:nvSpPr>
          <p:cNvPr id="9224" name="TextBox 9223"/>
          <p:cNvSpPr txBox="1"/>
          <p:nvPr/>
        </p:nvSpPr>
        <p:spPr>
          <a:xfrm>
            <a:off x="11112000" y="6498000"/>
            <a:ext cx="720000" cy="108000"/>
          </a:xfrm>
          <a:prstGeom prst="rect">
            <a:avLst/>
          </a:prstGeom>
          <a:noFill/>
        </p:spPr>
        <p:txBody>
          <a:bodyPr wrap="none">
            <a:spAutoFit/>
          </a:bodyPr>
          <a:lstStyle>
            <a:defPPr>
              <a:defRPr lang="zh-CN"/>
            </a:defPPr>
            <a:lvl1pPr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1pPr>
            <a:lvl2pPr marL="4572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2pPr>
            <a:lvl3pPr marL="9144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3pPr>
            <a:lvl4pPr marL="13716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4pPr>
            <a:lvl5pPr marL="18288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a:defRPr sz="1005"/>
            </a:pPr>
            <a:r>
              <a:t>8/61</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242" name="Rectangle 4"/>
          <p:cNvSpPr/>
          <p:nvPr/>
        </p:nvSpPr>
        <p:spPr>
          <a:xfrm>
            <a:off x="3409950" y="2867025"/>
            <a:ext cx="9144000" cy="0"/>
          </a:xfrm>
          <a:prstGeom prst="rect">
            <a:avLst/>
          </a:prstGeom>
          <a:noFill/>
          <a:ln>
            <a:noFill/>
            <a:miter lim="800000"/>
          </a:ln>
        </p:spPr>
        <p:txBody>
          <a:bodyPr>
            <a:spAutoFit/>
          </a:bodyPr>
          <a:lstStyle>
            <a:defPPr algn="ctr" rtl="0" eaLnBrk="1" hangingPunct="1">
              <a:defRPr kumimoji="0" lang="zh-CN"/>
            </a:defPPr>
            <a:lvl1pPr marL="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marL="0" lvl="0" indent="0" eaLnBrk="1" hangingPunct="1"/>
            <a:endParaRPr lang="zh-CN" altLang="en-US"/>
          </a:p>
        </p:txBody>
      </p:sp>
      <p:sp>
        <p:nvSpPr>
          <p:cNvPr id="10243" name="Rectangle 9"/>
          <p:cNvSpPr/>
          <p:nvPr/>
        </p:nvSpPr>
        <p:spPr>
          <a:xfrm>
            <a:off x="1809750" y="2852738"/>
            <a:ext cx="9144000" cy="0"/>
          </a:xfrm>
          <a:prstGeom prst="rect">
            <a:avLst/>
          </a:prstGeom>
          <a:noFill/>
          <a:ln>
            <a:noFill/>
            <a:miter lim="800000"/>
          </a:ln>
        </p:spPr>
        <p:txBody>
          <a:bodyPr>
            <a:spAutoFit/>
          </a:bodyPr>
          <a:lstStyle>
            <a:defPPr algn="ctr" rtl="0" eaLnBrk="1" hangingPunct="1">
              <a:defRPr kumimoji="0" lang="zh-CN"/>
            </a:defPPr>
            <a:lvl1pPr marL="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marL="0" lvl="0" indent="0" eaLnBrk="1" hangingPunct="1"/>
            <a:endParaRPr lang="zh-CN" altLang="en-US"/>
          </a:p>
        </p:txBody>
      </p:sp>
      <p:sp>
        <p:nvSpPr>
          <p:cNvPr id="10244" name="Rectangle 10"/>
          <p:cNvSpPr/>
          <p:nvPr/>
        </p:nvSpPr>
        <p:spPr>
          <a:xfrm>
            <a:off x="1809750" y="3744912"/>
            <a:ext cx="9144000" cy="0"/>
          </a:xfrm>
          <a:prstGeom prst="rect">
            <a:avLst/>
          </a:prstGeom>
          <a:noFill/>
          <a:ln>
            <a:noFill/>
            <a:miter lim="800000"/>
          </a:ln>
        </p:spPr>
        <p:txBody>
          <a:bodyPr>
            <a:spAutoFit/>
          </a:bodyPr>
          <a:lstStyle>
            <a:defPPr algn="ctr" rtl="0" eaLnBrk="1" hangingPunct="1">
              <a:defRPr kumimoji="0" lang="zh-CN"/>
            </a:defPPr>
            <a:lvl1pPr marL="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marL="0" lvl="0" indent="0" eaLnBrk="1" hangingPunct="1"/>
            <a:endParaRPr lang="zh-CN" altLang="en-US"/>
          </a:p>
        </p:txBody>
      </p:sp>
      <p:pic>
        <p:nvPicPr>
          <p:cNvPr id="10245" name="Picture 15" descr="Selected Metabolic Pathways in Mitochondria"/>
          <p:cNvPicPr/>
          <p:nvPr/>
        </p:nvPicPr>
        <p:blipFill>
          <a:blip r:embed="rId2"/>
          <a:stretch>
            <a:fillRect/>
          </a:stretch>
        </p:blipFill>
        <p:spPr>
          <a:xfrm>
            <a:off x="0" y="0"/>
            <a:ext cx="8700914" cy="6525686"/>
          </a:xfrm>
          <a:prstGeom prst="rect">
            <a:avLst/>
          </a:prstGeom>
          <a:noFill/>
          <a:ln>
            <a:noFill/>
            <a:miter lim="800000"/>
          </a:ln>
        </p:spPr>
      </p:pic>
      <p:sp>
        <p:nvSpPr>
          <p:cNvPr id="10246" name="TextBox 10245"/>
          <p:cNvSpPr txBox="1"/>
          <p:nvPr/>
        </p:nvSpPr>
        <p:spPr>
          <a:xfrm>
            <a:off x="0" y="6498000"/>
            <a:ext cx="2160000" cy="108000"/>
          </a:xfrm>
          <a:prstGeom prst="rect">
            <a:avLst/>
          </a:prstGeom>
          <a:noFill/>
        </p:spPr>
        <p:txBody>
          <a:bodyPr wrap="none">
            <a:spAutoFit/>
          </a:bodyPr>
          <a:lstStyle>
            <a:defPPr>
              <a:defRPr lang="zh-CN"/>
            </a:defPPr>
            <a:lvl1pPr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1pPr>
            <a:lvl2pPr marL="4572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2pPr>
            <a:lvl3pPr marL="9144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3pPr>
            <a:lvl4pPr marL="13716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4pPr>
            <a:lvl5pPr marL="18288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a:defRPr sz="1005"/>
            </a:pPr>
            <a:r>
              <a:t>线粒体遗传医学知识专题讲座</a:t>
            </a:r>
          </a:p>
        </p:txBody>
      </p:sp>
      <p:sp>
        <p:nvSpPr>
          <p:cNvPr id="10247" name="TextBox 10246"/>
          <p:cNvSpPr txBox="1"/>
          <p:nvPr/>
        </p:nvSpPr>
        <p:spPr>
          <a:xfrm>
            <a:off x="11112000" y="6498000"/>
            <a:ext cx="720000" cy="108000"/>
          </a:xfrm>
          <a:prstGeom prst="rect">
            <a:avLst/>
          </a:prstGeom>
          <a:noFill/>
        </p:spPr>
        <p:txBody>
          <a:bodyPr wrap="none">
            <a:spAutoFit/>
          </a:bodyPr>
          <a:lstStyle>
            <a:defPPr>
              <a:defRPr lang="zh-CN"/>
            </a:defPPr>
            <a:lvl1pPr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1pPr>
            <a:lvl2pPr marL="4572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2pPr>
            <a:lvl3pPr marL="9144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3pPr>
            <a:lvl4pPr marL="13716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4pPr>
            <a:lvl5pPr marL="18288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a:defRPr sz="1005"/>
            </a:pPr>
            <a:r>
              <a:t>9/61</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1266" name="Rectangle 2"/>
          <p:cNvSpPr/>
          <p:nvPr/>
        </p:nvSpPr>
        <p:spPr>
          <a:xfrm>
            <a:off x="0" y="0"/>
            <a:ext cx="9144000" cy="981075"/>
          </a:xfrm>
          <a:prstGeom prst="rect">
            <a:avLst/>
          </a:prstGeom>
          <a:solidFill>
            <a:srgbClr val="000066"/>
          </a:solidFill>
          <a:ln>
            <a:solidFill>
              <a:schemeClr val="tx1"/>
            </a:solidFill>
            <a:miter lim="800000"/>
          </a:ln>
        </p:spPr>
        <p:txBody>
          <a:bodyPr wrap="none" anchor="ctr" anchorCtr="0"/>
          <a:lstStyle>
            <a:defPPr algn="ctr" rtl="0" eaLnBrk="1" hangingPunct="1">
              <a:defRPr kumimoji="0" lang="zh-CN"/>
            </a:defPPr>
            <a:lvl1pPr marL="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marL="0" lvl="0" indent="0" eaLnBrk="1" hangingPunct="1"/>
            <a:endParaRPr lang="zh-CN" altLang="en-US"/>
          </a:p>
        </p:txBody>
      </p:sp>
      <p:sp>
        <p:nvSpPr>
          <p:cNvPr id="11267" name="Text Box 3"/>
          <p:cNvSpPr/>
          <p:nvPr/>
        </p:nvSpPr>
        <p:spPr>
          <a:xfrm>
            <a:off x="1547812" y="188912"/>
            <a:ext cx="5184775" cy="762000"/>
          </a:xfrm>
          <a:prstGeom prst="rect">
            <a:avLst/>
          </a:prstGeom>
          <a:noFill/>
          <a:ln w="12700">
            <a:noFill/>
            <a:miter lim="800000"/>
          </a:ln>
        </p:spPr>
        <p:txBody>
          <a:bodyPr>
            <a:spAutoFit/>
          </a:bodyPr>
          <a:lstStyle>
            <a:defPPr algn="ctr" rtl="0" eaLnBrk="1" hangingPunct="1">
              <a:defRPr kumimoji="0" lang="zh-CN"/>
            </a:defPPr>
            <a:lvl1pPr marL="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marL="0" lvl="0" indent="0" eaLnBrk="1" hangingPunct="1">
              <a:spcBef>
                <a:spcPct val="50000"/>
              </a:spcBef>
            </a:pPr>
            <a:r>
              <a:rPr lang="zh-CN" altLang="en-US" sz="4400" b="1">
                <a:solidFill>
                  <a:srgbClr val="FFFF00"/>
                </a:solidFill>
                <a:ea typeface="黑体" pitchFamily="49" charset="-122"/>
              </a:rPr>
              <a:t>线  粒  体  </a:t>
            </a:r>
            <a:r>
              <a:rPr lang="en-US" altLang="zh-CN" sz="4400" b="1">
                <a:solidFill>
                  <a:srgbClr val="FFFF00"/>
                </a:solidFill>
                <a:ea typeface="黑体" pitchFamily="49" charset="-122"/>
              </a:rPr>
              <a:t>DNA </a:t>
            </a:r>
          </a:p>
        </p:txBody>
      </p:sp>
      <p:sp>
        <p:nvSpPr>
          <p:cNvPr id="11268" name="Text Box 4"/>
          <p:cNvSpPr/>
          <p:nvPr/>
        </p:nvSpPr>
        <p:spPr>
          <a:xfrm>
            <a:off x="179388" y="1268412"/>
            <a:ext cx="5724525" cy="579438"/>
          </a:xfrm>
          <a:prstGeom prst="rect">
            <a:avLst/>
          </a:prstGeom>
          <a:noFill/>
          <a:ln w="12700">
            <a:noFill/>
            <a:miter lim="800000"/>
          </a:ln>
        </p:spPr>
        <p:txBody>
          <a:bodyPr>
            <a:spAutoFit/>
          </a:bodyPr>
          <a:lstStyle>
            <a:defPPr algn="ctr" rtl="0" eaLnBrk="1" hangingPunct="1">
              <a:defRPr kumimoji="0" lang="zh-CN"/>
            </a:defPPr>
            <a:lvl1pPr marL="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marL="0" lvl="0" indent="0" eaLnBrk="1" hangingPunct="1">
              <a:spcBef>
                <a:spcPct val="50000"/>
              </a:spcBef>
            </a:pPr>
            <a:r>
              <a:rPr lang="zh-CN" altLang="en-US" sz="3200" b="1">
                <a:solidFill>
                  <a:srgbClr val="CC3300"/>
                </a:solidFill>
              </a:rPr>
              <a:t>一、线粒体</a:t>
            </a:r>
            <a:r>
              <a:rPr lang="en-US" altLang="zh-CN" sz="3200" b="1">
                <a:solidFill>
                  <a:srgbClr val="CC3300"/>
                </a:solidFill>
              </a:rPr>
              <a:t>DNA</a:t>
            </a:r>
            <a:r>
              <a:rPr lang="zh-CN" altLang="en-US" sz="3200" b="1">
                <a:solidFill>
                  <a:srgbClr val="CC3300"/>
                </a:solidFill>
              </a:rPr>
              <a:t>结构特征</a:t>
            </a:r>
          </a:p>
        </p:txBody>
      </p:sp>
      <p:sp>
        <p:nvSpPr>
          <p:cNvPr id="11269" name="Text Box 5"/>
          <p:cNvSpPr/>
          <p:nvPr/>
        </p:nvSpPr>
        <p:spPr>
          <a:xfrm>
            <a:off x="900112" y="1844675"/>
            <a:ext cx="7559675" cy="2185988"/>
          </a:xfrm>
          <a:prstGeom prst="rect">
            <a:avLst/>
          </a:prstGeom>
          <a:noFill/>
          <a:ln w="12700">
            <a:noFill/>
            <a:miter lim="800000"/>
          </a:ln>
        </p:spPr>
        <p:txBody>
          <a:bodyPr>
            <a:spAutoFit/>
          </a:bodyPr>
          <a:lstStyle>
            <a:defPPr algn="ctr" rtl="0" eaLnBrk="1" hangingPunct="1">
              <a:defRPr kumimoji="0" lang="zh-CN"/>
            </a:defPPr>
            <a:lvl1pPr marL="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marL="0" lvl="0" indent="0" algn="l" eaLnBrk="1" hangingPunct="1">
              <a:lnSpc>
                <a:spcPct val="170000"/>
              </a:lnSpc>
              <a:spcBef>
                <a:spcPct val="50000"/>
              </a:spcBef>
              <a:buClr>
                <a:srgbClr val="CC3300"/>
              </a:buClr>
              <a:buFont typeface="Wingdings" pitchFamily="2" charset="2"/>
              <a:buChar char="Ø"/>
            </a:pPr>
            <a:r>
              <a:rPr lang="zh-CN" altLang="en-US" sz="2800"/>
              <a:t>位于线粒体基质内</a:t>
            </a:r>
          </a:p>
          <a:p>
            <a:pPr marL="0" lvl="0" indent="0" algn="l" eaLnBrk="1" hangingPunct="1">
              <a:lnSpc>
                <a:spcPct val="110000"/>
              </a:lnSpc>
              <a:spcBef>
                <a:spcPct val="50000"/>
              </a:spcBef>
              <a:buClr>
                <a:srgbClr val="CC3300"/>
              </a:buClr>
              <a:buFont typeface="Wingdings" pitchFamily="2" charset="2"/>
              <a:buChar char="Ø"/>
            </a:pPr>
            <a:r>
              <a:rPr lang="zh-CN" altLang="en-US" sz="2800"/>
              <a:t>每个线粒体通常含有</a:t>
            </a:r>
            <a:r>
              <a:rPr lang="en-US" altLang="zh-CN" sz="2800"/>
              <a:t>2</a:t>
            </a:r>
            <a:r>
              <a:rPr lang="zh-CN" altLang="en-US" sz="2800"/>
              <a:t>－</a:t>
            </a:r>
            <a:r>
              <a:rPr lang="en-US" altLang="zh-CN" sz="2800"/>
              <a:t>10</a:t>
            </a:r>
            <a:r>
              <a:rPr lang="zh-CN" altLang="en-US" sz="2800"/>
              <a:t>个拷贝</a:t>
            </a:r>
            <a:r>
              <a:rPr lang="en-US" altLang="zh-CN" sz="2800"/>
              <a:t>mtDNA</a:t>
            </a:r>
          </a:p>
          <a:p>
            <a:pPr marL="0" lvl="0" indent="0" algn="l" eaLnBrk="1" hangingPunct="1">
              <a:lnSpc>
                <a:spcPct val="110000"/>
              </a:lnSpc>
              <a:spcBef>
                <a:spcPct val="50000"/>
              </a:spcBef>
              <a:buClr>
                <a:srgbClr val="CC3300"/>
              </a:buClr>
              <a:buFont typeface="Wingdings" pitchFamily="2" charset="2"/>
              <a:buChar char="Ø"/>
            </a:pPr>
            <a:r>
              <a:rPr lang="en-US" altLang="zh-CN" sz="2800"/>
              <a:t>mtDNA</a:t>
            </a:r>
            <a:r>
              <a:rPr lang="zh-CN" altLang="en-US" sz="2800"/>
              <a:t>为环状 </a:t>
            </a:r>
          </a:p>
        </p:txBody>
      </p:sp>
      <p:pic>
        <p:nvPicPr>
          <p:cNvPr id="11270" name="Picture 7" descr="mitodna"/>
          <p:cNvPicPr/>
          <p:nvPr/>
        </p:nvPicPr>
        <p:blipFill>
          <a:blip r:embed="rId3"/>
          <a:stretch>
            <a:fillRect/>
          </a:stretch>
        </p:blipFill>
        <p:spPr>
          <a:xfrm>
            <a:off x="4067175" y="3573462"/>
            <a:ext cx="4189578" cy="2894866"/>
          </a:xfrm>
          <a:prstGeom prst="rect">
            <a:avLst/>
          </a:prstGeom>
          <a:noFill/>
          <a:ln>
            <a:noFill/>
            <a:miter lim="800000"/>
          </a:ln>
        </p:spPr>
      </p:pic>
      <p:sp>
        <p:nvSpPr>
          <p:cNvPr id="11271" name="TextBox 11270"/>
          <p:cNvSpPr txBox="1"/>
          <p:nvPr/>
        </p:nvSpPr>
        <p:spPr>
          <a:xfrm>
            <a:off x="0" y="6498000"/>
            <a:ext cx="2160000" cy="108000"/>
          </a:xfrm>
          <a:prstGeom prst="rect">
            <a:avLst/>
          </a:prstGeom>
          <a:noFill/>
        </p:spPr>
        <p:txBody>
          <a:bodyPr wrap="none">
            <a:spAutoFit/>
          </a:bodyPr>
          <a:lstStyle>
            <a:defPPr>
              <a:defRPr lang="zh-CN"/>
            </a:defPPr>
            <a:lvl1pPr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1pPr>
            <a:lvl2pPr marL="4572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2pPr>
            <a:lvl3pPr marL="9144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3pPr>
            <a:lvl4pPr marL="13716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4pPr>
            <a:lvl5pPr marL="18288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a:defRPr sz="1005"/>
            </a:pPr>
            <a:r>
              <a:t>线粒体遗传医学知识专题讲座</a:t>
            </a:r>
          </a:p>
        </p:txBody>
      </p:sp>
      <p:sp>
        <p:nvSpPr>
          <p:cNvPr id="11272" name="TextBox 11271"/>
          <p:cNvSpPr txBox="1"/>
          <p:nvPr/>
        </p:nvSpPr>
        <p:spPr>
          <a:xfrm>
            <a:off x="11112000" y="6498000"/>
            <a:ext cx="720000" cy="108000"/>
          </a:xfrm>
          <a:prstGeom prst="rect">
            <a:avLst/>
          </a:prstGeom>
          <a:noFill/>
        </p:spPr>
        <p:txBody>
          <a:bodyPr wrap="none">
            <a:spAutoFit/>
          </a:bodyPr>
          <a:lstStyle>
            <a:defPPr>
              <a:defRPr lang="zh-CN"/>
            </a:defPPr>
            <a:lvl1pPr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1pPr>
            <a:lvl2pPr marL="4572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2pPr>
            <a:lvl3pPr marL="9144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3pPr>
            <a:lvl4pPr marL="13716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4pPr>
            <a:lvl5pPr marL="18288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a:defRPr sz="1005"/>
            </a:pPr>
            <a:r>
              <a:t>10/61</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2290" name="Rectangle 2"/>
          <p:cNvSpPr/>
          <p:nvPr/>
        </p:nvSpPr>
        <p:spPr>
          <a:xfrm>
            <a:off x="0" y="0"/>
            <a:ext cx="9144000" cy="981075"/>
          </a:xfrm>
          <a:prstGeom prst="rect">
            <a:avLst/>
          </a:prstGeom>
          <a:solidFill>
            <a:srgbClr val="000066"/>
          </a:solidFill>
          <a:ln>
            <a:solidFill>
              <a:schemeClr val="tx1"/>
            </a:solidFill>
            <a:miter lim="800000"/>
          </a:ln>
        </p:spPr>
        <p:txBody>
          <a:bodyPr wrap="none" anchor="ctr" anchorCtr="0"/>
          <a:lstStyle>
            <a:defPPr algn="ctr" rtl="0" eaLnBrk="1" hangingPunct="1">
              <a:defRPr kumimoji="0" lang="zh-CN"/>
            </a:defPPr>
            <a:lvl1pPr marL="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marL="0" lvl="0" indent="0" eaLnBrk="1" hangingPunct="1"/>
            <a:endParaRPr lang="zh-CN" altLang="en-US"/>
          </a:p>
        </p:txBody>
      </p:sp>
      <p:sp>
        <p:nvSpPr>
          <p:cNvPr id="12291" name="Text Box 3"/>
          <p:cNvSpPr/>
          <p:nvPr/>
        </p:nvSpPr>
        <p:spPr>
          <a:xfrm>
            <a:off x="1547812" y="188912"/>
            <a:ext cx="5184775" cy="762000"/>
          </a:xfrm>
          <a:prstGeom prst="rect">
            <a:avLst/>
          </a:prstGeom>
          <a:noFill/>
          <a:ln w="12700">
            <a:noFill/>
            <a:miter lim="800000"/>
          </a:ln>
        </p:spPr>
        <p:txBody>
          <a:bodyPr>
            <a:spAutoFit/>
          </a:bodyPr>
          <a:lstStyle>
            <a:defPPr algn="ctr" rtl="0" eaLnBrk="1" hangingPunct="1">
              <a:defRPr kumimoji="0" lang="zh-CN"/>
            </a:defPPr>
            <a:lvl1pPr marL="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marL="0" lvl="0" indent="0" eaLnBrk="1" hangingPunct="1">
              <a:spcBef>
                <a:spcPct val="50000"/>
              </a:spcBef>
            </a:pPr>
            <a:r>
              <a:rPr lang="zh-CN" altLang="en-US" sz="4400" b="1">
                <a:solidFill>
                  <a:srgbClr val="FFFF00"/>
                </a:solidFill>
                <a:ea typeface="黑体" pitchFamily="49" charset="-122"/>
              </a:rPr>
              <a:t>线  粒  体  </a:t>
            </a:r>
            <a:r>
              <a:rPr lang="en-US" altLang="zh-CN" sz="4400" b="1">
                <a:solidFill>
                  <a:srgbClr val="FFFF00"/>
                </a:solidFill>
                <a:ea typeface="黑体" pitchFamily="49" charset="-122"/>
              </a:rPr>
              <a:t>DNA </a:t>
            </a:r>
          </a:p>
        </p:txBody>
      </p:sp>
      <p:sp>
        <p:nvSpPr>
          <p:cNvPr id="12292" name="Text Box 8"/>
          <p:cNvSpPr/>
          <p:nvPr/>
        </p:nvSpPr>
        <p:spPr>
          <a:xfrm>
            <a:off x="250825" y="1125538"/>
            <a:ext cx="4897438" cy="4035425"/>
          </a:xfrm>
          <a:prstGeom prst="rect">
            <a:avLst/>
          </a:prstGeom>
          <a:noFill/>
          <a:ln w="12700">
            <a:noFill/>
            <a:miter lim="800000"/>
          </a:ln>
        </p:spPr>
        <p:txBody>
          <a:bodyPr>
            <a:spAutoFit/>
          </a:bodyPr>
          <a:lstStyle>
            <a:defPPr algn="ctr" rtl="0" eaLnBrk="1" hangingPunct="1">
              <a:defRPr kumimoji="0" lang="zh-CN"/>
            </a:defPPr>
            <a:lvl1pPr marL="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marL="0" lvl="0" indent="0" algn="l" eaLnBrk="1" hangingPunct="1">
              <a:lnSpc>
                <a:spcPct val="120000"/>
              </a:lnSpc>
              <a:spcBef>
                <a:spcPct val="50000"/>
              </a:spcBef>
              <a:buClr>
                <a:srgbClr val="CC3300"/>
              </a:buClr>
              <a:buFont typeface="Wingdings" pitchFamily="2" charset="2"/>
              <a:buChar char="Ø"/>
            </a:pPr>
            <a:r>
              <a:rPr lang="zh-CN" altLang="en-US" sz="2400"/>
              <a:t>线粒体</a:t>
            </a:r>
            <a:r>
              <a:rPr lang="en-US" altLang="zh-CN" sz="2400"/>
              <a:t>DNA</a:t>
            </a:r>
            <a:r>
              <a:rPr lang="zh-CN" altLang="en-US" sz="2400"/>
              <a:t>是一个双链闭合环状分子，外环为重链（</a:t>
            </a:r>
            <a:r>
              <a:rPr lang="en-US" altLang="zh-CN" sz="2400"/>
              <a:t>H</a:t>
            </a:r>
            <a:r>
              <a:rPr lang="zh-CN" altLang="en-US" sz="2400"/>
              <a:t>链），内环为轻链（</a:t>
            </a:r>
            <a:r>
              <a:rPr lang="en-US" altLang="zh-CN" sz="2400"/>
              <a:t>L</a:t>
            </a:r>
            <a:r>
              <a:rPr lang="zh-CN" altLang="en-US" sz="2400"/>
              <a:t>链）。</a:t>
            </a:r>
          </a:p>
          <a:p>
            <a:pPr marL="0" lvl="0" indent="0" algn="l" eaLnBrk="1" hangingPunct="1">
              <a:spcBef>
                <a:spcPct val="50000"/>
              </a:spcBef>
              <a:buClr>
                <a:srgbClr val="CC3300"/>
              </a:buClr>
              <a:buFont typeface="Wingdings" pitchFamily="2" charset="2"/>
              <a:buChar char="Ø"/>
            </a:pPr>
            <a:r>
              <a:rPr lang="zh-CN" altLang="en-US" sz="2400"/>
              <a:t>线粒体</a:t>
            </a:r>
            <a:r>
              <a:rPr lang="en-US" altLang="zh-CN" sz="2400"/>
              <a:t>DNA</a:t>
            </a:r>
            <a:r>
              <a:rPr lang="zh-CN" altLang="en-US" sz="2400"/>
              <a:t>长度约</a:t>
            </a:r>
            <a:r>
              <a:rPr lang="en-US" altLang="zh-CN" sz="2400"/>
              <a:t>16</a:t>
            </a:r>
            <a:r>
              <a:rPr lang="zh-CN" altLang="en-US" sz="2400"/>
              <a:t>，</a:t>
            </a:r>
            <a:r>
              <a:rPr lang="en-US" altLang="zh-CN" sz="2400"/>
              <a:t>569bp</a:t>
            </a:r>
            <a:r>
              <a:rPr lang="zh-CN" altLang="en-US" sz="2400"/>
              <a:t>。</a:t>
            </a:r>
          </a:p>
          <a:p>
            <a:pPr marL="0" lvl="0" indent="0" algn="l" eaLnBrk="1" hangingPunct="1">
              <a:lnSpc>
                <a:spcPct val="130000"/>
              </a:lnSpc>
              <a:spcBef>
                <a:spcPct val="50000"/>
              </a:spcBef>
              <a:buClr>
                <a:srgbClr val="CC3300"/>
              </a:buClr>
              <a:buFont typeface="Wingdings" pitchFamily="2" charset="2"/>
              <a:buChar char="Ø"/>
            </a:pPr>
            <a:r>
              <a:rPr lang="zh-CN" altLang="en-US" sz="2400"/>
              <a:t>含有</a:t>
            </a:r>
            <a:r>
              <a:rPr lang="en-US" altLang="zh-CN" sz="2400"/>
              <a:t>37</a:t>
            </a:r>
            <a:r>
              <a:rPr lang="zh-CN" altLang="en-US" sz="2400"/>
              <a:t>个基因，分别编码</a:t>
            </a:r>
            <a:r>
              <a:rPr lang="en-US" altLang="zh-CN" sz="2400"/>
              <a:t>13</a:t>
            </a:r>
            <a:r>
              <a:rPr lang="zh-CN" altLang="en-US" sz="2400"/>
              <a:t>种蛋白质，</a:t>
            </a:r>
            <a:r>
              <a:rPr lang="en-US" altLang="zh-CN" sz="2400"/>
              <a:t>22</a:t>
            </a:r>
            <a:r>
              <a:rPr lang="zh-CN" altLang="en-US" sz="2400"/>
              <a:t>种</a:t>
            </a:r>
            <a:r>
              <a:rPr lang="en-US" altLang="zh-CN" sz="2400"/>
              <a:t>tRNA</a:t>
            </a:r>
            <a:r>
              <a:rPr lang="zh-CN" altLang="en-US" sz="2400"/>
              <a:t>和</a:t>
            </a:r>
            <a:r>
              <a:rPr lang="en-US" altLang="zh-CN" sz="2400"/>
              <a:t>2</a:t>
            </a:r>
            <a:r>
              <a:rPr lang="zh-CN" altLang="en-US" sz="2400"/>
              <a:t>种</a:t>
            </a:r>
            <a:r>
              <a:rPr lang="en-US" altLang="zh-CN" sz="2400"/>
              <a:t>rRNA</a:t>
            </a:r>
            <a:r>
              <a:rPr lang="zh-CN" altLang="en-US" sz="2400"/>
              <a:t>。这</a:t>
            </a:r>
            <a:r>
              <a:rPr lang="en-US" altLang="zh-CN" sz="2400"/>
              <a:t>13</a:t>
            </a:r>
            <a:r>
              <a:rPr lang="zh-CN" altLang="en-US" sz="2400"/>
              <a:t>种蛋白质都是呼吸链复合体亚单位。</a:t>
            </a:r>
          </a:p>
        </p:txBody>
      </p:sp>
      <p:pic>
        <p:nvPicPr>
          <p:cNvPr id="12293" name="Picture 9" descr="Mitochondria genome"/>
          <p:cNvPicPr/>
          <p:nvPr/>
        </p:nvPicPr>
        <p:blipFill>
          <a:blip r:embed="rId3"/>
          <a:stretch>
            <a:fillRect/>
          </a:stretch>
        </p:blipFill>
        <p:spPr>
          <a:xfrm>
            <a:off x="5003800" y="1052512"/>
            <a:ext cx="3978070" cy="3805707"/>
          </a:xfrm>
          <a:prstGeom prst="rect">
            <a:avLst/>
          </a:prstGeom>
          <a:noFill/>
          <a:ln>
            <a:noFill/>
            <a:miter lim="800000"/>
          </a:ln>
        </p:spPr>
      </p:pic>
      <p:sp>
        <p:nvSpPr>
          <p:cNvPr id="12294" name="Text Box 10"/>
          <p:cNvSpPr/>
          <p:nvPr/>
        </p:nvSpPr>
        <p:spPr>
          <a:xfrm>
            <a:off x="250825" y="5084762"/>
            <a:ext cx="8713788" cy="1589088"/>
          </a:xfrm>
          <a:prstGeom prst="rect">
            <a:avLst/>
          </a:prstGeom>
          <a:noFill/>
          <a:ln w="12700">
            <a:noFill/>
            <a:miter lim="800000"/>
          </a:ln>
        </p:spPr>
        <p:txBody>
          <a:bodyPr>
            <a:spAutoFit/>
          </a:bodyPr>
          <a:lstStyle>
            <a:defPPr algn="ctr" rtl="0" eaLnBrk="1" hangingPunct="1">
              <a:defRPr kumimoji="0" lang="zh-CN"/>
            </a:defPPr>
            <a:lvl1pPr marL="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marL="0" lvl="0" indent="0" algn="l" eaLnBrk="1" hangingPunct="1">
              <a:lnSpc>
                <a:spcPct val="130000"/>
              </a:lnSpc>
              <a:buClr>
                <a:srgbClr val="CC3300"/>
              </a:buClr>
              <a:buFont typeface="Wingdings" pitchFamily="2" charset="2"/>
              <a:buChar char="Ø"/>
            </a:pPr>
            <a:r>
              <a:rPr lang="zh-CN" altLang="en-US" sz="2400"/>
              <a:t>线粒体</a:t>
            </a:r>
            <a:r>
              <a:rPr lang="en-US" altLang="zh-CN" sz="2400"/>
              <a:t>DNA</a:t>
            </a:r>
            <a:r>
              <a:rPr lang="zh-CN" altLang="en-US" sz="2400"/>
              <a:t>结构紧凑，</a:t>
            </a:r>
            <a:r>
              <a:rPr lang="zh-CN" altLang="en-US" sz="2400" b="1">
                <a:solidFill>
                  <a:srgbClr val="0033CC"/>
                </a:solidFill>
              </a:rPr>
              <a:t>没有内含子</a:t>
            </a:r>
            <a:r>
              <a:rPr lang="zh-CN" altLang="en-US" sz="2400"/>
              <a:t>，唯一非编码区是约</a:t>
            </a:r>
            <a:r>
              <a:rPr lang="en-US" altLang="zh-CN" sz="2400"/>
              <a:t>1000bpD-</a:t>
            </a:r>
            <a:r>
              <a:rPr lang="zh-CN" altLang="en-US" sz="2400"/>
              <a:t>环区。</a:t>
            </a:r>
          </a:p>
          <a:p>
            <a:pPr marL="0" lvl="0" indent="0" algn="l" eaLnBrk="1" hangingPunct="1">
              <a:lnSpc>
                <a:spcPct val="150000"/>
              </a:lnSpc>
              <a:buClr>
                <a:srgbClr val="CC3300"/>
              </a:buClr>
              <a:buFont typeface="Wingdings" pitchFamily="2" charset="2"/>
              <a:buChar char="Ø"/>
            </a:pPr>
            <a:r>
              <a:rPr lang="en-US" altLang="zh-CN" sz="2400"/>
              <a:t>D-</a:t>
            </a:r>
            <a:r>
              <a:rPr lang="zh-CN" altLang="en-US" sz="2400"/>
              <a:t>环区有</a:t>
            </a:r>
            <a:r>
              <a:rPr lang="en-US" altLang="zh-CN" sz="2400"/>
              <a:t>mtDNA</a:t>
            </a:r>
            <a:r>
              <a:rPr lang="zh-CN" altLang="en-US" sz="2400"/>
              <a:t>轻重链转录开启子和轻链复制起始点。 </a:t>
            </a:r>
          </a:p>
        </p:txBody>
      </p:sp>
      <p:sp>
        <p:nvSpPr>
          <p:cNvPr id="12295" name="TextBox 12294"/>
          <p:cNvSpPr txBox="1"/>
          <p:nvPr/>
        </p:nvSpPr>
        <p:spPr>
          <a:xfrm>
            <a:off x="0" y="6498000"/>
            <a:ext cx="2160000" cy="108000"/>
          </a:xfrm>
          <a:prstGeom prst="rect">
            <a:avLst/>
          </a:prstGeom>
          <a:noFill/>
        </p:spPr>
        <p:txBody>
          <a:bodyPr wrap="none">
            <a:spAutoFit/>
          </a:bodyPr>
          <a:lstStyle>
            <a:defPPr>
              <a:defRPr lang="zh-CN"/>
            </a:defPPr>
            <a:lvl1pPr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1pPr>
            <a:lvl2pPr marL="4572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2pPr>
            <a:lvl3pPr marL="9144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3pPr>
            <a:lvl4pPr marL="13716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4pPr>
            <a:lvl5pPr marL="18288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a:defRPr sz="1005"/>
            </a:pPr>
            <a:r>
              <a:t>线粒体遗传医学知识专题讲座</a:t>
            </a:r>
          </a:p>
        </p:txBody>
      </p:sp>
      <p:sp>
        <p:nvSpPr>
          <p:cNvPr id="12296" name="TextBox 12295"/>
          <p:cNvSpPr txBox="1"/>
          <p:nvPr/>
        </p:nvSpPr>
        <p:spPr>
          <a:xfrm>
            <a:off x="11112000" y="6498000"/>
            <a:ext cx="720000" cy="108000"/>
          </a:xfrm>
          <a:prstGeom prst="rect">
            <a:avLst/>
          </a:prstGeom>
          <a:noFill/>
        </p:spPr>
        <p:txBody>
          <a:bodyPr wrap="none">
            <a:spAutoFit/>
          </a:bodyPr>
          <a:lstStyle>
            <a:defPPr>
              <a:defRPr lang="zh-CN"/>
            </a:defPPr>
            <a:lvl1pPr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1pPr>
            <a:lvl2pPr marL="4572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2pPr>
            <a:lvl3pPr marL="9144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3pPr>
            <a:lvl4pPr marL="13716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4pPr>
            <a:lvl5pPr marL="18288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a:defRPr sz="1005"/>
            </a:pPr>
            <a:r>
              <a:t>11/61</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3314" name="Rectangle 2"/>
          <p:cNvSpPr/>
          <p:nvPr/>
        </p:nvSpPr>
        <p:spPr>
          <a:xfrm>
            <a:off x="0" y="0"/>
            <a:ext cx="9144000" cy="981075"/>
          </a:xfrm>
          <a:prstGeom prst="rect">
            <a:avLst/>
          </a:prstGeom>
          <a:solidFill>
            <a:srgbClr val="000066"/>
          </a:solidFill>
          <a:ln>
            <a:solidFill>
              <a:schemeClr val="tx1"/>
            </a:solidFill>
            <a:miter lim="800000"/>
          </a:ln>
        </p:spPr>
        <p:txBody>
          <a:bodyPr wrap="none" anchor="ctr" anchorCtr="0"/>
          <a:lstStyle>
            <a:defPPr algn="ctr" rtl="0" eaLnBrk="1" hangingPunct="1">
              <a:defRPr kumimoji="0" lang="zh-CN"/>
            </a:defPPr>
            <a:lvl1pPr marL="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marL="0" lvl="0" indent="0" eaLnBrk="1" hangingPunct="1"/>
            <a:endParaRPr lang="zh-CN" altLang="en-US"/>
          </a:p>
        </p:txBody>
      </p:sp>
      <p:sp>
        <p:nvSpPr>
          <p:cNvPr id="13315" name="Text Box 3"/>
          <p:cNvSpPr/>
          <p:nvPr/>
        </p:nvSpPr>
        <p:spPr>
          <a:xfrm>
            <a:off x="1547812" y="188912"/>
            <a:ext cx="5184775" cy="762000"/>
          </a:xfrm>
          <a:prstGeom prst="rect">
            <a:avLst/>
          </a:prstGeom>
          <a:noFill/>
          <a:ln w="12700">
            <a:noFill/>
            <a:miter lim="800000"/>
          </a:ln>
        </p:spPr>
        <p:txBody>
          <a:bodyPr>
            <a:spAutoFit/>
          </a:bodyPr>
          <a:lstStyle>
            <a:defPPr algn="ctr" rtl="0" eaLnBrk="1" hangingPunct="1">
              <a:defRPr kumimoji="0" lang="zh-CN"/>
            </a:defPPr>
            <a:lvl1pPr marL="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marL="0" lvl="0" indent="0" eaLnBrk="1" hangingPunct="1">
              <a:spcBef>
                <a:spcPct val="50000"/>
              </a:spcBef>
            </a:pPr>
            <a:r>
              <a:rPr lang="zh-CN" altLang="en-US" sz="4400" b="1">
                <a:solidFill>
                  <a:srgbClr val="FFFF00"/>
                </a:solidFill>
                <a:ea typeface="黑体" pitchFamily="49" charset="-122"/>
              </a:rPr>
              <a:t>线  粒  体  </a:t>
            </a:r>
            <a:r>
              <a:rPr lang="en-US" altLang="zh-CN" sz="4400" b="1">
                <a:solidFill>
                  <a:srgbClr val="FFFF00"/>
                </a:solidFill>
                <a:ea typeface="黑体" pitchFamily="49" charset="-122"/>
              </a:rPr>
              <a:t>DNA </a:t>
            </a:r>
          </a:p>
        </p:txBody>
      </p:sp>
      <p:sp>
        <p:nvSpPr>
          <p:cNvPr id="13316" name="Text Box 4"/>
          <p:cNvSpPr/>
          <p:nvPr/>
        </p:nvSpPr>
        <p:spPr>
          <a:xfrm>
            <a:off x="304800" y="1219200"/>
            <a:ext cx="4956175" cy="519112"/>
          </a:xfrm>
          <a:prstGeom prst="rect">
            <a:avLst/>
          </a:prstGeom>
          <a:noFill/>
          <a:ln w="12700">
            <a:noFill/>
            <a:miter lim="800000"/>
          </a:ln>
        </p:spPr>
        <p:txBody>
          <a:bodyPr>
            <a:spAutoFit/>
          </a:bodyPr>
          <a:lstStyle>
            <a:defPPr algn="ctr" rtl="0" eaLnBrk="1" hangingPunct="1">
              <a:defRPr kumimoji="0" lang="zh-CN"/>
            </a:defPPr>
            <a:lvl1pPr marL="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marL="0" lvl="0" indent="0" eaLnBrk="1" hangingPunct="1">
              <a:spcBef>
                <a:spcPct val="50000"/>
              </a:spcBef>
            </a:pPr>
            <a:r>
              <a:rPr lang="zh-CN" altLang="en-US" sz="2800" b="1">
                <a:solidFill>
                  <a:srgbClr val="CC3300"/>
                </a:solidFill>
              </a:rPr>
              <a:t>二、线粒体</a:t>
            </a:r>
            <a:r>
              <a:rPr lang="en-US" altLang="zh-CN" sz="2800" b="1">
                <a:solidFill>
                  <a:srgbClr val="CC3300"/>
                </a:solidFill>
              </a:rPr>
              <a:t>DNA</a:t>
            </a:r>
            <a:r>
              <a:rPr lang="zh-CN" altLang="en-US" sz="2800" b="1">
                <a:solidFill>
                  <a:srgbClr val="CC3300"/>
                </a:solidFill>
              </a:rPr>
              <a:t>遗传学特征</a:t>
            </a:r>
          </a:p>
        </p:txBody>
      </p:sp>
      <p:sp>
        <p:nvSpPr>
          <p:cNvPr id="13317" name="Text Box 7"/>
          <p:cNvSpPr/>
          <p:nvPr/>
        </p:nvSpPr>
        <p:spPr>
          <a:xfrm>
            <a:off x="539750" y="1916112"/>
            <a:ext cx="5111750" cy="519112"/>
          </a:xfrm>
          <a:prstGeom prst="rect">
            <a:avLst/>
          </a:prstGeom>
          <a:noFill/>
          <a:ln w="12700">
            <a:noFill/>
            <a:miter lim="800000"/>
          </a:ln>
        </p:spPr>
        <p:txBody>
          <a:bodyPr>
            <a:spAutoFit/>
          </a:bodyPr>
          <a:lstStyle>
            <a:defPPr algn="ctr" rtl="0" eaLnBrk="1" hangingPunct="1">
              <a:defRPr kumimoji="0" lang="zh-CN"/>
            </a:defPPr>
            <a:lvl1pPr marL="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marL="0" lvl="0" indent="0" algn="l" eaLnBrk="1" hangingPunct="1">
              <a:spcBef>
                <a:spcPct val="50000"/>
              </a:spcBef>
            </a:pPr>
            <a:r>
              <a:rPr lang="en-US" altLang="zh-CN" sz="2800">
                <a:latin typeface="宋体" pitchFamily="2" charset="-122"/>
              </a:rPr>
              <a:t> </a:t>
            </a:r>
            <a:r>
              <a:rPr lang="en-US" altLang="zh-CN" sz="2800" b="1">
                <a:solidFill>
                  <a:srgbClr val="000066"/>
                </a:solidFill>
                <a:latin typeface="宋体" pitchFamily="2" charset="-122"/>
              </a:rPr>
              <a:t>1</a:t>
            </a:r>
            <a:r>
              <a:rPr lang="zh-CN" altLang="en-US" sz="2800" b="1">
                <a:solidFill>
                  <a:srgbClr val="000066"/>
                </a:solidFill>
                <a:latin typeface="宋体" pitchFamily="2" charset="-122"/>
              </a:rPr>
              <a:t>、线粒体</a:t>
            </a:r>
            <a:r>
              <a:rPr lang="en-US" altLang="zh-CN" sz="2800" b="1">
                <a:solidFill>
                  <a:srgbClr val="000066"/>
                </a:solidFill>
                <a:latin typeface="宋体" pitchFamily="2" charset="-122"/>
              </a:rPr>
              <a:t>DNA</a:t>
            </a:r>
            <a:r>
              <a:rPr lang="zh-CN" altLang="en-US" sz="2800" b="1">
                <a:solidFill>
                  <a:srgbClr val="000066"/>
                </a:solidFill>
                <a:latin typeface="宋体" pitchFamily="2" charset="-122"/>
              </a:rPr>
              <a:t>含有半自主性</a:t>
            </a:r>
          </a:p>
        </p:txBody>
      </p:sp>
      <p:sp>
        <p:nvSpPr>
          <p:cNvPr id="13318" name="Text Box 8"/>
          <p:cNvSpPr/>
          <p:nvPr/>
        </p:nvSpPr>
        <p:spPr>
          <a:xfrm>
            <a:off x="755650" y="2565400"/>
            <a:ext cx="7410450" cy="3598862"/>
          </a:xfrm>
          <a:prstGeom prst="rect">
            <a:avLst/>
          </a:prstGeom>
          <a:noFill/>
          <a:ln>
            <a:noFill/>
            <a:miter lim="800000"/>
          </a:ln>
        </p:spPr>
        <p:txBody>
          <a:bodyPr>
            <a:spAutoFit/>
          </a:bodyPr>
          <a:lstStyle>
            <a:defPPr algn="ctr" rtl="0" eaLnBrk="1" hangingPunct="1">
              <a:defRPr kumimoji="0" lang="zh-CN"/>
            </a:defPPr>
            <a:lvl1pPr marL="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marL="0" lvl="0" indent="0" algn="l" eaLnBrk="1" hangingPunct="1">
              <a:lnSpc>
                <a:spcPct val="125000"/>
              </a:lnSpc>
              <a:spcBef>
                <a:spcPct val="50000"/>
              </a:spcBef>
              <a:buClr>
                <a:srgbClr val="CC3300"/>
              </a:buClr>
              <a:buSzPct val="120000"/>
              <a:buFont typeface="Wingdings" pitchFamily="2" charset="2"/>
              <a:buChar char="v"/>
            </a:pPr>
            <a:r>
              <a:rPr lang="zh-CN" altLang="en-US" sz="2800"/>
              <a:t>线粒体</a:t>
            </a:r>
            <a:r>
              <a:rPr lang="en-US" altLang="zh-CN" sz="2800"/>
              <a:t>DNA</a:t>
            </a:r>
            <a:r>
              <a:rPr lang="zh-CN" altLang="en-US" sz="2800"/>
              <a:t>能独立地复制、转录和翻译。</a:t>
            </a:r>
          </a:p>
          <a:p>
            <a:pPr marL="0" lvl="0" indent="0" algn="l" eaLnBrk="1" hangingPunct="1">
              <a:lnSpc>
                <a:spcPct val="75000"/>
              </a:lnSpc>
              <a:spcBef>
                <a:spcPct val="50000"/>
              </a:spcBef>
              <a:buClr>
                <a:srgbClr val="CC3300"/>
              </a:buClr>
              <a:buSzPct val="120000"/>
              <a:buFont typeface="Wingdings" pitchFamily="2" charset="2"/>
            </a:pPr>
            <a:r>
              <a:rPr lang="zh-CN" altLang="en-US" sz="2800"/>
              <a:t>（</a:t>
            </a:r>
            <a:r>
              <a:rPr lang="zh-CN" altLang="en-US" sz="2800">
                <a:latin typeface="宋体" pitchFamily="2" charset="-122"/>
              </a:rPr>
              <a:t>第</a:t>
            </a:r>
            <a:r>
              <a:rPr lang="en-US" altLang="zh-CN" sz="2800">
                <a:latin typeface="宋体" pitchFamily="2" charset="-122"/>
              </a:rPr>
              <a:t>25</a:t>
            </a:r>
            <a:r>
              <a:rPr lang="zh-CN" altLang="en-US" sz="2800">
                <a:latin typeface="宋体" pitchFamily="2" charset="-122"/>
              </a:rPr>
              <a:t>号染色体，</a:t>
            </a:r>
            <a:r>
              <a:rPr lang="en-US" altLang="zh-CN" sz="2800">
                <a:latin typeface="宋体" pitchFamily="2" charset="-122"/>
              </a:rPr>
              <a:t>M</a:t>
            </a:r>
            <a:r>
              <a:rPr lang="zh-CN" altLang="en-US" sz="2800">
                <a:latin typeface="宋体" pitchFamily="2" charset="-122"/>
              </a:rPr>
              <a:t>染色体</a:t>
            </a:r>
            <a:r>
              <a:rPr lang="zh-CN" altLang="en-US" sz="2800"/>
              <a:t> ）</a:t>
            </a:r>
          </a:p>
          <a:p>
            <a:pPr marL="0" lvl="0" indent="0" algn="l" eaLnBrk="1" hangingPunct="1">
              <a:lnSpc>
                <a:spcPct val="105000"/>
              </a:lnSpc>
              <a:spcBef>
                <a:spcPct val="50000"/>
              </a:spcBef>
              <a:buClr>
                <a:srgbClr val="CC3300"/>
              </a:buClr>
              <a:buSzPct val="120000"/>
              <a:buFont typeface="Wingdings" pitchFamily="2" charset="2"/>
              <a:buChar char="v"/>
            </a:pPr>
            <a:r>
              <a:rPr lang="zh-CN" altLang="en-US" sz="2800"/>
              <a:t>核</a:t>
            </a:r>
            <a:r>
              <a:rPr lang="en-US" altLang="zh-CN" sz="2800"/>
              <a:t>DNA</a:t>
            </a:r>
            <a:r>
              <a:rPr lang="zh-CN" altLang="en-US" sz="2800"/>
              <a:t>编码了大量维持线粒体结构和功效  </a:t>
            </a:r>
          </a:p>
          <a:p>
            <a:pPr marL="0" lvl="0" indent="0" algn="l" eaLnBrk="1" hangingPunct="1">
              <a:lnSpc>
                <a:spcPct val="85000"/>
              </a:lnSpc>
              <a:spcBef>
                <a:spcPct val="50000"/>
              </a:spcBef>
              <a:buClr>
                <a:srgbClr val="CC3300"/>
              </a:buClr>
              <a:buSzPct val="120000"/>
              <a:buFont typeface="Wingdings" pitchFamily="2" charset="2"/>
            </a:pPr>
            <a:r>
              <a:rPr lang="zh-CN" altLang="en-US" sz="2800"/>
              <a:t>    大分子复合物以及大多数氧化磷酸化酶蛋</a:t>
            </a:r>
          </a:p>
          <a:p>
            <a:pPr marL="0" lvl="0" indent="0" algn="l" eaLnBrk="1" hangingPunct="1">
              <a:lnSpc>
                <a:spcPct val="85000"/>
              </a:lnSpc>
              <a:spcBef>
                <a:spcPct val="50000"/>
              </a:spcBef>
              <a:buClr>
                <a:srgbClr val="CC3300"/>
              </a:buClr>
              <a:buSzPct val="120000"/>
              <a:buFont typeface="Wingdings" pitchFamily="2" charset="2"/>
            </a:pPr>
            <a:r>
              <a:rPr lang="zh-CN" altLang="en-US" sz="2800"/>
              <a:t>    白质亚单位，所以线粒体</a:t>
            </a:r>
            <a:r>
              <a:rPr lang="en-US" altLang="zh-CN" sz="2800"/>
              <a:t>DNA</a:t>
            </a:r>
            <a:r>
              <a:rPr lang="zh-CN" altLang="en-US" sz="2800"/>
              <a:t>功效又受核</a:t>
            </a:r>
          </a:p>
          <a:p>
            <a:pPr marL="0" lvl="0" indent="0" algn="l" eaLnBrk="1" hangingPunct="1">
              <a:lnSpc>
                <a:spcPct val="95000"/>
              </a:lnSpc>
              <a:spcBef>
                <a:spcPct val="50000"/>
              </a:spcBef>
              <a:buClr>
                <a:srgbClr val="CC3300"/>
              </a:buClr>
              <a:buSzPct val="120000"/>
              <a:buFont typeface="Wingdings" pitchFamily="2" charset="2"/>
            </a:pPr>
            <a:r>
              <a:rPr lang="zh-CN" altLang="en-US" sz="2800"/>
              <a:t>    </a:t>
            </a:r>
            <a:r>
              <a:rPr lang="en-US" altLang="zh-CN" sz="2800"/>
              <a:t>DNA</a:t>
            </a:r>
            <a:r>
              <a:rPr lang="zh-CN" altLang="en-US" sz="2800"/>
              <a:t>影响。</a:t>
            </a:r>
          </a:p>
        </p:txBody>
      </p:sp>
      <p:sp>
        <p:nvSpPr>
          <p:cNvPr id="13319" name="TextBox 13318"/>
          <p:cNvSpPr txBox="1"/>
          <p:nvPr/>
        </p:nvSpPr>
        <p:spPr>
          <a:xfrm>
            <a:off x="0" y="6498000"/>
            <a:ext cx="2160000" cy="108000"/>
          </a:xfrm>
          <a:prstGeom prst="rect">
            <a:avLst/>
          </a:prstGeom>
          <a:noFill/>
        </p:spPr>
        <p:txBody>
          <a:bodyPr wrap="none">
            <a:spAutoFit/>
          </a:bodyPr>
          <a:lstStyle>
            <a:defPPr>
              <a:defRPr lang="zh-CN"/>
            </a:defPPr>
            <a:lvl1pPr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1pPr>
            <a:lvl2pPr marL="4572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2pPr>
            <a:lvl3pPr marL="9144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3pPr>
            <a:lvl4pPr marL="13716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4pPr>
            <a:lvl5pPr marL="18288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a:defRPr sz="1005"/>
            </a:pPr>
            <a:r>
              <a:t>线粒体遗传医学知识专题讲座</a:t>
            </a:r>
          </a:p>
        </p:txBody>
      </p:sp>
      <p:sp>
        <p:nvSpPr>
          <p:cNvPr id="13320" name="TextBox 13319"/>
          <p:cNvSpPr txBox="1"/>
          <p:nvPr/>
        </p:nvSpPr>
        <p:spPr>
          <a:xfrm>
            <a:off x="11112000" y="6498000"/>
            <a:ext cx="720000" cy="108000"/>
          </a:xfrm>
          <a:prstGeom prst="rect">
            <a:avLst/>
          </a:prstGeom>
          <a:noFill/>
        </p:spPr>
        <p:txBody>
          <a:bodyPr wrap="none">
            <a:spAutoFit/>
          </a:bodyPr>
          <a:lstStyle>
            <a:defPPr>
              <a:defRPr lang="zh-CN"/>
            </a:defPPr>
            <a:lvl1pPr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1pPr>
            <a:lvl2pPr marL="4572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2pPr>
            <a:lvl3pPr marL="9144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3pPr>
            <a:lvl4pPr marL="13716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4pPr>
            <a:lvl5pPr marL="18288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a:defRPr sz="1005"/>
            </a:pPr>
            <a:r>
              <a:t>12/61</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4338" name="Rectangle 3"/>
          <p:cNvSpPr/>
          <p:nvPr/>
        </p:nvSpPr>
        <p:spPr>
          <a:xfrm>
            <a:off x="0" y="0"/>
            <a:ext cx="9144000" cy="981075"/>
          </a:xfrm>
          <a:prstGeom prst="rect">
            <a:avLst/>
          </a:prstGeom>
          <a:solidFill>
            <a:srgbClr val="000066"/>
          </a:solidFill>
          <a:ln>
            <a:solidFill>
              <a:schemeClr val="tx1"/>
            </a:solidFill>
            <a:miter lim="800000"/>
          </a:ln>
        </p:spPr>
        <p:txBody>
          <a:bodyPr wrap="none" anchor="ctr" anchorCtr="0"/>
          <a:lstStyle>
            <a:defPPr algn="ctr" rtl="0" eaLnBrk="1" hangingPunct="1">
              <a:defRPr kumimoji="0" lang="zh-CN"/>
            </a:defPPr>
            <a:lvl1pPr marL="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marL="0" lvl="0" indent="0" eaLnBrk="1" hangingPunct="1"/>
            <a:endParaRPr lang="zh-CN" altLang="en-US"/>
          </a:p>
        </p:txBody>
      </p:sp>
      <p:sp>
        <p:nvSpPr>
          <p:cNvPr id="14339" name="Text Box 4"/>
          <p:cNvSpPr/>
          <p:nvPr/>
        </p:nvSpPr>
        <p:spPr>
          <a:xfrm>
            <a:off x="1547812" y="188912"/>
            <a:ext cx="5184775" cy="762000"/>
          </a:xfrm>
          <a:prstGeom prst="rect">
            <a:avLst/>
          </a:prstGeom>
          <a:noFill/>
          <a:ln w="12700">
            <a:noFill/>
            <a:miter lim="800000"/>
          </a:ln>
        </p:spPr>
        <p:txBody>
          <a:bodyPr>
            <a:spAutoFit/>
          </a:bodyPr>
          <a:lstStyle>
            <a:defPPr algn="ctr" rtl="0" eaLnBrk="1" hangingPunct="1">
              <a:defRPr kumimoji="0" lang="zh-CN"/>
            </a:defPPr>
            <a:lvl1pPr marL="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marL="0" lvl="0" indent="0" eaLnBrk="1" hangingPunct="1">
              <a:spcBef>
                <a:spcPct val="50000"/>
              </a:spcBef>
            </a:pPr>
            <a:r>
              <a:rPr lang="zh-CN" altLang="en-US" sz="4400" b="1">
                <a:solidFill>
                  <a:srgbClr val="FFFF00"/>
                </a:solidFill>
                <a:ea typeface="黑体" pitchFamily="49" charset="-122"/>
              </a:rPr>
              <a:t>线  粒  体  </a:t>
            </a:r>
            <a:r>
              <a:rPr lang="en-US" altLang="zh-CN" sz="4400" b="1">
                <a:solidFill>
                  <a:srgbClr val="FFFF00"/>
                </a:solidFill>
                <a:ea typeface="黑体" pitchFamily="49" charset="-122"/>
              </a:rPr>
              <a:t>DNA </a:t>
            </a:r>
          </a:p>
        </p:txBody>
      </p:sp>
      <p:sp>
        <p:nvSpPr>
          <p:cNvPr id="14340" name="Text Box 5"/>
          <p:cNvSpPr/>
          <p:nvPr/>
        </p:nvSpPr>
        <p:spPr>
          <a:xfrm>
            <a:off x="179388" y="1125538"/>
            <a:ext cx="8137525" cy="519112"/>
          </a:xfrm>
          <a:prstGeom prst="rect">
            <a:avLst/>
          </a:prstGeom>
          <a:noFill/>
          <a:ln w="12700">
            <a:noFill/>
            <a:miter lim="800000"/>
          </a:ln>
        </p:spPr>
        <p:txBody>
          <a:bodyPr>
            <a:spAutoFit/>
          </a:bodyPr>
          <a:lstStyle>
            <a:defPPr algn="ctr" rtl="0" eaLnBrk="1" hangingPunct="1">
              <a:defRPr kumimoji="0" lang="zh-CN"/>
            </a:defPPr>
            <a:lvl1pPr marL="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marL="0" lvl="0" indent="0" algn="l" eaLnBrk="1" hangingPunct="1">
              <a:spcBef>
                <a:spcPct val="50000"/>
              </a:spcBef>
            </a:pPr>
            <a:r>
              <a:rPr lang="en-US" altLang="zh-CN" sz="2800">
                <a:latin typeface="宋体" pitchFamily="2" charset="-122"/>
              </a:rPr>
              <a:t> </a:t>
            </a:r>
            <a:r>
              <a:rPr lang="en-US" altLang="zh-CN" sz="2800" b="1">
                <a:solidFill>
                  <a:srgbClr val="000066"/>
                </a:solidFill>
                <a:latin typeface="宋体" pitchFamily="2" charset="-122"/>
              </a:rPr>
              <a:t>2</a:t>
            </a:r>
            <a:r>
              <a:rPr lang="zh-CN" altLang="en-US" sz="2800" b="1">
                <a:solidFill>
                  <a:srgbClr val="000066"/>
                </a:solidFill>
                <a:latin typeface="宋体" pitchFamily="2" charset="-122"/>
              </a:rPr>
              <a:t>、线粒体基因组所用遗传密码和通用密码不一样</a:t>
            </a:r>
          </a:p>
        </p:txBody>
      </p:sp>
      <p:sp>
        <p:nvSpPr>
          <p:cNvPr id="14341" name="Text Box 6"/>
          <p:cNvSpPr/>
          <p:nvPr/>
        </p:nvSpPr>
        <p:spPr>
          <a:xfrm>
            <a:off x="827088" y="1916112"/>
            <a:ext cx="8066088" cy="457200"/>
          </a:xfrm>
          <a:prstGeom prst="rect">
            <a:avLst/>
          </a:prstGeom>
          <a:noFill/>
          <a:ln w="12700">
            <a:noFill/>
            <a:miter lim="800000"/>
          </a:ln>
        </p:spPr>
        <p:txBody>
          <a:bodyPr>
            <a:spAutoFit/>
          </a:bodyPr>
          <a:lstStyle>
            <a:defPPr algn="ctr" rtl="0" eaLnBrk="1" hangingPunct="1">
              <a:defRPr kumimoji="0" lang="zh-CN"/>
            </a:defPPr>
            <a:lvl1pPr marL="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marL="0" lvl="0" indent="0" algn="l" eaLnBrk="1" hangingPunct="1">
              <a:spcBef>
                <a:spcPct val="50000"/>
              </a:spcBef>
              <a:buFont typeface="Wingdings" pitchFamily="2" charset="2"/>
              <a:buChar char="l"/>
            </a:pPr>
            <a:r>
              <a:rPr lang="en-US" altLang="zh-CN" sz="2400"/>
              <a:t>1979</a:t>
            </a:r>
            <a:r>
              <a:rPr lang="zh-CN" altLang="en-US" sz="2400"/>
              <a:t>年，</a:t>
            </a:r>
            <a:r>
              <a:rPr lang="en-US" altLang="zh-CN" sz="2400"/>
              <a:t>Barrell </a:t>
            </a:r>
            <a:r>
              <a:rPr lang="zh-CN" altLang="en-US" sz="2400"/>
              <a:t>报道了人线粒体</a:t>
            </a:r>
            <a:r>
              <a:rPr lang="en-US" altLang="zh-CN" sz="2400"/>
              <a:t>DNA</a:t>
            </a:r>
            <a:r>
              <a:rPr lang="zh-CN" altLang="en-US" sz="2400"/>
              <a:t>所用遗传密码。</a:t>
            </a:r>
            <a:r>
              <a:rPr lang="zh-CN" altLang="en-US"/>
              <a:t> </a:t>
            </a:r>
          </a:p>
        </p:txBody>
      </p:sp>
      <p:graphicFrame>
        <p:nvGraphicFramePr>
          <p:cNvPr id="14342" name="Group 7"/>
          <p:cNvGraphicFramePr>
            <a:graphicFrameLocks noGrp="1"/>
          </p:cNvGraphicFramePr>
          <p:nvPr/>
        </p:nvGraphicFramePr>
        <p:xfrm>
          <a:off x="900112" y="3500438"/>
          <a:ext cx="7561263" cy="2530474"/>
        </p:xfrm>
        <a:graphic>
          <a:graphicData uri="http://schemas.openxmlformats.org/drawingml/2006/table">
            <a:tbl>
              <a:tblPr/>
              <a:tblGrid>
                <a:gridCol w="2376488"/>
                <a:gridCol w="2447925"/>
                <a:gridCol w="2736850"/>
              </a:tblGrid>
              <a:tr h="865188">
                <a:tc>
                  <a:txBody>
                    <a:bodyPr vert="horz" wrap="square" anchor="ctr" anchorCtr="0"/>
                    <a:lstStyle>
                      <a:lvl1pPr marL="0" indent="0" algn="ctr"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marL="0" lvl="0" indent="0" eaLnBrk="1" hangingPunct="1">
                        <a:tabLst>
                          <a:tab pos="3403600"/>
                        </a:tabLst>
                      </a:pPr>
                      <a:r>
                        <a:rPr lang="zh-CN" altLang="en-US" sz="2400">
                          <a:latin typeface="宋体" pitchFamily="2" charset="-122"/>
                          <a:ea typeface="Times New Roman" pitchFamily="18" charset="0"/>
                        </a:rPr>
                        <a:t>密码子</a:t>
                      </a:r>
                      <a:endParaRPr lang="zh-CN" altLang="en-US" sz="2400"/>
                    </a:p>
                  </a:txBody>
                  <a:tcPr anchor="ctr">
                    <a:lnL w="12700">
                      <a:solidFill>
                        <a:prstClr val="black"/>
                      </a:solidFill>
                      <a:miter lim="800000"/>
                    </a:lnL>
                    <a:lnR w="19050">
                      <a:solidFill>
                        <a:srgbClr val="000066"/>
                      </a:solidFill>
                      <a:miter lim="800000"/>
                    </a:lnR>
                    <a:lnT w="28575">
                      <a:solidFill>
                        <a:srgbClr val="000066"/>
                      </a:solidFill>
                      <a:miter lim="800000"/>
                    </a:lnT>
                    <a:lnB w="19050">
                      <a:solidFill>
                        <a:srgbClr val="000066"/>
                      </a:solidFill>
                      <a:miter lim="800000"/>
                    </a:lnB>
                    <a:noFill/>
                  </a:tcPr>
                </a:tc>
                <a:tc>
                  <a:txBody>
                    <a:bodyPr vert="horz" wrap="square" anchor="ctr" anchorCtr="0"/>
                    <a:lstStyle>
                      <a:lvl1pPr marL="0" indent="0" algn="ctr"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marL="0" lvl="0" indent="0" eaLnBrk="1" hangingPunct="1">
                        <a:tabLst>
                          <a:tab pos="3403600"/>
                        </a:tabLst>
                      </a:pPr>
                      <a:r>
                        <a:rPr lang="zh-CN" altLang="en-US" sz="2400">
                          <a:latin typeface="宋体" pitchFamily="2" charset="-122"/>
                          <a:ea typeface="Times New Roman" pitchFamily="18" charset="0"/>
                        </a:rPr>
                        <a:t>线粒体</a:t>
                      </a:r>
                      <a:r>
                        <a:rPr lang="en-US" altLang="zh-CN" sz="2400">
                          <a:latin typeface="宋体" pitchFamily="2" charset="-122"/>
                          <a:ea typeface="Times New Roman" pitchFamily="18" charset="0"/>
                        </a:rPr>
                        <a:t>DNA</a:t>
                      </a:r>
                      <a:r>
                        <a:rPr lang="zh-CN" altLang="en-US" sz="2400">
                          <a:latin typeface="宋体" pitchFamily="2" charset="-122"/>
                          <a:ea typeface="Times New Roman" pitchFamily="18" charset="0"/>
                        </a:rPr>
                        <a:t>编码</a:t>
                      </a:r>
                      <a:endParaRPr lang="zh-CN" altLang="en-US" sz="2400"/>
                    </a:p>
                  </a:txBody>
                  <a:tcPr anchor="ctr">
                    <a:lnL w="19050">
                      <a:solidFill>
                        <a:srgbClr val="000066"/>
                      </a:solidFill>
                      <a:miter lim="800000"/>
                    </a:lnL>
                    <a:lnR w="19050">
                      <a:solidFill>
                        <a:srgbClr val="000066"/>
                      </a:solidFill>
                      <a:miter lim="800000"/>
                    </a:lnR>
                    <a:lnT w="28575">
                      <a:solidFill>
                        <a:srgbClr val="000066"/>
                      </a:solidFill>
                      <a:miter lim="800000"/>
                    </a:lnT>
                    <a:lnB w="19050">
                      <a:solidFill>
                        <a:srgbClr val="000066"/>
                      </a:solidFill>
                      <a:miter lim="800000"/>
                    </a:lnB>
                    <a:noFill/>
                  </a:tcPr>
                </a:tc>
                <a:tc>
                  <a:txBody>
                    <a:bodyPr vert="horz" wrap="square" anchor="ctr" anchorCtr="0"/>
                    <a:lstStyle>
                      <a:lvl1pPr marL="0" indent="0" algn="ctr"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marL="0" lvl="0" indent="0" eaLnBrk="1" hangingPunct="1">
                        <a:tabLst>
                          <a:tab pos="3403600"/>
                        </a:tabLst>
                      </a:pPr>
                      <a:r>
                        <a:rPr lang="zh-CN" altLang="en-US" sz="2400">
                          <a:latin typeface="宋体" pitchFamily="2" charset="-122"/>
                          <a:ea typeface="Times New Roman" pitchFamily="18" charset="0"/>
                        </a:rPr>
                        <a:t>核</a:t>
                      </a:r>
                      <a:r>
                        <a:rPr lang="en-US" altLang="zh-CN" sz="2400">
                          <a:latin typeface="宋体" pitchFamily="2" charset="-122"/>
                          <a:ea typeface="Times New Roman" pitchFamily="18" charset="0"/>
                        </a:rPr>
                        <a:t>DNA</a:t>
                      </a:r>
                      <a:r>
                        <a:rPr lang="zh-CN" altLang="en-US" sz="2400">
                          <a:latin typeface="宋体" pitchFamily="2" charset="-122"/>
                          <a:ea typeface="Times New Roman" pitchFamily="18" charset="0"/>
                        </a:rPr>
                        <a:t>编码</a:t>
                      </a:r>
                      <a:endParaRPr lang="zh-CN" altLang="en-US" sz="2400"/>
                    </a:p>
                  </a:txBody>
                  <a:tcPr anchor="ctr">
                    <a:lnL w="19050">
                      <a:solidFill>
                        <a:srgbClr val="000066"/>
                      </a:solidFill>
                      <a:miter lim="800000"/>
                    </a:lnL>
                    <a:lnR w="12700">
                      <a:solidFill>
                        <a:prstClr val="black"/>
                      </a:solidFill>
                      <a:miter lim="800000"/>
                    </a:lnR>
                    <a:lnT w="28575">
                      <a:solidFill>
                        <a:srgbClr val="000066"/>
                      </a:solidFill>
                      <a:miter lim="800000"/>
                    </a:lnT>
                    <a:lnB w="19050">
                      <a:solidFill>
                        <a:srgbClr val="000066"/>
                      </a:solidFill>
                      <a:miter lim="800000"/>
                    </a:lnB>
                    <a:noFill/>
                  </a:tcPr>
                </a:tc>
              </a:tr>
              <a:tr h="576262">
                <a:tc>
                  <a:txBody>
                    <a:bodyPr vert="horz" wrap="square" anchor="ctr" anchorCtr="0"/>
                    <a:lstStyle>
                      <a:lvl1pPr marL="0" indent="0" algn="ctr"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marL="0" lvl="0" indent="0" eaLnBrk="1" hangingPunct="1">
                        <a:tabLst>
                          <a:tab pos="3403600"/>
                        </a:tabLst>
                      </a:pPr>
                      <a:r>
                        <a:rPr lang="en-US" altLang="zh-CN" sz="2400">
                          <a:latin typeface="宋体" pitchFamily="2" charset="-122"/>
                          <a:ea typeface="Times New Roman" pitchFamily="18" charset="0"/>
                        </a:rPr>
                        <a:t>UGA</a:t>
                      </a:r>
                      <a:endParaRPr lang="en-US" altLang="zh-CN" sz="2400"/>
                    </a:p>
                  </a:txBody>
                  <a:tcPr anchor="ctr">
                    <a:lnL w="12700">
                      <a:solidFill>
                        <a:prstClr val="black"/>
                      </a:solidFill>
                      <a:miter lim="800000"/>
                    </a:lnL>
                    <a:lnR w="19050">
                      <a:solidFill>
                        <a:srgbClr val="000066"/>
                      </a:solidFill>
                      <a:miter lim="800000"/>
                    </a:lnR>
                    <a:lnT w="19050">
                      <a:solidFill>
                        <a:srgbClr val="000066"/>
                      </a:solidFill>
                      <a:miter lim="800000"/>
                    </a:lnT>
                    <a:lnB w="19050">
                      <a:solidFill>
                        <a:srgbClr val="000066"/>
                      </a:solidFill>
                      <a:miter lim="800000"/>
                    </a:lnB>
                    <a:noFill/>
                  </a:tcPr>
                </a:tc>
                <a:tc>
                  <a:txBody>
                    <a:bodyPr vert="horz" wrap="square" anchor="ctr" anchorCtr="0"/>
                    <a:lstStyle>
                      <a:lvl1pPr marL="0" indent="0" algn="ctr"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marL="0" lvl="0" indent="0" eaLnBrk="1" hangingPunct="1">
                        <a:tabLst>
                          <a:tab pos="3403600"/>
                        </a:tabLst>
                      </a:pPr>
                      <a:r>
                        <a:rPr lang="zh-CN" altLang="en-US" sz="2400">
                          <a:latin typeface="宋体" pitchFamily="2" charset="-122"/>
                          <a:ea typeface="Times New Roman" pitchFamily="18" charset="0"/>
                        </a:rPr>
                        <a:t>色氨酸</a:t>
                      </a:r>
                      <a:endParaRPr lang="zh-CN" altLang="en-US" sz="2400"/>
                    </a:p>
                  </a:txBody>
                  <a:tcPr anchor="ctr">
                    <a:lnL w="19050">
                      <a:solidFill>
                        <a:srgbClr val="000066"/>
                      </a:solidFill>
                      <a:miter lim="800000"/>
                    </a:lnL>
                    <a:lnR w="19050">
                      <a:solidFill>
                        <a:srgbClr val="000066"/>
                      </a:solidFill>
                      <a:miter lim="800000"/>
                    </a:lnR>
                    <a:lnT w="19050">
                      <a:solidFill>
                        <a:srgbClr val="000066"/>
                      </a:solidFill>
                      <a:miter lim="800000"/>
                    </a:lnT>
                    <a:lnB w="19050">
                      <a:solidFill>
                        <a:srgbClr val="000066"/>
                      </a:solidFill>
                      <a:miter lim="800000"/>
                    </a:lnB>
                    <a:noFill/>
                  </a:tcPr>
                </a:tc>
                <a:tc>
                  <a:txBody>
                    <a:bodyPr vert="horz" wrap="square" anchor="ctr" anchorCtr="0"/>
                    <a:lstStyle>
                      <a:lvl1pPr marL="0" indent="0" algn="ctr"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marL="0" lvl="0" indent="0" eaLnBrk="1" hangingPunct="1">
                        <a:tabLst>
                          <a:tab pos="3403600"/>
                        </a:tabLst>
                      </a:pPr>
                      <a:r>
                        <a:rPr lang="zh-CN" altLang="en-US" sz="2400">
                          <a:latin typeface="宋体" pitchFamily="2" charset="-122"/>
                          <a:ea typeface="Times New Roman" pitchFamily="18" charset="0"/>
                        </a:rPr>
                        <a:t>终止</a:t>
                      </a:r>
                      <a:endParaRPr lang="zh-CN" altLang="en-US" sz="2400"/>
                    </a:p>
                  </a:txBody>
                  <a:tcPr anchor="ctr">
                    <a:lnL w="19050">
                      <a:solidFill>
                        <a:srgbClr val="000066"/>
                      </a:solidFill>
                      <a:miter lim="800000"/>
                    </a:lnL>
                    <a:lnR w="12700">
                      <a:solidFill>
                        <a:prstClr val="black"/>
                      </a:solidFill>
                      <a:miter lim="800000"/>
                    </a:lnR>
                    <a:lnT w="19050">
                      <a:solidFill>
                        <a:srgbClr val="000066"/>
                      </a:solidFill>
                      <a:miter lim="800000"/>
                    </a:lnT>
                    <a:lnB w="19050">
                      <a:solidFill>
                        <a:srgbClr val="000066"/>
                      </a:solidFill>
                      <a:miter lim="800000"/>
                    </a:lnB>
                    <a:noFill/>
                  </a:tcPr>
                </a:tc>
              </a:tr>
              <a:tr h="525462">
                <a:tc>
                  <a:txBody>
                    <a:bodyPr vert="horz" wrap="square" anchor="ctr" anchorCtr="0"/>
                    <a:lstStyle>
                      <a:lvl1pPr marL="0" indent="0" algn="ctr"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marL="0" lvl="0" indent="0" eaLnBrk="1" hangingPunct="1">
                        <a:tabLst>
                          <a:tab pos="3403600"/>
                        </a:tabLst>
                      </a:pPr>
                      <a:r>
                        <a:rPr lang="en-US" altLang="zh-CN" sz="2400">
                          <a:latin typeface="宋体" pitchFamily="2" charset="-122"/>
                          <a:ea typeface="Times New Roman" pitchFamily="18" charset="0"/>
                        </a:rPr>
                        <a:t>AUA</a:t>
                      </a:r>
                      <a:endParaRPr lang="en-US" altLang="zh-CN" sz="2400"/>
                    </a:p>
                  </a:txBody>
                  <a:tcPr anchor="ctr">
                    <a:lnL w="12700">
                      <a:solidFill>
                        <a:prstClr val="black"/>
                      </a:solidFill>
                      <a:miter lim="800000"/>
                    </a:lnL>
                    <a:lnR w="19050">
                      <a:solidFill>
                        <a:srgbClr val="000066"/>
                      </a:solidFill>
                      <a:miter lim="800000"/>
                    </a:lnR>
                    <a:lnT w="19050">
                      <a:solidFill>
                        <a:srgbClr val="000066"/>
                      </a:solidFill>
                      <a:miter lim="800000"/>
                    </a:lnT>
                    <a:lnB w="19050">
                      <a:solidFill>
                        <a:srgbClr val="000066"/>
                      </a:solidFill>
                      <a:miter lim="800000"/>
                    </a:lnB>
                    <a:noFill/>
                  </a:tcPr>
                </a:tc>
                <a:tc>
                  <a:txBody>
                    <a:bodyPr vert="horz" wrap="square" anchor="ctr" anchorCtr="0"/>
                    <a:lstStyle>
                      <a:lvl1pPr marL="0" indent="0" algn="ctr"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marL="0" lvl="0" indent="0" eaLnBrk="1" hangingPunct="1">
                        <a:tabLst>
                          <a:tab pos="3403600"/>
                        </a:tabLst>
                      </a:pPr>
                      <a:r>
                        <a:rPr lang="zh-CN" altLang="en-US" sz="2400">
                          <a:latin typeface="宋体" pitchFamily="2" charset="-122"/>
                          <a:ea typeface="Times New Roman" pitchFamily="18" charset="0"/>
                        </a:rPr>
                        <a:t>蛋氨酸</a:t>
                      </a:r>
                      <a:endParaRPr lang="zh-CN" altLang="en-US" sz="2400"/>
                    </a:p>
                  </a:txBody>
                  <a:tcPr anchor="ctr">
                    <a:lnL w="19050">
                      <a:solidFill>
                        <a:srgbClr val="000066"/>
                      </a:solidFill>
                      <a:miter lim="800000"/>
                    </a:lnL>
                    <a:lnR w="19050">
                      <a:solidFill>
                        <a:srgbClr val="000066"/>
                      </a:solidFill>
                      <a:miter lim="800000"/>
                    </a:lnR>
                    <a:lnT w="19050">
                      <a:solidFill>
                        <a:srgbClr val="000066"/>
                      </a:solidFill>
                      <a:miter lim="800000"/>
                    </a:lnT>
                    <a:lnB w="19050">
                      <a:solidFill>
                        <a:srgbClr val="000066"/>
                      </a:solidFill>
                      <a:miter lim="800000"/>
                    </a:lnB>
                    <a:noFill/>
                  </a:tcPr>
                </a:tc>
                <a:tc>
                  <a:txBody>
                    <a:bodyPr vert="horz" wrap="square" anchor="ctr" anchorCtr="0"/>
                    <a:lstStyle>
                      <a:lvl1pPr marL="0" indent="0" algn="ctr"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marL="0" lvl="0" indent="0" eaLnBrk="1" hangingPunct="1">
                        <a:tabLst>
                          <a:tab pos="3403600"/>
                        </a:tabLst>
                      </a:pPr>
                      <a:r>
                        <a:rPr lang="zh-CN" altLang="en-US" sz="2400">
                          <a:latin typeface="宋体" pitchFamily="2" charset="-122"/>
                          <a:ea typeface="Times New Roman" pitchFamily="18" charset="0"/>
                        </a:rPr>
                        <a:t>异亮氨酸</a:t>
                      </a:r>
                      <a:endParaRPr lang="zh-CN" altLang="en-US" sz="2400"/>
                    </a:p>
                  </a:txBody>
                  <a:tcPr anchor="ctr">
                    <a:lnL w="19050">
                      <a:solidFill>
                        <a:srgbClr val="000066"/>
                      </a:solidFill>
                      <a:miter lim="800000"/>
                    </a:lnL>
                    <a:lnR w="12700">
                      <a:solidFill>
                        <a:prstClr val="black"/>
                      </a:solidFill>
                      <a:miter lim="800000"/>
                    </a:lnR>
                    <a:lnT w="19050">
                      <a:solidFill>
                        <a:srgbClr val="000066"/>
                      </a:solidFill>
                      <a:miter lim="800000"/>
                    </a:lnT>
                    <a:lnB w="19050">
                      <a:solidFill>
                        <a:srgbClr val="000066"/>
                      </a:solidFill>
                      <a:miter lim="800000"/>
                    </a:lnB>
                    <a:noFill/>
                  </a:tcPr>
                </a:tc>
              </a:tr>
              <a:tr h="563562">
                <a:tc>
                  <a:txBody>
                    <a:bodyPr vert="horz" wrap="square" anchor="ctr" anchorCtr="0"/>
                    <a:lstStyle>
                      <a:lvl1pPr marL="0" indent="0" algn="ctr"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marL="0" lvl="0" indent="0" eaLnBrk="1" hangingPunct="1">
                        <a:tabLst>
                          <a:tab pos="3403600"/>
                        </a:tabLst>
                      </a:pPr>
                      <a:r>
                        <a:rPr lang="en-US" altLang="zh-CN" sz="2400">
                          <a:latin typeface="宋体" pitchFamily="2" charset="-122"/>
                          <a:ea typeface="Times New Roman" pitchFamily="18" charset="0"/>
                        </a:rPr>
                        <a:t>AGG</a:t>
                      </a:r>
                      <a:endParaRPr lang="en-US" altLang="zh-CN" sz="2400"/>
                    </a:p>
                  </a:txBody>
                  <a:tcPr anchor="ctr">
                    <a:lnL w="12700">
                      <a:solidFill>
                        <a:prstClr val="black"/>
                      </a:solidFill>
                      <a:miter lim="800000"/>
                    </a:lnL>
                    <a:lnR w="19050">
                      <a:solidFill>
                        <a:srgbClr val="000066"/>
                      </a:solidFill>
                      <a:miter lim="800000"/>
                    </a:lnR>
                    <a:lnT w="19050">
                      <a:solidFill>
                        <a:srgbClr val="000066"/>
                      </a:solidFill>
                      <a:miter lim="800000"/>
                    </a:lnT>
                    <a:lnB w="28575">
                      <a:solidFill>
                        <a:srgbClr val="000066"/>
                      </a:solidFill>
                      <a:miter lim="800000"/>
                    </a:lnB>
                    <a:noFill/>
                  </a:tcPr>
                </a:tc>
                <a:tc>
                  <a:txBody>
                    <a:bodyPr vert="horz" wrap="square" anchor="ctr" anchorCtr="0"/>
                    <a:lstStyle>
                      <a:lvl1pPr marL="0" indent="0" algn="ctr"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marL="0" lvl="0" indent="0" eaLnBrk="1" hangingPunct="1">
                        <a:tabLst>
                          <a:tab pos="3403600"/>
                        </a:tabLst>
                      </a:pPr>
                      <a:r>
                        <a:rPr lang="zh-CN" altLang="en-US" sz="2400">
                          <a:latin typeface="宋体" pitchFamily="2" charset="-122"/>
                          <a:ea typeface="Times New Roman" pitchFamily="18" charset="0"/>
                        </a:rPr>
                        <a:t>终止</a:t>
                      </a:r>
                      <a:endParaRPr lang="zh-CN" altLang="en-US" sz="2400"/>
                    </a:p>
                  </a:txBody>
                  <a:tcPr anchor="ctr">
                    <a:lnL w="19050">
                      <a:solidFill>
                        <a:srgbClr val="000066"/>
                      </a:solidFill>
                      <a:miter lim="800000"/>
                    </a:lnL>
                    <a:lnR w="19050">
                      <a:solidFill>
                        <a:srgbClr val="000066"/>
                      </a:solidFill>
                      <a:miter lim="800000"/>
                    </a:lnR>
                    <a:lnT w="19050">
                      <a:solidFill>
                        <a:srgbClr val="000066"/>
                      </a:solidFill>
                      <a:miter lim="800000"/>
                    </a:lnT>
                    <a:lnB w="28575">
                      <a:solidFill>
                        <a:srgbClr val="000066"/>
                      </a:solidFill>
                      <a:miter lim="800000"/>
                    </a:lnB>
                    <a:noFill/>
                  </a:tcPr>
                </a:tc>
                <a:tc>
                  <a:txBody>
                    <a:bodyPr vert="horz" wrap="square" anchor="ctr" anchorCtr="0"/>
                    <a:lstStyle>
                      <a:lvl1pPr marL="0" indent="0" algn="ctr"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marL="0" lvl="0" indent="0" eaLnBrk="1" hangingPunct="1">
                        <a:tabLst>
                          <a:tab pos="3403600"/>
                        </a:tabLst>
                      </a:pPr>
                      <a:r>
                        <a:rPr lang="zh-CN" altLang="en-US" sz="2400">
                          <a:latin typeface="宋体" pitchFamily="2" charset="-122"/>
                          <a:ea typeface="Times New Roman" pitchFamily="18" charset="0"/>
                        </a:rPr>
                        <a:t>精氨酸</a:t>
                      </a:r>
                      <a:endParaRPr lang="zh-CN" altLang="en-US" sz="2400"/>
                    </a:p>
                  </a:txBody>
                  <a:tcPr anchor="ctr">
                    <a:lnL w="19050">
                      <a:solidFill>
                        <a:srgbClr val="000066"/>
                      </a:solidFill>
                      <a:miter lim="800000"/>
                    </a:lnL>
                    <a:lnR w="12700">
                      <a:solidFill>
                        <a:prstClr val="black"/>
                      </a:solidFill>
                      <a:miter lim="800000"/>
                    </a:lnR>
                    <a:lnT w="19050">
                      <a:solidFill>
                        <a:srgbClr val="000066"/>
                      </a:solidFill>
                      <a:miter lim="800000"/>
                    </a:lnT>
                    <a:lnB w="28575">
                      <a:solidFill>
                        <a:srgbClr val="000066"/>
                      </a:solidFill>
                      <a:miter lim="800000"/>
                    </a:lnB>
                    <a:noFill/>
                  </a:tcPr>
                </a:tc>
              </a:tr>
            </a:tbl>
          </a:graphicData>
        </a:graphic>
      </p:graphicFrame>
      <p:sp>
        <p:nvSpPr>
          <p:cNvPr id="14364" name="Rectangle 29"/>
          <p:cNvSpPr/>
          <p:nvPr/>
        </p:nvSpPr>
        <p:spPr>
          <a:xfrm>
            <a:off x="1331912" y="2708275"/>
            <a:ext cx="6624638" cy="519112"/>
          </a:xfrm>
          <a:prstGeom prst="rect">
            <a:avLst/>
          </a:prstGeom>
          <a:noFill/>
          <a:ln w="12700">
            <a:noFill/>
            <a:miter lim="800000"/>
          </a:ln>
        </p:spPr>
        <p:txBody>
          <a:bodyPr anchor="ctr" anchorCtr="0">
            <a:spAutoFit/>
          </a:bodyPr>
          <a:lstStyle>
            <a:defPPr algn="ctr" rtl="0" eaLnBrk="1" hangingPunct="1">
              <a:defRPr kumimoji="0" lang="zh-CN"/>
            </a:defPPr>
            <a:lvl1pPr marL="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marL="0" lvl="0" indent="0" eaLnBrk="1" hangingPunct="1">
              <a:buClr>
                <a:srgbClr val="CC3300"/>
              </a:buClr>
              <a:buFont typeface="Wingdings" pitchFamily="2" charset="2"/>
              <a:tabLst>
                <a:tab pos="3403600"/>
              </a:tabLst>
            </a:pPr>
            <a:r>
              <a:rPr lang="zh-CN" altLang="en-US" sz="2800" b="1">
                <a:latin typeface="宋体" pitchFamily="2" charset="-122"/>
                <a:ea typeface="Times New Roman" pitchFamily="18" charset="0"/>
              </a:rPr>
              <a:t>通用遗传密码和线粒体遗传密码差异</a:t>
            </a:r>
            <a:endParaRPr lang="zh-CN" altLang="en-US" sz="2800" b="1"/>
          </a:p>
        </p:txBody>
      </p:sp>
      <p:sp>
        <p:nvSpPr>
          <p:cNvPr id="14365" name="TextBox 14364"/>
          <p:cNvSpPr txBox="1"/>
          <p:nvPr/>
        </p:nvSpPr>
        <p:spPr>
          <a:xfrm>
            <a:off x="0" y="6498000"/>
            <a:ext cx="2160000" cy="108000"/>
          </a:xfrm>
          <a:prstGeom prst="rect">
            <a:avLst/>
          </a:prstGeom>
          <a:noFill/>
        </p:spPr>
        <p:txBody>
          <a:bodyPr wrap="none">
            <a:spAutoFit/>
          </a:bodyPr>
          <a:lstStyle>
            <a:defPPr>
              <a:defRPr lang="zh-CN"/>
            </a:defPPr>
            <a:lvl1pPr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1pPr>
            <a:lvl2pPr marL="4572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2pPr>
            <a:lvl3pPr marL="9144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3pPr>
            <a:lvl4pPr marL="13716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4pPr>
            <a:lvl5pPr marL="18288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a:defRPr sz="1005"/>
            </a:pPr>
            <a:r>
              <a:t>线粒体遗传医学知识专题讲座</a:t>
            </a:r>
          </a:p>
        </p:txBody>
      </p:sp>
      <p:sp>
        <p:nvSpPr>
          <p:cNvPr id="14366" name="TextBox 14365"/>
          <p:cNvSpPr txBox="1"/>
          <p:nvPr/>
        </p:nvSpPr>
        <p:spPr>
          <a:xfrm>
            <a:off x="11112000" y="6498000"/>
            <a:ext cx="720000" cy="108000"/>
          </a:xfrm>
          <a:prstGeom prst="rect">
            <a:avLst/>
          </a:prstGeom>
          <a:noFill/>
        </p:spPr>
        <p:txBody>
          <a:bodyPr wrap="none">
            <a:spAutoFit/>
          </a:bodyPr>
          <a:lstStyle>
            <a:defPPr>
              <a:defRPr lang="zh-CN"/>
            </a:defPPr>
            <a:lvl1pPr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1pPr>
            <a:lvl2pPr marL="4572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2pPr>
            <a:lvl3pPr marL="9144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3pPr>
            <a:lvl4pPr marL="13716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4pPr>
            <a:lvl5pPr marL="18288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a:defRPr sz="1005"/>
            </a:pPr>
            <a:r>
              <a:t>13/61</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5362" name="Rectangle 2"/>
          <p:cNvSpPr/>
          <p:nvPr/>
        </p:nvSpPr>
        <p:spPr>
          <a:xfrm>
            <a:off x="755650" y="1341438"/>
            <a:ext cx="7715250" cy="4876800"/>
          </a:xfrm>
          <a:prstGeom prst="rect">
            <a:avLst/>
          </a:prstGeom>
          <a:noFill/>
          <a:ln>
            <a:noFill/>
            <a:miter lim="800000"/>
          </a:ln>
        </p:spPr>
        <p:txBody>
          <a:bodyPr/>
          <a:lstStyle>
            <a:defPPr algn="ctr" rtl="0" eaLnBrk="1" hangingPunct="1">
              <a:defRPr kumimoji="0" lang="zh-CN"/>
            </a:defPPr>
            <a:lvl1pPr marL="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marL="342900" lvl="0" indent="-342900" algn="l" eaLnBrk="1" hangingPunct="1">
              <a:lnSpc>
                <a:spcPct val="150000"/>
              </a:lnSpc>
              <a:spcBef>
                <a:spcPct val="20000"/>
              </a:spcBef>
              <a:buFont typeface="Wingdings" pitchFamily="2" charset="2"/>
              <a:buChar char="l"/>
            </a:pPr>
            <a:r>
              <a:rPr lang="en-US" altLang="zh-CN" sz="2400"/>
              <a:t>UGA</a:t>
            </a:r>
            <a:r>
              <a:rPr lang="zh-CN" altLang="en-US" sz="2400"/>
              <a:t>不是终止信号，而是色氨酸密码。所以，线粒体</a:t>
            </a:r>
            <a:r>
              <a:rPr lang="en-US" altLang="zh-CN" sz="2400"/>
              <a:t>tRNAtrp</a:t>
            </a:r>
            <a:r>
              <a:rPr lang="zh-CN" altLang="en-US" sz="2400"/>
              <a:t>能够识别</a:t>
            </a:r>
            <a:r>
              <a:rPr lang="en-US" altLang="zh-CN" sz="2400"/>
              <a:t>UGG</a:t>
            </a:r>
            <a:r>
              <a:rPr lang="zh-CN" altLang="en-US" sz="2400"/>
              <a:t>和</a:t>
            </a:r>
            <a:r>
              <a:rPr lang="en-US" altLang="zh-CN" sz="2400"/>
              <a:t>UGA</a:t>
            </a:r>
            <a:r>
              <a:rPr lang="zh-CN" altLang="en-US" sz="2400"/>
              <a:t>两个密码子。</a:t>
            </a:r>
          </a:p>
          <a:p>
            <a:pPr marL="342900" lvl="0" indent="-342900" algn="l" eaLnBrk="1" hangingPunct="1">
              <a:lnSpc>
                <a:spcPct val="140000"/>
              </a:lnSpc>
              <a:spcBef>
                <a:spcPct val="20000"/>
              </a:spcBef>
              <a:buFont typeface="Wingdings" pitchFamily="2" charset="2"/>
              <a:buChar char="l"/>
            </a:pPr>
            <a:r>
              <a:rPr lang="zh-CN" altLang="en-US" sz="2400"/>
              <a:t>多肽内部甲硫氨酸由</a:t>
            </a:r>
            <a:r>
              <a:rPr lang="en-US" altLang="zh-CN" sz="2400"/>
              <a:t>AUG</a:t>
            </a:r>
            <a:r>
              <a:rPr lang="zh-CN" altLang="en-US" sz="2400"/>
              <a:t>和</a:t>
            </a:r>
            <a:r>
              <a:rPr lang="en-US" altLang="zh-CN" sz="2400"/>
              <a:t>AUA</a:t>
            </a:r>
            <a:r>
              <a:rPr lang="zh-CN" altLang="en-US" sz="2400"/>
              <a:t>两个密码子编码；而起始甲硫氨酸由</a:t>
            </a:r>
            <a:r>
              <a:rPr lang="en-US" altLang="zh-CN" sz="2400"/>
              <a:t>AUG</a:t>
            </a:r>
            <a:r>
              <a:rPr lang="zh-CN" altLang="en-US" sz="2400"/>
              <a:t>，</a:t>
            </a:r>
            <a:r>
              <a:rPr lang="en-US" altLang="zh-CN" sz="2400"/>
              <a:t>AUA</a:t>
            </a:r>
            <a:r>
              <a:rPr lang="zh-CN" altLang="en-US" sz="2400"/>
              <a:t>，</a:t>
            </a:r>
            <a:r>
              <a:rPr lang="en-US" altLang="zh-CN" sz="2400"/>
              <a:t>AUU</a:t>
            </a:r>
            <a:r>
              <a:rPr lang="zh-CN" altLang="en-US" sz="2400"/>
              <a:t>和</a:t>
            </a:r>
            <a:r>
              <a:rPr lang="en-US" altLang="zh-CN" sz="2400"/>
              <a:t>AUC</a:t>
            </a:r>
            <a:r>
              <a:rPr lang="zh-CN" altLang="en-US" sz="2400"/>
              <a:t>四个密码子编码。</a:t>
            </a:r>
          </a:p>
          <a:p>
            <a:pPr marL="342900" lvl="0" indent="-342900" algn="l" eaLnBrk="1" hangingPunct="1">
              <a:lnSpc>
                <a:spcPct val="150000"/>
              </a:lnSpc>
              <a:spcBef>
                <a:spcPct val="20000"/>
              </a:spcBef>
              <a:buFont typeface="Wingdings" pitchFamily="2" charset="2"/>
              <a:buChar char="l"/>
            </a:pPr>
            <a:r>
              <a:rPr lang="en-US" altLang="zh-CN" sz="2400"/>
              <a:t>AGA</a:t>
            </a:r>
            <a:r>
              <a:rPr lang="zh-CN" altLang="en-US" sz="2400"/>
              <a:t>，</a:t>
            </a:r>
            <a:r>
              <a:rPr lang="en-US" altLang="zh-CN" sz="2400"/>
              <a:t>AGG</a:t>
            </a:r>
            <a:r>
              <a:rPr lang="zh-CN" altLang="en-US" sz="2400"/>
              <a:t>不是精氨酸密码子，而是终止密码子，因而，在线粒体密码系统中有</a:t>
            </a:r>
            <a:r>
              <a:rPr lang="en-US" altLang="zh-CN" sz="2400"/>
              <a:t>4</a:t>
            </a:r>
            <a:r>
              <a:rPr lang="zh-CN" altLang="en-US" sz="2400"/>
              <a:t>个终止密码子（</a:t>
            </a:r>
            <a:r>
              <a:rPr lang="en-US" altLang="zh-CN" sz="2400"/>
              <a:t>UAA </a:t>
            </a:r>
            <a:r>
              <a:rPr lang="zh-CN" altLang="en-US"/>
              <a:t>， </a:t>
            </a:r>
            <a:r>
              <a:rPr lang="en-US" altLang="zh-CN" sz="2400"/>
              <a:t>UAG </a:t>
            </a:r>
            <a:r>
              <a:rPr lang="zh-CN" altLang="en-US"/>
              <a:t>， </a:t>
            </a:r>
            <a:r>
              <a:rPr lang="en-US" altLang="zh-CN" sz="2400"/>
              <a:t>AGA </a:t>
            </a:r>
            <a:r>
              <a:rPr lang="zh-CN" altLang="en-US"/>
              <a:t>， </a:t>
            </a:r>
            <a:r>
              <a:rPr lang="en-US" altLang="zh-CN" sz="2400"/>
              <a:t>AGG</a:t>
            </a:r>
            <a:r>
              <a:rPr lang="zh-CN" altLang="en-US" sz="2400"/>
              <a:t>）。</a:t>
            </a:r>
          </a:p>
        </p:txBody>
      </p:sp>
      <p:sp>
        <p:nvSpPr>
          <p:cNvPr id="15363" name="Rectangle 3"/>
          <p:cNvSpPr/>
          <p:nvPr/>
        </p:nvSpPr>
        <p:spPr>
          <a:xfrm>
            <a:off x="0" y="0"/>
            <a:ext cx="9144000" cy="981075"/>
          </a:xfrm>
          <a:prstGeom prst="rect">
            <a:avLst/>
          </a:prstGeom>
          <a:solidFill>
            <a:srgbClr val="000066"/>
          </a:solidFill>
          <a:ln>
            <a:solidFill>
              <a:schemeClr val="tx1"/>
            </a:solidFill>
            <a:miter lim="800000"/>
          </a:ln>
        </p:spPr>
        <p:txBody>
          <a:bodyPr wrap="none" anchor="ctr" anchorCtr="0"/>
          <a:lstStyle>
            <a:defPPr algn="ctr" rtl="0" eaLnBrk="1" hangingPunct="1">
              <a:defRPr kumimoji="0" lang="zh-CN"/>
            </a:defPPr>
            <a:lvl1pPr marL="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marL="0" lvl="0" indent="0" eaLnBrk="1" hangingPunct="1"/>
            <a:endParaRPr lang="zh-CN" altLang="en-US"/>
          </a:p>
        </p:txBody>
      </p:sp>
      <p:sp>
        <p:nvSpPr>
          <p:cNvPr id="15364" name="Text Box 4"/>
          <p:cNvSpPr/>
          <p:nvPr/>
        </p:nvSpPr>
        <p:spPr>
          <a:xfrm>
            <a:off x="1547812" y="188912"/>
            <a:ext cx="5184775" cy="762000"/>
          </a:xfrm>
          <a:prstGeom prst="rect">
            <a:avLst/>
          </a:prstGeom>
          <a:noFill/>
          <a:ln w="12700">
            <a:noFill/>
            <a:miter lim="800000"/>
          </a:ln>
        </p:spPr>
        <p:txBody>
          <a:bodyPr>
            <a:spAutoFit/>
          </a:bodyPr>
          <a:lstStyle>
            <a:defPPr algn="ctr" rtl="0" eaLnBrk="1" hangingPunct="1">
              <a:defRPr kumimoji="0" lang="zh-CN"/>
            </a:defPPr>
            <a:lvl1pPr marL="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marL="0" lvl="0" indent="0" eaLnBrk="1" hangingPunct="1">
              <a:spcBef>
                <a:spcPct val="50000"/>
              </a:spcBef>
            </a:pPr>
            <a:r>
              <a:rPr lang="zh-CN" altLang="en-US" sz="4400" b="1">
                <a:solidFill>
                  <a:srgbClr val="FFFF00"/>
                </a:solidFill>
                <a:ea typeface="黑体" pitchFamily="49" charset="-122"/>
              </a:rPr>
              <a:t>线  粒  体  </a:t>
            </a:r>
            <a:r>
              <a:rPr lang="en-US" altLang="zh-CN" sz="4400" b="1">
                <a:solidFill>
                  <a:srgbClr val="FFFF00"/>
                </a:solidFill>
                <a:ea typeface="黑体" pitchFamily="49" charset="-122"/>
              </a:rPr>
              <a:t>DNA </a:t>
            </a:r>
          </a:p>
        </p:txBody>
      </p:sp>
      <p:sp>
        <p:nvSpPr>
          <p:cNvPr id="15365" name="TextBox 15364"/>
          <p:cNvSpPr txBox="1"/>
          <p:nvPr/>
        </p:nvSpPr>
        <p:spPr>
          <a:xfrm>
            <a:off x="0" y="6498000"/>
            <a:ext cx="2160000" cy="108000"/>
          </a:xfrm>
          <a:prstGeom prst="rect">
            <a:avLst/>
          </a:prstGeom>
          <a:noFill/>
        </p:spPr>
        <p:txBody>
          <a:bodyPr wrap="none">
            <a:spAutoFit/>
          </a:bodyPr>
          <a:lstStyle>
            <a:defPPr>
              <a:defRPr lang="zh-CN"/>
            </a:defPPr>
            <a:lvl1pPr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1pPr>
            <a:lvl2pPr marL="4572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2pPr>
            <a:lvl3pPr marL="9144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3pPr>
            <a:lvl4pPr marL="13716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4pPr>
            <a:lvl5pPr marL="18288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a:defRPr sz="1005"/>
            </a:pPr>
            <a:r>
              <a:t>线粒体遗传医学知识专题讲座</a:t>
            </a:r>
          </a:p>
        </p:txBody>
      </p:sp>
      <p:sp>
        <p:nvSpPr>
          <p:cNvPr id="15366" name="TextBox 15365"/>
          <p:cNvSpPr txBox="1"/>
          <p:nvPr/>
        </p:nvSpPr>
        <p:spPr>
          <a:xfrm>
            <a:off x="11112000" y="6498000"/>
            <a:ext cx="720000" cy="108000"/>
          </a:xfrm>
          <a:prstGeom prst="rect">
            <a:avLst/>
          </a:prstGeom>
          <a:noFill/>
        </p:spPr>
        <p:txBody>
          <a:bodyPr wrap="none">
            <a:spAutoFit/>
          </a:bodyPr>
          <a:lstStyle>
            <a:defPPr>
              <a:defRPr lang="zh-CN"/>
            </a:defPPr>
            <a:lvl1pPr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1pPr>
            <a:lvl2pPr marL="4572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2pPr>
            <a:lvl3pPr marL="9144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3pPr>
            <a:lvl4pPr marL="13716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4pPr>
            <a:lvl5pPr marL="18288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a:defRPr sz="1005"/>
            </a:pPr>
            <a:r>
              <a:t>14/61</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6386" name="Rectangle 2"/>
          <p:cNvSpPr/>
          <p:nvPr/>
        </p:nvSpPr>
        <p:spPr>
          <a:xfrm>
            <a:off x="857250" y="2214562"/>
            <a:ext cx="7826375" cy="4343400"/>
          </a:xfrm>
          <a:prstGeom prst="rect">
            <a:avLst/>
          </a:prstGeom>
          <a:noFill/>
          <a:ln>
            <a:solidFill>
              <a:schemeClr val="tx1"/>
            </a:solidFill>
            <a:miter lim="800000"/>
          </a:ln>
        </p:spPr>
        <p:txBody>
          <a:bodyPr/>
          <a:lstStyle>
            <a:defPPr algn="ctr" rtl="0" eaLnBrk="1" hangingPunct="1">
              <a:defRPr kumimoji="0" lang="zh-CN"/>
            </a:defPPr>
            <a:lvl1pPr marL="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marL="342900" lvl="0" indent="-342900" algn="l" eaLnBrk="1" hangingPunct="1">
              <a:spcBef>
                <a:spcPct val="20000"/>
              </a:spcBef>
            </a:pPr>
            <a:r>
              <a:rPr lang="zh-CN" altLang="en-US" sz="2400">
                <a:latin typeface="宋体" pitchFamily="2" charset="-122"/>
              </a:rPr>
              <a:t>线粒体</a:t>
            </a:r>
            <a:r>
              <a:rPr lang="en-US" altLang="zh-CN" sz="2400">
                <a:latin typeface="宋体" pitchFamily="2" charset="-122"/>
              </a:rPr>
              <a:t>tRNA</a:t>
            </a:r>
            <a:r>
              <a:rPr lang="zh-CN" altLang="en-US" sz="2400">
                <a:latin typeface="宋体" pitchFamily="2" charset="-122"/>
              </a:rPr>
              <a:t>简并性（</a:t>
            </a:r>
            <a:r>
              <a:rPr lang="en-US" altLang="zh-CN" sz="2400">
                <a:latin typeface="宋体" pitchFamily="2" charset="-122"/>
              </a:rPr>
              <a:t>degeneracy</a:t>
            </a:r>
            <a:r>
              <a:rPr lang="zh-CN" altLang="en-US" sz="2400">
                <a:latin typeface="宋体" pitchFamily="2" charset="-122"/>
              </a:rPr>
              <a:t>）</a:t>
            </a:r>
          </a:p>
          <a:p>
            <a:pPr marL="342900" lvl="0" indent="-342900" algn="l" eaLnBrk="1" hangingPunct="1">
              <a:lnSpc>
                <a:spcPct val="130000"/>
              </a:lnSpc>
              <a:spcBef>
                <a:spcPct val="20000"/>
              </a:spcBef>
              <a:buFont typeface="Wingdings" pitchFamily="2" charset="2"/>
              <a:buChar char="Ø"/>
            </a:pPr>
            <a:r>
              <a:rPr lang="zh-CN" altLang="en-US" sz="2000">
                <a:latin typeface="宋体" pitchFamily="2" charset="-122"/>
              </a:rPr>
              <a:t>密码子前两位碱基一样，最终一位（</a:t>
            </a:r>
            <a:r>
              <a:rPr lang="en-US" altLang="zh-CN" sz="2000">
                <a:latin typeface="宋体" pitchFamily="2" charset="-122"/>
              </a:rPr>
              <a:t>3‘</a:t>
            </a:r>
            <a:r>
              <a:rPr lang="zh-CN" altLang="en-US" sz="2000">
                <a:latin typeface="宋体" pitchFamily="2" charset="-122"/>
              </a:rPr>
              <a:t>位）碱基不论是嘌呤（</a:t>
            </a:r>
            <a:r>
              <a:rPr lang="en-US" altLang="zh-CN" sz="2000">
                <a:latin typeface="宋体" pitchFamily="2" charset="-122"/>
              </a:rPr>
              <a:t>A,G</a:t>
            </a:r>
            <a:r>
              <a:rPr lang="zh-CN" altLang="en-US" sz="2000">
                <a:latin typeface="宋体" pitchFamily="2" charset="-122"/>
              </a:rPr>
              <a:t>）或嘧啶（</a:t>
            </a:r>
            <a:r>
              <a:rPr lang="en-US" altLang="zh-CN" sz="2000">
                <a:latin typeface="宋体" pitchFamily="2" charset="-122"/>
              </a:rPr>
              <a:t>C,T</a:t>
            </a:r>
            <a:r>
              <a:rPr lang="zh-CN" altLang="en-US" sz="2000">
                <a:latin typeface="宋体" pitchFamily="2" charset="-122"/>
              </a:rPr>
              <a:t>），都编码同一个氨基酸。</a:t>
            </a:r>
          </a:p>
          <a:p>
            <a:pPr marL="342900" lvl="0" indent="-342900" algn="l" eaLnBrk="1" hangingPunct="1">
              <a:lnSpc>
                <a:spcPct val="130000"/>
              </a:lnSpc>
              <a:spcBef>
                <a:spcPct val="20000"/>
              </a:spcBef>
            </a:pPr>
            <a:r>
              <a:rPr lang="en-US" altLang="zh-CN" sz="2000">
                <a:latin typeface="宋体" pitchFamily="2" charset="-122"/>
              </a:rPr>
              <a:t>——mttRNA</a:t>
            </a:r>
            <a:r>
              <a:rPr lang="zh-CN" altLang="en-US" sz="2000">
                <a:latin typeface="宋体" pitchFamily="2" charset="-122"/>
              </a:rPr>
              <a:t>反密码子</a:t>
            </a:r>
            <a:r>
              <a:rPr lang="en-US" altLang="zh-CN" sz="2000">
                <a:latin typeface="宋体" pitchFamily="2" charset="-122"/>
              </a:rPr>
              <a:t>5’</a:t>
            </a:r>
            <a:r>
              <a:rPr lang="zh-CN" altLang="en-US" sz="2000">
                <a:latin typeface="宋体" pitchFamily="2" charset="-122"/>
              </a:rPr>
              <a:t>摆动位上核苷酸为</a:t>
            </a:r>
            <a:r>
              <a:rPr lang="en-US" altLang="zh-CN" sz="2000">
                <a:latin typeface="宋体" pitchFamily="2" charset="-122"/>
              </a:rPr>
              <a:t>U</a:t>
            </a:r>
            <a:r>
              <a:rPr lang="zh-CN" altLang="en-US" sz="2000">
                <a:latin typeface="宋体" pitchFamily="2" charset="-122"/>
              </a:rPr>
              <a:t>，能够与上述密码子</a:t>
            </a:r>
            <a:r>
              <a:rPr lang="en-US" altLang="zh-CN" sz="2000">
                <a:latin typeface="宋体" pitchFamily="2" charset="-122"/>
              </a:rPr>
              <a:t>3‘</a:t>
            </a:r>
            <a:r>
              <a:rPr lang="zh-CN" altLang="en-US" sz="2000">
                <a:latin typeface="宋体" pitchFamily="2" charset="-122"/>
              </a:rPr>
              <a:t>位</a:t>
            </a:r>
            <a:r>
              <a:rPr lang="en-US" altLang="zh-CN" sz="2000">
                <a:latin typeface="宋体" pitchFamily="2" charset="-122"/>
              </a:rPr>
              <a:t>4</a:t>
            </a:r>
            <a:r>
              <a:rPr lang="zh-CN" altLang="en-US" sz="2000">
                <a:latin typeface="宋体" pitchFamily="2" charset="-122"/>
              </a:rPr>
              <a:t>种核苷酸配对，因而，一个</a:t>
            </a:r>
            <a:r>
              <a:rPr lang="en-US" altLang="zh-CN" sz="2000">
                <a:latin typeface="宋体" pitchFamily="2" charset="-122"/>
              </a:rPr>
              <a:t>tRNA</a:t>
            </a:r>
            <a:r>
              <a:rPr lang="zh-CN" altLang="en-US" sz="2000">
                <a:latin typeface="宋体" pitchFamily="2" charset="-122"/>
              </a:rPr>
              <a:t>能够识别</a:t>
            </a:r>
            <a:r>
              <a:rPr lang="en-US" altLang="zh-CN" sz="2000">
                <a:latin typeface="宋体" pitchFamily="2" charset="-122"/>
              </a:rPr>
              <a:t>4</a:t>
            </a:r>
            <a:r>
              <a:rPr lang="zh-CN" altLang="en-US" sz="2000">
                <a:latin typeface="宋体" pitchFamily="2" charset="-122"/>
              </a:rPr>
              <a:t>种密码子。</a:t>
            </a:r>
          </a:p>
          <a:p>
            <a:pPr marL="342900" lvl="0" indent="-342900" algn="l" eaLnBrk="1" hangingPunct="1">
              <a:lnSpc>
                <a:spcPct val="130000"/>
              </a:lnSpc>
              <a:spcBef>
                <a:spcPct val="20000"/>
              </a:spcBef>
              <a:buFont typeface="Wingdings" pitchFamily="2" charset="2"/>
              <a:buChar char="Ø"/>
            </a:pPr>
            <a:r>
              <a:rPr lang="zh-CN" altLang="en-US" sz="2000">
                <a:latin typeface="宋体" pitchFamily="2" charset="-122"/>
              </a:rPr>
              <a:t>密码子仅</a:t>
            </a:r>
            <a:r>
              <a:rPr lang="en-US" altLang="zh-CN" sz="2000">
                <a:latin typeface="宋体" pitchFamily="2" charset="-122"/>
              </a:rPr>
              <a:t>3‘</a:t>
            </a:r>
            <a:r>
              <a:rPr lang="zh-CN" altLang="en-US" sz="2000">
                <a:latin typeface="宋体" pitchFamily="2" charset="-122"/>
              </a:rPr>
              <a:t>位核苷酸不一样，由嘌呤碱基组成密码子与由嘧啶碱基组成密码子编码不一样氨基酸，</a:t>
            </a:r>
          </a:p>
          <a:p>
            <a:pPr marL="342900" lvl="0" indent="-342900" algn="l" eaLnBrk="1" hangingPunct="1">
              <a:lnSpc>
                <a:spcPct val="130000"/>
              </a:lnSpc>
              <a:spcBef>
                <a:spcPct val="20000"/>
              </a:spcBef>
              <a:buFont typeface="Wingdings" pitchFamily="2" charset="2"/>
            </a:pPr>
            <a:r>
              <a:rPr lang="en-US" altLang="zh-CN" sz="2000">
                <a:latin typeface="宋体" pitchFamily="2" charset="-122"/>
              </a:rPr>
              <a:t>——mttRNA</a:t>
            </a:r>
            <a:r>
              <a:rPr lang="zh-CN" altLang="en-US" sz="2000">
                <a:latin typeface="宋体" pitchFamily="2" charset="-122"/>
              </a:rPr>
              <a:t>反密码子上</a:t>
            </a:r>
            <a:r>
              <a:rPr lang="en-US" altLang="zh-CN" sz="2000">
                <a:latin typeface="宋体" pitchFamily="2" charset="-122"/>
              </a:rPr>
              <a:t>5‘</a:t>
            </a:r>
            <a:r>
              <a:rPr lang="zh-CN" altLang="en-US" sz="2000">
                <a:latin typeface="宋体" pitchFamily="2" charset="-122"/>
              </a:rPr>
              <a:t>位</a:t>
            </a:r>
            <a:r>
              <a:rPr lang="en-US" altLang="zh-CN" sz="2000">
                <a:latin typeface="宋体" pitchFamily="2" charset="-122"/>
              </a:rPr>
              <a:t>U</a:t>
            </a:r>
            <a:r>
              <a:rPr lang="zh-CN" altLang="en-US" sz="2000">
                <a:latin typeface="宋体" pitchFamily="2" charset="-122"/>
              </a:rPr>
              <a:t>经过修饰，识别</a:t>
            </a:r>
            <a:r>
              <a:rPr lang="en-US" altLang="zh-CN" sz="2000">
                <a:latin typeface="宋体" pitchFamily="2" charset="-122"/>
              </a:rPr>
              <a:t>3'</a:t>
            </a:r>
            <a:r>
              <a:rPr lang="zh-CN" altLang="en-US" sz="2000">
                <a:latin typeface="宋体" pitchFamily="2" charset="-122"/>
              </a:rPr>
              <a:t>位由嘌呤碱基组成密码子，而不再识别</a:t>
            </a:r>
            <a:r>
              <a:rPr lang="en-US" altLang="zh-CN" sz="2000">
                <a:latin typeface="宋体" pitchFamily="2" charset="-122"/>
              </a:rPr>
              <a:t>3'</a:t>
            </a:r>
            <a:r>
              <a:rPr lang="zh-CN" altLang="en-US" sz="2000">
                <a:latin typeface="宋体" pitchFamily="2" charset="-122"/>
              </a:rPr>
              <a:t>位由嘧啶碱基组成密码子，这么，便能够预防错误翻译发生。</a:t>
            </a:r>
          </a:p>
        </p:txBody>
      </p:sp>
      <p:sp>
        <p:nvSpPr>
          <p:cNvPr id="16387" name="Text Box 3"/>
          <p:cNvSpPr/>
          <p:nvPr/>
        </p:nvSpPr>
        <p:spPr>
          <a:xfrm>
            <a:off x="685800" y="1066800"/>
            <a:ext cx="7920038" cy="1114425"/>
          </a:xfrm>
          <a:prstGeom prst="rect">
            <a:avLst/>
          </a:prstGeom>
          <a:noFill/>
          <a:ln w="12700">
            <a:noFill/>
            <a:miter lim="800000"/>
          </a:ln>
        </p:spPr>
        <p:txBody>
          <a:bodyPr>
            <a:spAutoFit/>
          </a:bodyPr>
          <a:lstStyle>
            <a:defPPr algn="ctr" rtl="0" eaLnBrk="1" hangingPunct="1">
              <a:defRPr kumimoji="0" lang="zh-CN"/>
            </a:defPPr>
            <a:lvl1pPr marL="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marL="0" lvl="0" indent="0" algn="l" eaLnBrk="1" hangingPunct="1">
              <a:lnSpc>
                <a:spcPct val="140000"/>
              </a:lnSpc>
              <a:buClr>
                <a:schemeClr val="tx2"/>
              </a:buClr>
              <a:buFont typeface="Wingdings" pitchFamily="2" charset="2"/>
              <a:buChar char="l"/>
            </a:pPr>
            <a:r>
              <a:rPr lang="zh-CN" altLang="en-US" sz="2400">
                <a:latin typeface="宋体" pitchFamily="2" charset="-122"/>
              </a:rPr>
              <a:t>线粒体</a:t>
            </a:r>
            <a:r>
              <a:rPr lang="en-US" altLang="zh-CN" sz="2400">
                <a:latin typeface="宋体" pitchFamily="2" charset="-122"/>
              </a:rPr>
              <a:t>DNA</a:t>
            </a:r>
            <a:r>
              <a:rPr lang="zh-CN" altLang="en-US" sz="2400">
                <a:latin typeface="宋体" pitchFamily="2" charset="-122"/>
              </a:rPr>
              <a:t>编码</a:t>
            </a:r>
            <a:r>
              <a:rPr lang="en-US" altLang="zh-CN" sz="2400">
                <a:latin typeface="宋体" pitchFamily="2" charset="-122"/>
              </a:rPr>
              <a:t>tRNA</a:t>
            </a:r>
            <a:r>
              <a:rPr lang="zh-CN" altLang="en-US" sz="2400">
                <a:latin typeface="宋体" pitchFamily="2" charset="-122"/>
              </a:rPr>
              <a:t>简并性较强，仅用</a:t>
            </a:r>
            <a:r>
              <a:rPr lang="en-US" altLang="zh-CN" sz="2400">
                <a:latin typeface="宋体" pitchFamily="2" charset="-122"/>
              </a:rPr>
              <a:t>22</a:t>
            </a:r>
            <a:r>
              <a:rPr lang="zh-CN" altLang="en-US" sz="2400">
                <a:latin typeface="宋体" pitchFamily="2" charset="-122"/>
              </a:rPr>
              <a:t>个</a:t>
            </a:r>
            <a:r>
              <a:rPr lang="en-US" altLang="zh-CN" sz="2400">
                <a:latin typeface="宋体" pitchFamily="2" charset="-122"/>
              </a:rPr>
              <a:t>tRNA</a:t>
            </a:r>
            <a:r>
              <a:rPr lang="zh-CN" altLang="en-US" sz="2400">
                <a:latin typeface="宋体" pitchFamily="2" charset="-122"/>
              </a:rPr>
              <a:t>来识别多达</a:t>
            </a:r>
            <a:r>
              <a:rPr lang="en-US" altLang="zh-CN" sz="2400">
                <a:latin typeface="宋体" pitchFamily="2" charset="-122"/>
              </a:rPr>
              <a:t>48</a:t>
            </a:r>
            <a:r>
              <a:rPr lang="zh-CN" altLang="en-US" sz="2400">
                <a:latin typeface="宋体" pitchFamily="2" charset="-122"/>
              </a:rPr>
              <a:t>个密码子。</a:t>
            </a:r>
          </a:p>
        </p:txBody>
      </p:sp>
      <p:sp>
        <p:nvSpPr>
          <p:cNvPr id="16388" name="Rectangle 4"/>
          <p:cNvSpPr/>
          <p:nvPr/>
        </p:nvSpPr>
        <p:spPr>
          <a:xfrm>
            <a:off x="0" y="0"/>
            <a:ext cx="9144000" cy="981075"/>
          </a:xfrm>
          <a:prstGeom prst="rect">
            <a:avLst/>
          </a:prstGeom>
          <a:solidFill>
            <a:srgbClr val="000066"/>
          </a:solidFill>
          <a:ln>
            <a:solidFill>
              <a:schemeClr val="tx1"/>
            </a:solidFill>
            <a:miter lim="800000"/>
          </a:ln>
        </p:spPr>
        <p:txBody>
          <a:bodyPr wrap="none" anchor="ctr" anchorCtr="0"/>
          <a:lstStyle>
            <a:defPPr algn="ctr" rtl="0" eaLnBrk="1" hangingPunct="1">
              <a:defRPr kumimoji="0" lang="zh-CN"/>
            </a:defPPr>
            <a:lvl1pPr marL="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marL="0" lvl="0" indent="0" eaLnBrk="1" hangingPunct="1"/>
            <a:endParaRPr lang="zh-CN" altLang="en-US"/>
          </a:p>
        </p:txBody>
      </p:sp>
      <p:sp>
        <p:nvSpPr>
          <p:cNvPr id="16389" name="Text Box 5"/>
          <p:cNvSpPr/>
          <p:nvPr/>
        </p:nvSpPr>
        <p:spPr>
          <a:xfrm>
            <a:off x="1547812" y="188912"/>
            <a:ext cx="5184775" cy="762000"/>
          </a:xfrm>
          <a:prstGeom prst="rect">
            <a:avLst/>
          </a:prstGeom>
          <a:noFill/>
          <a:ln w="12700">
            <a:noFill/>
            <a:miter lim="800000"/>
          </a:ln>
        </p:spPr>
        <p:txBody>
          <a:bodyPr>
            <a:spAutoFit/>
          </a:bodyPr>
          <a:lstStyle>
            <a:defPPr algn="ctr" rtl="0" eaLnBrk="1" hangingPunct="1">
              <a:defRPr kumimoji="0" lang="zh-CN"/>
            </a:defPPr>
            <a:lvl1pPr marL="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marL="0" lvl="0" indent="0" eaLnBrk="1" hangingPunct="1">
              <a:spcBef>
                <a:spcPct val="50000"/>
              </a:spcBef>
            </a:pPr>
            <a:r>
              <a:rPr lang="zh-CN" altLang="en-US" sz="4400" b="1">
                <a:solidFill>
                  <a:srgbClr val="FFFF00"/>
                </a:solidFill>
                <a:ea typeface="黑体" pitchFamily="49" charset="-122"/>
              </a:rPr>
              <a:t>线  粒  体  </a:t>
            </a:r>
            <a:r>
              <a:rPr lang="en-US" altLang="zh-CN" sz="4400" b="1">
                <a:solidFill>
                  <a:srgbClr val="FFFF00"/>
                </a:solidFill>
                <a:ea typeface="黑体" pitchFamily="49" charset="-122"/>
              </a:rPr>
              <a:t>DNA </a:t>
            </a:r>
          </a:p>
        </p:txBody>
      </p:sp>
      <p:sp>
        <p:nvSpPr>
          <p:cNvPr id="16390" name="TextBox 16389"/>
          <p:cNvSpPr txBox="1"/>
          <p:nvPr/>
        </p:nvSpPr>
        <p:spPr>
          <a:xfrm>
            <a:off x="0" y="6498000"/>
            <a:ext cx="2160000" cy="108000"/>
          </a:xfrm>
          <a:prstGeom prst="rect">
            <a:avLst/>
          </a:prstGeom>
          <a:noFill/>
        </p:spPr>
        <p:txBody>
          <a:bodyPr wrap="none">
            <a:spAutoFit/>
          </a:bodyPr>
          <a:lstStyle>
            <a:defPPr>
              <a:defRPr lang="zh-CN"/>
            </a:defPPr>
            <a:lvl1pPr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1pPr>
            <a:lvl2pPr marL="4572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2pPr>
            <a:lvl3pPr marL="9144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3pPr>
            <a:lvl4pPr marL="13716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4pPr>
            <a:lvl5pPr marL="18288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a:defRPr sz="1005"/>
            </a:pPr>
            <a:r>
              <a:t>线粒体遗传医学知识专题讲座</a:t>
            </a:r>
          </a:p>
        </p:txBody>
      </p:sp>
      <p:sp>
        <p:nvSpPr>
          <p:cNvPr id="16391" name="TextBox 16390"/>
          <p:cNvSpPr txBox="1"/>
          <p:nvPr/>
        </p:nvSpPr>
        <p:spPr>
          <a:xfrm>
            <a:off x="11112000" y="6498000"/>
            <a:ext cx="720000" cy="108000"/>
          </a:xfrm>
          <a:prstGeom prst="rect">
            <a:avLst/>
          </a:prstGeom>
          <a:noFill/>
        </p:spPr>
        <p:txBody>
          <a:bodyPr wrap="none">
            <a:spAutoFit/>
          </a:bodyPr>
          <a:lstStyle>
            <a:defPPr>
              <a:defRPr lang="zh-CN"/>
            </a:defPPr>
            <a:lvl1pPr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1pPr>
            <a:lvl2pPr marL="4572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2pPr>
            <a:lvl3pPr marL="9144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3pPr>
            <a:lvl4pPr marL="13716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4pPr>
            <a:lvl5pPr marL="18288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a:defRPr sz="1005"/>
            </a:pPr>
            <a:r>
              <a:t>15/61</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7410" name="Rectangle 2"/>
          <p:cNvSpPr/>
          <p:nvPr/>
        </p:nvSpPr>
        <p:spPr>
          <a:xfrm>
            <a:off x="0" y="0"/>
            <a:ext cx="9144000" cy="981075"/>
          </a:xfrm>
          <a:prstGeom prst="rect">
            <a:avLst/>
          </a:prstGeom>
          <a:solidFill>
            <a:srgbClr val="000066"/>
          </a:solidFill>
          <a:ln>
            <a:solidFill>
              <a:schemeClr val="tx1"/>
            </a:solidFill>
            <a:miter lim="800000"/>
          </a:ln>
        </p:spPr>
        <p:txBody>
          <a:bodyPr wrap="none" anchor="ctr" anchorCtr="0"/>
          <a:lstStyle>
            <a:defPPr algn="ctr" rtl="0" eaLnBrk="1" hangingPunct="1">
              <a:defRPr kumimoji="0" lang="zh-CN"/>
            </a:defPPr>
            <a:lvl1pPr marL="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marL="0" lvl="0" indent="0" eaLnBrk="1" hangingPunct="1"/>
            <a:endParaRPr lang="zh-CN" altLang="en-US"/>
          </a:p>
        </p:txBody>
      </p:sp>
      <p:sp>
        <p:nvSpPr>
          <p:cNvPr id="17411" name="Text Box 3"/>
          <p:cNvSpPr/>
          <p:nvPr/>
        </p:nvSpPr>
        <p:spPr>
          <a:xfrm>
            <a:off x="1547812" y="188912"/>
            <a:ext cx="5184775" cy="762000"/>
          </a:xfrm>
          <a:prstGeom prst="rect">
            <a:avLst/>
          </a:prstGeom>
          <a:noFill/>
          <a:ln w="12700">
            <a:noFill/>
            <a:miter lim="800000"/>
          </a:ln>
        </p:spPr>
        <p:txBody>
          <a:bodyPr>
            <a:spAutoFit/>
          </a:bodyPr>
          <a:lstStyle>
            <a:defPPr algn="ctr" rtl="0" eaLnBrk="1" hangingPunct="1">
              <a:defRPr kumimoji="0" lang="zh-CN"/>
            </a:defPPr>
            <a:lvl1pPr marL="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marL="0" lvl="0" indent="0" eaLnBrk="1" hangingPunct="1">
              <a:spcBef>
                <a:spcPct val="50000"/>
              </a:spcBef>
            </a:pPr>
            <a:r>
              <a:rPr lang="zh-CN" altLang="en-US" sz="4400" b="1">
                <a:solidFill>
                  <a:srgbClr val="FFFF00"/>
                </a:solidFill>
                <a:ea typeface="黑体" pitchFamily="49" charset="-122"/>
              </a:rPr>
              <a:t>线  粒  体  </a:t>
            </a:r>
            <a:r>
              <a:rPr lang="en-US" altLang="zh-CN" sz="4400" b="1">
                <a:solidFill>
                  <a:srgbClr val="FFFF00"/>
                </a:solidFill>
                <a:ea typeface="黑体" pitchFamily="49" charset="-122"/>
              </a:rPr>
              <a:t>DNA </a:t>
            </a:r>
          </a:p>
        </p:txBody>
      </p:sp>
      <p:sp>
        <p:nvSpPr>
          <p:cNvPr id="17412" name="Text Box 4"/>
          <p:cNvSpPr/>
          <p:nvPr/>
        </p:nvSpPr>
        <p:spPr>
          <a:xfrm>
            <a:off x="250825" y="1773238"/>
            <a:ext cx="8137525" cy="954088"/>
          </a:xfrm>
          <a:prstGeom prst="rect">
            <a:avLst/>
          </a:prstGeom>
          <a:noFill/>
          <a:ln w="12700">
            <a:noFill/>
            <a:miter lim="800000"/>
          </a:ln>
        </p:spPr>
        <p:txBody>
          <a:bodyPr>
            <a:spAutoFit/>
          </a:bodyPr>
          <a:lstStyle>
            <a:defPPr algn="ctr" rtl="0" eaLnBrk="1" hangingPunct="1">
              <a:defRPr kumimoji="0" lang="zh-CN"/>
            </a:defPPr>
            <a:lvl1pPr marL="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marL="0" lvl="0" indent="0" algn="l" eaLnBrk="1" hangingPunct="1">
              <a:spcBef>
                <a:spcPct val="50000"/>
              </a:spcBef>
            </a:pPr>
            <a:r>
              <a:rPr lang="en-US" altLang="zh-CN" sz="2800">
                <a:latin typeface="宋体" pitchFamily="2" charset="-122"/>
              </a:rPr>
              <a:t> </a:t>
            </a:r>
            <a:r>
              <a:rPr lang="en-US" altLang="zh-CN" sz="2800" b="1">
                <a:solidFill>
                  <a:srgbClr val="000066"/>
                </a:solidFill>
                <a:latin typeface="宋体" pitchFamily="2" charset="-122"/>
              </a:rPr>
              <a:t>3</a:t>
            </a:r>
            <a:r>
              <a:rPr lang="zh-CN" altLang="en-US" sz="2800" b="1">
                <a:solidFill>
                  <a:srgbClr val="000066"/>
                </a:solidFill>
                <a:latin typeface="宋体" pitchFamily="2" charset="-122"/>
              </a:rPr>
              <a:t>、线粒体</a:t>
            </a:r>
            <a:r>
              <a:rPr lang="en-US" altLang="zh-CN" sz="2800" b="1">
                <a:solidFill>
                  <a:srgbClr val="000066"/>
                </a:solidFill>
                <a:latin typeface="宋体" pitchFamily="2" charset="-122"/>
              </a:rPr>
              <a:t>DNA</a:t>
            </a:r>
            <a:r>
              <a:rPr lang="zh-CN" altLang="en-US" sz="2800" b="1">
                <a:solidFill>
                  <a:srgbClr val="000066"/>
                </a:solidFill>
                <a:latin typeface="宋体" pitchFamily="2" charset="-122"/>
              </a:rPr>
              <a:t>为母系遗传（不符合孟德尔遗传规律）</a:t>
            </a:r>
            <a:r>
              <a:rPr lang="zh-CN" altLang="en-US"/>
              <a:t> </a:t>
            </a:r>
            <a:r>
              <a:rPr lang="zh-CN" altLang="en-US" sz="2800" b="1">
                <a:solidFill>
                  <a:srgbClr val="000066"/>
                </a:solidFill>
                <a:latin typeface="宋体" pitchFamily="2" charset="-122"/>
              </a:rPr>
              <a:t> </a:t>
            </a:r>
          </a:p>
        </p:txBody>
      </p:sp>
      <p:sp>
        <p:nvSpPr>
          <p:cNvPr id="17413" name="Text Box 6"/>
          <p:cNvSpPr/>
          <p:nvPr/>
        </p:nvSpPr>
        <p:spPr>
          <a:xfrm>
            <a:off x="571500" y="2571750"/>
            <a:ext cx="8066088" cy="3508375"/>
          </a:xfrm>
          <a:prstGeom prst="rect">
            <a:avLst/>
          </a:prstGeom>
          <a:noFill/>
          <a:ln w="12700">
            <a:noFill/>
            <a:miter lim="800000"/>
          </a:ln>
        </p:spPr>
        <p:txBody>
          <a:bodyPr>
            <a:spAutoFit/>
          </a:bodyPr>
          <a:lstStyle>
            <a:defPPr algn="ctr" rtl="0" eaLnBrk="1" hangingPunct="1">
              <a:defRPr kumimoji="0" lang="zh-CN"/>
            </a:defPPr>
            <a:lvl1pPr marL="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marL="0" lvl="0" indent="0" algn="l" eaLnBrk="1" hangingPunct="1">
              <a:lnSpc>
                <a:spcPct val="200000"/>
              </a:lnSpc>
              <a:spcBef>
                <a:spcPct val="50000"/>
              </a:spcBef>
              <a:buClr>
                <a:srgbClr val="CC3300"/>
              </a:buClr>
              <a:buFont typeface="Wingdings" pitchFamily="2" charset="2"/>
              <a:buChar char="u"/>
            </a:pPr>
            <a:r>
              <a:rPr lang="zh-CN" altLang="en-US" sz="2800"/>
              <a:t>人类受精卵中线粒体绝大部分来自卵母细胞。母亲把线粒体</a:t>
            </a:r>
            <a:r>
              <a:rPr lang="en-US" altLang="zh-CN" sz="2800"/>
              <a:t>DNA</a:t>
            </a:r>
            <a:r>
              <a:rPr lang="zh-CN" altLang="en-US" sz="2800"/>
              <a:t>传递给全部儿女，不过只有她女儿们将其线粒体</a:t>
            </a:r>
            <a:r>
              <a:rPr lang="en-US" altLang="zh-CN" sz="2800"/>
              <a:t>DNA</a:t>
            </a:r>
            <a:r>
              <a:rPr lang="zh-CN" altLang="en-US" sz="2800"/>
              <a:t>传给下一代。这种传递方式被称为母系遗传。  </a:t>
            </a:r>
          </a:p>
        </p:txBody>
      </p:sp>
      <p:sp>
        <p:nvSpPr>
          <p:cNvPr id="17414" name="TextBox 17413"/>
          <p:cNvSpPr txBox="1"/>
          <p:nvPr/>
        </p:nvSpPr>
        <p:spPr>
          <a:xfrm>
            <a:off x="0" y="6498000"/>
            <a:ext cx="2160000" cy="108000"/>
          </a:xfrm>
          <a:prstGeom prst="rect">
            <a:avLst/>
          </a:prstGeom>
          <a:noFill/>
        </p:spPr>
        <p:txBody>
          <a:bodyPr wrap="none">
            <a:spAutoFit/>
          </a:bodyPr>
          <a:lstStyle>
            <a:defPPr>
              <a:defRPr lang="zh-CN"/>
            </a:defPPr>
            <a:lvl1pPr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1pPr>
            <a:lvl2pPr marL="4572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2pPr>
            <a:lvl3pPr marL="9144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3pPr>
            <a:lvl4pPr marL="13716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4pPr>
            <a:lvl5pPr marL="18288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a:defRPr sz="1005"/>
            </a:pPr>
            <a:r>
              <a:t>线粒体遗传医学知识专题讲座</a:t>
            </a:r>
          </a:p>
        </p:txBody>
      </p:sp>
      <p:sp>
        <p:nvSpPr>
          <p:cNvPr id="17415" name="TextBox 17414"/>
          <p:cNvSpPr txBox="1"/>
          <p:nvPr/>
        </p:nvSpPr>
        <p:spPr>
          <a:xfrm>
            <a:off x="11112000" y="6498000"/>
            <a:ext cx="720000" cy="108000"/>
          </a:xfrm>
          <a:prstGeom prst="rect">
            <a:avLst/>
          </a:prstGeom>
          <a:noFill/>
        </p:spPr>
        <p:txBody>
          <a:bodyPr wrap="none">
            <a:spAutoFit/>
          </a:bodyPr>
          <a:lstStyle>
            <a:defPPr>
              <a:defRPr lang="zh-CN"/>
            </a:defPPr>
            <a:lvl1pPr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1pPr>
            <a:lvl2pPr marL="4572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2pPr>
            <a:lvl3pPr marL="9144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3pPr>
            <a:lvl4pPr marL="13716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4pPr>
            <a:lvl5pPr marL="18288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a:defRPr sz="1005"/>
            </a:pPr>
            <a:r>
              <a:t>16/61</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8434" name="Rectangle 2"/>
          <p:cNvSpPr/>
          <p:nvPr/>
        </p:nvSpPr>
        <p:spPr>
          <a:xfrm>
            <a:off x="0" y="0"/>
            <a:ext cx="9144000" cy="981075"/>
          </a:xfrm>
          <a:prstGeom prst="rect">
            <a:avLst/>
          </a:prstGeom>
          <a:solidFill>
            <a:srgbClr val="000066"/>
          </a:solidFill>
          <a:ln>
            <a:solidFill>
              <a:schemeClr val="tx1"/>
            </a:solidFill>
            <a:miter lim="800000"/>
          </a:ln>
        </p:spPr>
        <p:txBody>
          <a:bodyPr wrap="none" anchor="ctr" anchorCtr="0"/>
          <a:lstStyle>
            <a:defPPr algn="ctr" rtl="0" eaLnBrk="1" hangingPunct="1">
              <a:defRPr kumimoji="0" lang="zh-CN"/>
            </a:defPPr>
            <a:lvl1pPr marL="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marL="0" lvl="0" indent="0" eaLnBrk="1" hangingPunct="1"/>
            <a:endParaRPr lang="zh-CN" altLang="en-US"/>
          </a:p>
        </p:txBody>
      </p:sp>
      <p:sp>
        <p:nvSpPr>
          <p:cNvPr id="18435" name="Text Box 3"/>
          <p:cNvSpPr/>
          <p:nvPr/>
        </p:nvSpPr>
        <p:spPr>
          <a:xfrm>
            <a:off x="1547812" y="188912"/>
            <a:ext cx="5184775" cy="762000"/>
          </a:xfrm>
          <a:prstGeom prst="rect">
            <a:avLst/>
          </a:prstGeom>
          <a:noFill/>
          <a:ln w="12700">
            <a:noFill/>
            <a:miter lim="800000"/>
          </a:ln>
        </p:spPr>
        <p:txBody>
          <a:bodyPr>
            <a:spAutoFit/>
          </a:bodyPr>
          <a:lstStyle>
            <a:defPPr algn="ctr" rtl="0" eaLnBrk="1" hangingPunct="1">
              <a:defRPr kumimoji="0" lang="zh-CN"/>
            </a:defPPr>
            <a:lvl1pPr marL="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marL="0" lvl="0" indent="0" eaLnBrk="1" hangingPunct="1">
              <a:spcBef>
                <a:spcPct val="50000"/>
              </a:spcBef>
            </a:pPr>
            <a:r>
              <a:rPr lang="zh-CN" altLang="en-US" sz="4400" b="1">
                <a:solidFill>
                  <a:srgbClr val="FFFF00"/>
                </a:solidFill>
                <a:ea typeface="黑体" pitchFamily="49" charset="-122"/>
              </a:rPr>
              <a:t>线  粒  体  </a:t>
            </a:r>
            <a:r>
              <a:rPr lang="en-US" altLang="zh-CN" sz="4400" b="1">
                <a:solidFill>
                  <a:srgbClr val="FFFF00"/>
                </a:solidFill>
                <a:ea typeface="黑体" pitchFamily="49" charset="-122"/>
              </a:rPr>
              <a:t>DNA </a:t>
            </a:r>
          </a:p>
        </p:txBody>
      </p:sp>
      <p:sp>
        <p:nvSpPr>
          <p:cNvPr id="18436" name="Text Box 6"/>
          <p:cNvSpPr/>
          <p:nvPr/>
        </p:nvSpPr>
        <p:spPr>
          <a:xfrm>
            <a:off x="684212" y="1557338"/>
            <a:ext cx="8208962" cy="1063625"/>
          </a:xfrm>
          <a:prstGeom prst="rect">
            <a:avLst/>
          </a:prstGeom>
          <a:noFill/>
          <a:ln w="12700">
            <a:noFill/>
            <a:miter lim="800000"/>
          </a:ln>
        </p:spPr>
        <p:txBody>
          <a:bodyPr>
            <a:spAutoFit/>
          </a:bodyPr>
          <a:lstStyle>
            <a:defPPr algn="ctr" rtl="0" eaLnBrk="1" hangingPunct="1">
              <a:defRPr kumimoji="0" lang="zh-CN"/>
            </a:defPPr>
            <a:lvl1pPr marL="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marL="0" lvl="0" indent="0" algn="l" eaLnBrk="1" hangingPunct="1">
              <a:lnSpc>
                <a:spcPct val="140000"/>
              </a:lnSpc>
              <a:buClr>
                <a:srgbClr val="000066"/>
              </a:buClr>
              <a:buFont typeface="Wingdings" pitchFamily="2" charset="2"/>
              <a:buChar char="Ø"/>
            </a:pPr>
            <a:r>
              <a:rPr lang="zh-CN" altLang="en-US" sz="2400" b="1"/>
              <a:t>有性生殖中受精方式：精卵结合时精子</a:t>
            </a:r>
            <a:r>
              <a:rPr lang="en-US" altLang="zh-CN" sz="2400" b="1"/>
              <a:t>mt</a:t>
            </a:r>
            <a:r>
              <a:rPr lang="zh-CN" altLang="en-US" sz="2400" b="1"/>
              <a:t>及其内部</a:t>
            </a:r>
            <a:r>
              <a:rPr lang="en-US" altLang="zh-CN" sz="2400" b="1"/>
              <a:t>DNA</a:t>
            </a:r>
            <a:r>
              <a:rPr lang="zh-CN" altLang="en-US" sz="2400" b="1"/>
              <a:t>被降解，受精卵中细胞质全部来自卵子。 </a:t>
            </a:r>
          </a:p>
        </p:txBody>
      </p:sp>
      <p:pic>
        <p:nvPicPr>
          <p:cNvPr id="18437" name="Picture 7" descr="Fert_fertilization_process"/>
          <p:cNvPicPr/>
          <p:nvPr/>
        </p:nvPicPr>
        <p:blipFill>
          <a:blip r:embed="rId3"/>
          <a:stretch>
            <a:fillRect/>
          </a:stretch>
        </p:blipFill>
        <p:spPr>
          <a:xfrm>
            <a:off x="900112" y="2970212"/>
            <a:ext cx="7211541" cy="3449788"/>
          </a:xfrm>
          <a:prstGeom prst="rect">
            <a:avLst/>
          </a:prstGeom>
          <a:noFill/>
          <a:ln>
            <a:noFill/>
            <a:miter lim="800000"/>
          </a:ln>
        </p:spPr>
      </p:pic>
      <p:sp>
        <p:nvSpPr>
          <p:cNvPr id="18438" name="Text Box 8"/>
          <p:cNvSpPr/>
          <p:nvPr/>
        </p:nvSpPr>
        <p:spPr>
          <a:xfrm>
            <a:off x="395288" y="908050"/>
            <a:ext cx="8066088" cy="725488"/>
          </a:xfrm>
          <a:prstGeom prst="rect">
            <a:avLst/>
          </a:prstGeom>
          <a:noFill/>
          <a:ln w="12700">
            <a:noFill/>
            <a:miter lim="800000"/>
          </a:ln>
        </p:spPr>
        <p:txBody>
          <a:bodyPr>
            <a:spAutoFit/>
          </a:bodyPr>
          <a:lstStyle>
            <a:defPPr algn="ctr" rtl="0" eaLnBrk="1" hangingPunct="1">
              <a:defRPr kumimoji="0" lang="zh-CN"/>
            </a:defPPr>
            <a:lvl1pPr marL="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marL="0" lvl="0" indent="0" algn="l" eaLnBrk="1" hangingPunct="1">
              <a:lnSpc>
                <a:spcPct val="130000"/>
              </a:lnSpc>
              <a:spcBef>
                <a:spcPct val="50000"/>
              </a:spcBef>
              <a:buClr>
                <a:srgbClr val="CC3300"/>
              </a:buClr>
              <a:buFont typeface="Wingdings" pitchFamily="2" charset="2"/>
              <a:buChar char="u"/>
            </a:pPr>
            <a:r>
              <a:rPr lang="zh-CN" altLang="en-US" sz="3200"/>
              <a:t>原因</a:t>
            </a:r>
          </a:p>
        </p:txBody>
      </p:sp>
      <p:sp>
        <p:nvSpPr>
          <p:cNvPr id="18439" name="TextBox 18438"/>
          <p:cNvSpPr txBox="1"/>
          <p:nvPr/>
        </p:nvSpPr>
        <p:spPr>
          <a:xfrm>
            <a:off x="0" y="6498000"/>
            <a:ext cx="2160000" cy="108000"/>
          </a:xfrm>
          <a:prstGeom prst="rect">
            <a:avLst/>
          </a:prstGeom>
          <a:noFill/>
        </p:spPr>
        <p:txBody>
          <a:bodyPr wrap="none">
            <a:spAutoFit/>
          </a:bodyPr>
          <a:lstStyle>
            <a:defPPr>
              <a:defRPr lang="zh-CN"/>
            </a:defPPr>
            <a:lvl1pPr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1pPr>
            <a:lvl2pPr marL="4572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2pPr>
            <a:lvl3pPr marL="9144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3pPr>
            <a:lvl4pPr marL="13716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4pPr>
            <a:lvl5pPr marL="18288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a:defRPr sz="1005"/>
            </a:pPr>
            <a:r>
              <a:t>线粒体遗传医学知识专题讲座</a:t>
            </a:r>
          </a:p>
        </p:txBody>
      </p:sp>
      <p:sp>
        <p:nvSpPr>
          <p:cNvPr id="18440" name="TextBox 18439"/>
          <p:cNvSpPr txBox="1"/>
          <p:nvPr/>
        </p:nvSpPr>
        <p:spPr>
          <a:xfrm>
            <a:off x="11112000" y="6498000"/>
            <a:ext cx="720000" cy="108000"/>
          </a:xfrm>
          <a:prstGeom prst="rect">
            <a:avLst/>
          </a:prstGeom>
          <a:noFill/>
        </p:spPr>
        <p:txBody>
          <a:bodyPr wrap="none">
            <a:spAutoFit/>
          </a:bodyPr>
          <a:lstStyle>
            <a:defPPr>
              <a:defRPr lang="zh-CN"/>
            </a:defPPr>
            <a:lvl1pPr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1pPr>
            <a:lvl2pPr marL="4572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2pPr>
            <a:lvl3pPr marL="9144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3pPr>
            <a:lvl4pPr marL="13716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4pPr>
            <a:lvl5pPr marL="18288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a:defRPr sz="1005"/>
            </a:pPr>
            <a:r>
              <a:t>17/61</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9458" name="Rectangle 2"/>
          <p:cNvSpPr/>
          <p:nvPr/>
        </p:nvSpPr>
        <p:spPr>
          <a:xfrm>
            <a:off x="0" y="0"/>
            <a:ext cx="9144000" cy="981075"/>
          </a:xfrm>
          <a:prstGeom prst="rect">
            <a:avLst/>
          </a:prstGeom>
          <a:solidFill>
            <a:srgbClr val="000066"/>
          </a:solidFill>
          <a:ln>
            <a:solidFill>
              <a:schemeClr val="tx1"/>
            </a:solidFill>
            <a:miter lim="800000"/>
          </a:ln>
        </p:spPr>
        <p:txBody>
          <a:bodyPr wrap="none" anchor="ctr" anchorCtr="0"/>
          <a:lstStyle>
            <a:defPPr algn="ctr" rtl="0" eaLnBrk="1" hangingPunct="1">
              <a:defRPr kumimoji="0" lang="zh-CN"/>
            </a:defPPr>
            <a:lvl1pPr marL="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marL="0" lvl="0" indent="0" eaLnBrk="1" hangingPunct="1"/>
            <a:endParaRPr lang="zh-CN" altLang="en-US"/>
          </a:p>
        </p:txBody>
      </p:sp>
      <p:sp>
        <p:nvSpPr>
          <p:cNvPr id="19459" name="Text Box 3"/>
          <p:cNvSpPr/>
          <p:nvPr/>
        </p:nvSpPr>
        <p:spPr>
          <a:xfrm>
            <a:off x="1547812" y="188912"/>
            <a:ext cx="5184775" cy="762000"/>
          </a:xfrm>
          <a:prstGeom prst="rect">
            <a:avLst/>
          </a:prstGeom>
          <a:noFill/>
          <a:ln w="12700">
            <a:noFill/>
            <a:miter lim="800000"/>
          </a:ln>
        </p:spPr>
        <p:txBody>
          <a:bodyPr>
            <a:spAutoFit/>
          </a:bodyPr>
          <a:lstStyle>
            <a:defPPr algn="ctr" rtl="0" eaLnBrk="1" hangingPunct="1">
              <a:defRPr kumimoji="0" lang="zh-CN"/>
            </a:defPPr>
            <a:lvl1pPr marL="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marL="0" lvl="0" indent="0" eaLnBrk="1" hangingPunct="1">
              <a:spcBef>
                <a:spcPct val="50000"/>
              </a:spcBef>
            </a:pPr>
            <a:r>
              <a:rPr lang="zh-CN" altLang="en-US" sz="4400" b="1">
                <a:solidFill>
                  <a:srgbClr val="FFFF00"/>
                </a:solidFill>
                <a:ea typeface="黑体" pitchFamily="49" charset="-122"/>
              </a:rPr>
              <a:t>线  粒  体  </a:t>
            </a:r>
            <a:r>
              <a:rPr lang="en-US" altLang="zh-CN" sz="4400" b="1">
                <a:solidFill>
                  <a:srgbClr val="FFFF00"/>
                </a:solidFill>
                <a:ea typeface="黑体" pitchFamily="49" charset="-122"/>
              </a:rPr>
              <a:t>DNA </a:t>
            </a:r>
          </a:p>
        </p:txBody>
      </p:sp>
      <p:sp>
        <p:nvSpPr>
          <p:cNvPr id="19460" name="Text Box 6"/>
          <p:cNvSpPr/>
          <p:nvPr/>
        </p:nvSpPr>
        <p:spPr>
          <a:xfrm>
            <a:off x="395288" y="908050"/>
            <a:ext cx="8066088" cy="774700"/>
          </a:xfrm>
          <a:prstGeom prst="rect">
            <a:avLst/>
          </a:prstGeom>
          <a:noFill/>
          <a:ln w="12700">
            <a:noFill/>
            <a:miter lim="800000"/>
          </a:ln>
        </p:spPr>
        <p:txBody>
          <a:bodyPr>
            <a:spAutoFit/>
          </a:bodyPr>
          <a:lstStyle>
            <a:defPPr algn="ctr" rtl="0" eaLnBrk="1" hangingPunct="1">
              <a:defRPr kumimoji="0" lang="zh-CN"/>
            </a:defPPr>
            <a:lvl1pPr marL="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marL="0" lvl="0" indent="0" algn="l" eaLnBrk="1" hangingPunct="1">
              <a:lnSpc>
                <a:spcPct val="140000"/>
              </a:lnSpc>
              <a:spcBef>
                <a:spcPct val="50000"/>
              </a:spcBef>
              <a:buClr>
                <a:srgbClr val="CC3300"/>
              </a:buClr>
              <a:buFont typeface="Wingdings" pitchFamily="2" charset="2"/>
              <a:buChar char="u"/>
            </a:pPr>
            <a:r>
              <a:rPr lang="zh-CN" altLang="en-US" sz="3200"/>
              <a:t>原因</a:t>
            </a:r>
          </a:p>
        </p:txBody>
      </p:sp>
      <p:sp>
        <p:nvSpPr>
          <p:cNvPr id="19461" name="Text Box 7"/>
          <p:cNvSpPr/>
          <p:nvPr/>
        </p:nvSpPr>
        <p:spPr>
          <a:xfrm>
            <a:off x="684212" y="1700212"/>
            <a:ext cx="8208962" cy="3298825"/>
          </a:xfrm>
          <a:prstGeom prst="rect">
            <a:avLst/>
          </a:prstGeom>
          <a:noFill/>
          <a:ln w="12700">
            <a:noFill/>
            <a:miter lim="800000"/>
          </a:ln>
        </p:spPr>
        <p:txBody>
          <a:bodyPr lIns="91434" tIns="45717" rIns="91434" bIns="45717">
            <a:spAutoFit/>
          </a:bodyPr>
          <a:lstStyle>
            <a:defPPr algn="ctr" rtl="0" eaLnBrk="1" hangingPunct="1">
              <a:defRPr kumimoji="0" lang="zh-CN"/>
            </a:defPPr>
            <a:lvl1pPr marL="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marL="0" lvl="0" indent="0" algn="l" eaLnBrk="1" hangingPunct="1">
              <a:lnSpc>
                <a:spcPct val="150000"/>
              </a:lnSpc>
              <a:buClr>
                <a:srgbClr val="000066"/>
              </a:buClr>
              <a:buFont typeface="Wingdings" pitchFamily="2" charset="2"/>
            </a:pPr>
            <a:r>
              <a:rPr lang="en-US" altLang="zh-CN" sz="2400"/>
              <a:t>——</a:t>
            </a:r>
            <a:r>
              <a:rPr lang="zh-CN" altLang="en-US" sz="2800"/>
              <a:t>精子、卵子中线粒体悬殊数量对比</a:t>
            </a:r>
          </a:p>
          <a:p>
            <a:pPr marL="0" lvl="0" indent="0" algn="l" eaLnBrk="1" hangingPunct="1">
              <a:lnSpc>
                <a:spcPct val="150000"/>
              </a:lnSpc>
              <a:buClr>
                <a:srgbClr val="000066"/>
              </a:buClr>
              <a:buFont typeface="Wingdings" pitchFamily="2" charset="2"/>
            </a:pPr>
            <a:r>
              <a:rPr lang="zh-CN" altLang="en-US" sz="2800"/>
              <a:t>        </a:t>
            </a:r>
            <a:r>
              <a:rPr lang="en-US" altLang="zh-CN" sz="2800"/>
              <a:t>(</a:t>
            </a:r>
            <a:r>
              <a:rPr lang="zh-CN" altLang="en-US" sz="2800"/>
              <a:t>卵子：精子＝</a:t>
            </a:r>
            <a:r>
              <a:rPr lang="en-US" altLang="zh-CN" sz="2800"/>
              <a:t>100</a:t>
            </a:r>
            <a:r>
              <a:rPr lang="zh-CN" altLang="en-US" sz="2800"/>
              <a:t>，</a:t>
            </a:r>
            <a:r>
              <a:rPr lang="en-US" altLang="zh-CN" sz="2800"/>
              <a:t>000</a:t>
            </a:r>
            <a:r>
              <a:rPr lang="zh-CN" altLang="en-US" sz="2800"/>
              <a:t>：</a:t>
            </a:r>
            <a:r>
              <a:rPr lang="en-US" altLang="zh-CN" sz="2800"/>
              <a:t>100) </a:t>
            </a:r>
          </a:p>
          <a:p>
            <a:pPr marL="0" lvl="0" indent="0" algn="l" eaLnBrk="1" hangingPunct="1">
              <a:lnSpc>
                <a:spcPct val="150000"/>
              </a:lnSpc>
              <a:buClr>
                <a:srgbClr val="000066"/>
              </a:buClr>
              <a:buFont typeface="Wingdings" pitchFamily="2" charset="2"/>
            </a:pPr>
            <a:r>
              <a:rPr lang="en-US" altLang="zh-CN" sz="2800"/>
              <a:t>——</a:t>
            </a:r>
            <a:r>
              <a:rPr lang="zh-CN" altLang="en-US" sz="2800"/>
              <a:t>精子线粒体被选择性地破坏：在精子形成过程中精子线粒体普遍添加了标识，带有标识精子线粒体被新生胚胎细胞核降解。  </a:t>
            </a:r>
          </a:p>
        </p:txBody>
      </p:sp>
      <p:sp>
        <p:nvSpPr>
          <p:cNvPr id="19462" name="Text Box 8"/>
          <p:cNvSpPr/>
          <p:nvPr/>
        </p:nvSpPr>
        <p:spPr>
          <a:xfrm>
            <a:off x="611188" y="5057775"/>
            <a:ext cx="7967662" cy="1466850"/>
          </a:xfrm>
          <a:prstGeom prst="rect">
            <a:avLst/>
          </a:prstGeom>
          <a:noFill/>
          <a:ln w="12700">
            <a:noFill/>
            <a:miter lim="800000"/>
          </a:ln>
        </p:spPr>
        <p:txBody>
          <a:bodyPr/>
          <a:lstStyle>
            <a:defPPr algn="ctr" rtl="0" eaLnBrk="1" hangingPunct="1">
              <a:defRPr kumimoji="0" lang="zh-CN"/>
            </a:defPPr>
            <a:lvl1pPr marL="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marL="342900" lvl="0" indent="-342900" algn="l" eaLnBrk="1" hangingPunct="1">
              <a:lnSpc>
                <a:spcPct val="130000"/>
              </a:lnSpc>
              <a:spcBef>
                <a:spcPct val="50000"/>
              </a:spcBef>
              <a:buClr>
                <a:srgbClr val="CC3300"/>
              </a:buClr>
              <a:buFont typeface="Wingdings" pitchFamily="2" charset="2"/>
              <a:buChar char="u"/>
            </a:pPr>
            <a:r>
              <a:rPr lang="zh-CN" altLang="en-US" sz="3200"/>
              <a:t>在线粒体遗传病中，致病性线粒体</a:t>
            </a:r>
            <a:r>
              <a:rPr lang="en-US" altLang="zh-CN" sz="3200"/>
              <a:t>DNA</a:t>
            </a:r>
            <a:r>
              <a:rPr lang="zh-CN" altLang="en-US" sz="3200"/>
              <a:t>突变也是由母亲遗传给后代。</a:t>
            </a:r>
          </a:p>
        </p:txBody>
      </p:sp>
      <p:sp>
        <p:nvSpPr>
          <p:cNvPr id="19463" name="TextBox 19462"/>
          <p:cNvSpPr txBox="1"/>
          <p:nvPr/>
        </p:nvSpPr>
        <p:spPr>
          <a:xfrm>
            <a:off x="0" y="6498000"/>
            <a:ext cx="2160000" cy="108000"/>
          </a:xfrm>
          <a:prstGeom prst="rect">
            <a:avLst/>
          </a:prstGeom>
          <a:noFill/>
        </p:spPr>
        <p:txBody>
          <a:bodyPr wrap="none">
            <a:spAutoFit/>
          </a:bodyPr>
          <a:lstStyle>
            <a:defPPr>
              <a:defRPr lang="zh-CN"/>
            </a:defPPr>
            <a:lvl1pPr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1pPr>
            <a:lvl2pPr marL="4572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2pPr>
            <a:lvl3pPr marL="9144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3pPr>
            <a:lvl4pPr marL="13716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4pPr>
            <a:lvl5pPr marL="18288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a:defRPr sz="1005"/>
            </a:pPr>
            <a:r>
              <a:t>线粒体遗传医学知识专题讲座</a:t>
            </a:r>
          </a:p>
        </p:txBody>
      </p:sp>
      <p:sp>
        <p:nvSpPr>
          <p:cNvPr id="19464" name="TextBox 19463"/>
          <p:cNvSpPr txBox="1"/>
          <p:nvPr/>
        </p:nvSpPr>
        <p:spPr>
          <a:xfrm>
            <a:off x="11112000" y="6498000"/>
            <a:ext cx="720000" cy="108000"/>
          </a:xfrm>
          <a:prstGeom prst="rect">
            <a:avLst/>
          </a:prstGeom>
          <a:noFill/>
        </p:spPr>
        <p:txBody>
          <a:bodyPr wrap="none">
            <a:spAutoFit/>
          </a:bodyPr>
          <a:lstStyle>
            <a:defPPr>
              <a:defRPr lang="zh-CN"/>
            </a:defPPr>
            <a:lvl1pPr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1pPr>
            <a:lvl2pPr marL="4572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2pPr>
            <a:lvl3pPr marL="9144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3pPr>
            <a:lvl4pPr marL="13716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4pPr>
            <a:lvl5pPr marL="18288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a:defRPr sz="1005"/>
            </a:pPr>
            <a:r>
              <a:t>18/61</a:t>
            </a: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482" name="Rectangle 2"/>
          <p:cNvSpPr/>
          <p:nvPr/>
        </p:nvSpPr>
        <p:spPr>
          <a:xfrm>
            <a:off x="0" y="0"/>
            <a:ext cx="9144000" cy="981075"/>
          </a:xfrm>
          <a:prstGeom prst="rect">
            <a:avLst/>
          </a:prstGeom>
          <a:solidFill>
            <a:srgbClr val="000066"/>
          </a:solidFill>
          <a:ln>
            <a:solidFill>
              <a:schemeClr val="tx1"/>
            </a:solidFill>
            <a:miter lim="800000"/>
          </a:ln>
        </p:spPr>
        <p:txBody>
          <a:bodyPr wrap="none" anchor="ctr" anchorCtr="0"/>
          <a:lstStyle>
            <a:defPPr algn="ctr" rtl="0" eaLnBrk="1" hangingPunct="1">
              <a:defRPr kumimoji="0" lang="zh-CN"/>
            </a:defPPr>
            <a:lvl1pPr marL="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marL="0" lvl="0" indent="0" eaLnBrk="1" hangingPunct="1"/>
            <a:endParaRPr lang="zh-CN" altLang="en-US"/>
          </a:p>
        </p:txBody>
      </p:sp>
      <p:sp>
        <p:nvSpPr>
          <p:cNvPr id="20483" name="Text Box 3"/>
          <p:cNvSpPr/>
          <p:nvPr/>
        </p:nvSpPr>
        <p:spPr>
          <a:xfrm>
            <a:off x="1547812" y="188912"/>
            <a:ext cx="5184775" cy="762000"/>
          </a:xfrm>
          <a:prstGeom prst="rect">
            <a:avLst/>
          </a:prstGeom>
          <a:noFill/>
          <a:ln w="12700">
            <a:noFill/>
            <a:miter lim="800000"/>
          </a:ln>
        </p:spPr>
        <p:txBody>
          <a:bodyPr>
            <a:spAutoFit/>
          </a:bodyPr>
          <a:lstStyle>
            <a:defPPr algn="ctr" rtl="0" eaLnBrk="1" hangingPunct="1">
              <a:defRPr kumimoji="0" lang="zh-CN"/>
            </a:defPPr>
            <a:lvl1pPr marL="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marL="0" lvl="0" indent="0" eaLnBrk="1" hangingPunct="1">
              <a:spcBef>
                <a:spcPct val="50000"/>
              </a:spcBef>
            </a:pPr>
            <a:r>
              <a:rPr lang="zh-CN" altLang="en-US" sz="4400" b="1">
                <a:solidFill>
                  <a:srgbClr val="FFFF00"/>
                </a:solidFill>
                <a:ea typeface="黑体" pitchFamily="49" charset="-122"/>
              </a:rPr>
              <a:t>线  粒  体  </a:t>
            </a:r>
            <a:r>
              <a:rPr lang="en-US" altLang="zh-CN" sz="4400" b="1">
                <a:solidFill>
                  <a:srgbClr val="FFFF00"/>
                </a:solidFill>
                <a:ea typeface="黑体" pitchFamily="49" charset="-122"/>
              </a:rPr>
              <a:t>DNA </a:t>
            </a:r>
          </a:p>
        </p:txBody>
      </p:sp>
      <p:sp>
        <p:nvSpPr>
          <p:cNvPr id="20484" name="Text Box 4"/>
          <p:cNvSpPr/>
          <p:nvPr/>
        </p:nvSpPr>
        <p:spPr>
          <a:xfrm>
            <a:off x="285750" y="1285875"/>
            <a:ext cx="8137525" cy="519112"/>
          </a:xfrm>
          <a:prstGeom prst="rect">
            <a:avLst/>
          </a:prstGeom>
          <a:noFill/>
          <a:ln w="12700">
            <a:noFill/>
            <a:miter lim="800000"/>
          </a:ln>
        </p:spPr>
        <p:txBody>
          <a:bodyPr>
            <a:spAutoFit/>
          </a:bodyPr>
          <a:lstStyle>
            <a:defPPr algn="ctr" rtl="0" eaLnBrk="1" hangingPunct="1">
              <a:defRPr kumimoji="0" lang="zh-CN"/>
            </a:defPPr>
            <a:lvl1pPr marL="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marL="0" lvl="0" indent="0" algn="l" eaLnBrk="1" hangingPunct="1">
              <a:spcBef>
                <a:spcPct val="50000"/>
              </a:spcBef>
            </a:pPr>
            <a:r>
              <a:rPr lang="en-US" altLang="zh-CN" sz="2800" b="1">
                <a:solidFill>
                  <a:srgbClr val="000066"/>
                </a:solidFill>
                <a:latin typeface="宋体" pitchFamily="2" charset="-122"/>
              </a:rPr>
              <a:t>4</a:t>
            </a:r>
            <a:r>
              <a:rPr lang="zh-CN" altLang="en-US" sz="2800" b="1">
                <a:solidFill>
                  <a:srgbClr val="000066"/>
                </a:solidFill>
                <a:latin typeface="宋体" pitchFamily="2" charset="-122"/>
              </a:rPr>
              <a:t>、线粒体</a:t>
            </a:r>
            <a:r>
              <a:rPr lang="en-US" altLang="zh-CN" sz="2800" b="1">
                <a:solidFill>
                  <a:srgbClr val="000066"/>
                </a:solidFill>
                <a:latin typeface="宋体" pitchFamily="2" charset="-122"/>
              </a:rPr>
              <a:t>DNA</a:t>
            </a:r>
            <a:r>
              <a:rPr lang="zh-CN" altLang="en-US" sz="2800" b="1">
                <a:solidFill>
                  <a:srgbClr val="000066"/>
                </a:solidFill>
                <a:latin typeface="宋体" pitchFamily="2" charset="-122"/>
              </a:rPr>
              <a:t>突变率极高</a:t>
            </a:r>
            <a:r>
              <a:rPr lang="zh-CN" altLang="en-US"/>
              <a:t> </a:t>
            </a:r>
          </a:p>
        </p:txBody>
      </p:sp>
      <p:sp>
        <p:nvSpPr>
          <p:cNvPr id="20485" name="Text Box 5"/>
          <p:cNvSpPr/>
          <p:nvPr/>
        </p:nvSpPr>
        <p:spPr>
          <a:xfrm>
            <a:off x="501650" y="1857375"/>
            <a:ext cx="8642350" cy="690562"/>
          </a:xfrm>
          <a:prstGeom prst="rect">
            <a:avLst/>
          </a:prstGeom>
          <a:noFill/>
          <a:ln w="12700">
            <a:noFill/>
            <a:miter lim="800000"/>
          </a:ln>
        </p:spPr>
        <p:txBody>
          <a:bodyPr>
            <a:spAutoFit/>
          </a:bodyPr>
          <a:lstStyle>
            <a:defPPr algn="ctr" rtl="0" eaLnBrk="1" hangingPunct="1">
              <a:defRPr kumimoji="0" lang="zh-CN"/>
            </a:defPPr>
            <a:lvl1pPr marL="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marL="0" lvl="0" indent="0" algn="l" eaLnBrk="1" hangingPunct="1">
              <a:lnSpc>
                <a:spcPct val="140000"/>
              </a:lnSpc>
              <a:buClr>
                <a:srgbClr val="CC3300"/>
              </a:buClr>
              <a:buFont typeface="Wingdings" pitchFamily="2" charset="2"/>
              <a:buChar char="u"/>
            </a:pPr>
            <a:r>
              <a:rPr lang="zh-CN" altLang="en-US" sz="2800"/>
              <a:t>线粒体</a:t>
            </a:r>
            <a:r>
              <a:rPr lang="en-US" altLang="zh-CN" sz="2800"/>
              <a:t>DNA</a:t>
            </a:r>
            <a:r>
              <a:rPr lang="zh-CN" altLang="en-US" sz="2800"/>
              <a:t>突变率极高，约比核</a:t>
            </a:r>
            <a:r>
              <a:rPr lang="en-US" altLang="zh-CN" sz="2800"/>
              <a:t>DNA</a:t>
            </a:r>
            <a:r>
              <a:rPr lang="zh-CN" altLang="en-US" sz="2800"/>
              <a:t>高</a:t>
            </a:r>
            <a:r>
              <a:rPr lang="en-US" altLang="zh-CN" sz="2800"/>
              <a:t>10-20</a:t>
            </a:r>
            <a:r>
              <a:rPr lang="zh-CN" altLang="en-US" sz="2800"/>
              <a:t>倍。 </a:t>
            </a:r>
          </a:p>
        </p:txBody>
      </p:sp>
      <p:sp>
        <p:nvSpPr>
          <p:cNvPr id="20486" name="Text Box 6"/>
          <p:cNvSpPr/>
          <p:nvPr/>
        </p:nvSpPr>
        <p:spPr>
          <a:xfrm>
            <a:off x="928688" y="2643188"/>
            <a:ext cx="7273925" cy="3933825"/>
          </a:xfrm>
          <a:prstGeom prst="rect">
            <a:avLst/>
          </a:prstGeom>
          <a:noFill/>
          <a:ln w="12700">
            <a:noFill/>
            <a:miter lim="800000"/>
          </a:ln>
        </p:spPr>
        <p:txBody>
          <a:bodyPr>
            <a:spAutoFit/>
          </a:bodyPr>
          <a:lstStyle>
            <a:defPPr algn="ctr" rtl="0" eaLnBrk="1" hangingPunct="1">
              <a:defRPr kumimoji="0" lang="zh-CN"/>
            </a:defPPr>
            <a:lvl1pPr marL="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marL="0" lvl="0" indent="0" algn="l" eaLnBrk="1" hangingPunct="1">
              <a:spcBef>
                <a:spcPct val="50000"/>
              </a:spcBef>
              <a:buClr>
                <a:srgbClr val="CC3300"/>
              </a:buClr>
              <a:buFont typeface="Wingdings" pitchFamily="2" charset="2"/>
              <a:buChar char="Ø"/>
            </a:pPr>
            <a:r>
              <a:rPr lang="zh-CN" altLang="en-US" sz="2400"/>
              <a:t>线粒体</a:t>
            </a:r>
            <a:r>
              <a:rPr lang="en-US" altLang="zh-CN" sz="2400"/>
              <a:t>DNA</a:t>
            </a:r>
            <a:r>
              <a:rPr lang="zh-CN" altLang="en-US" sz="2400"/>
              <a:t>排列紧凑，没有内含子，任何</a:t>
            </a:r>
            <a:r>
              <a:rPr lang="en-US" altLang="zh-CN" sz="2400"/>
              <a:t>mtDNA</a:t>
            </a:r>
            <a:r>
              <a:rPr lang="zh-CN" altLang="en-US" sz="2400"/>
              <a:t>突变都可能影响其基因组主要功效；</a:t>
            </a:r>
            <a:endParaRPr lang="en-US" altLang="zh-CN" sz="2400"/>
          </a:p>
          <a:p>
            <a:pPr marL="0" lvl="0" indent="0" algn="l" eaLnBrk="1" hangingPunct="1">
              <a:spcBef>
                <a:spcPct val="50000"/>
              </a:spcBef>
              <a:buClr>
                <a:srgbClr val="CC3300"/>
              </a:buClr>
              <a:buFont typeface="Wingdings" pitchFamily="2" charset="2"/>
              <a:buChar char="Ø"/>
            </a:pPr>
            <a:r>
              <a:rPr lang="zh-CN" altLang="en-US" sz="2400"/>
              <a:t>线粒体</a:t>
            </a:r>
            <a:r>
              <a:rPr lang="en-US" altLang="zh-CN" sz="2400"/>
              <a:t>DNA</a:t>
            </a:r>
            <a:r>
              <a:rPr lang="zh-CN" altLang="en-US" sz="2400"/>
              <a:t>缺乏组蛋白保护；</a:t>
            </a:r>
            <a:endParaRPr lang="en-US" altLang="zh-CN" sz="2400"/>
          </a:p>
          <a:p>
            <a:pPr marL="0" lvl="0" indent="0" algn="l" eaLnBrk="1" hangingPunct="1">
              <a:spcBef>
                <a:spcPct val="50000"/>
              </a:spcBef>
              <a:buClr>
                <a:srgbClr val="CC3300"/>
              </a:buClr>
              <a:buFont typeface="Wingdings" pitchFamily="2" charset="2"/>
              <a:buChar char="Ø"/>
            </a:pPr>
            <a:r>
              <a:rPr lang="zh-CN" altLang="en-US" sz="2400"/>
              <a:t>线粒体</a:t>
            </a:r>
            <a:r>
              <a:rPr lang="en-US" altLang="zh-CN" sz="2400"/>
              <a:t>DNA</a:t>
            </a:r>
            <a:r>
              <a:rPr lang="zh-CN" altLang="en-US" sz="2400"/>
              <a:t>轻易被呼吸链生成自由基氧化损伤；</a:t>
            </a:r>
          </a:p>
          <a:p>
            <a:pPr marL="0" lvl="0" indent="0" algn="l" eaLnBrk="1" hangingPunct="1">
              <a:lnSpc>
                <a:spcPct val="120000"/>
              </a:lnSpc>
              <a:spcBef>
                <a:spcPct val="50000"/>
              </a:spcBef>
              <a:buClr>
                <a:srgbClr val="CC3300"/>
              </a:buClr>
              <a:buFont typeface="Wingdings" pitchFamily="2" charset="2"/>
              <a:buChar char="Ø"/>
            </a:pPr>
            <a:r>
              <a:rPr lang="zh-CN" altLang="en-US" sz="2400"/>
              <a:t>线粒体中没有</a:t>
            </a:r>
            <a:r>
              <a:rPr lang="en-US" altLang="zh-CN" sz="2400"/>
              <a:t>DNA</a:t>
            </a:r>
            <a:r>
              <a:rPr lang="zh-CN" altLang="en-US" sz="2400"/>
              <a:t>损伤修复系统；</a:t>
            </a:r>
          </a:p>
          <a:p>
            <a:pPr marL="0" lvl="0" indent="0" algn="l" eaLnBrk="1" hangingPunct="1">
              <a:lnSpc>
                <a:spcPct val="160000"/>
              </a:lnSpc>
              <a:spcBef>
                <a:spcPct val="50000"/>
              </a:spcBef>
              <a:buClr>
                <a:srgbClr val="CC3300"/>
              </a:buClr>
              <a:buFont typeface="Wingdings" pitchFamily="2" charset="2"/>
              <a:buChar char="Ø"/>
            </a:pPr>
            <a:r>
              <a:rPr lang="zh-CN" altLang="en-US" sz="2400"/>
              <a:t>线粒体</a:t>
            </a:r>
            <a:r>
              <a:rPr lang="en-US" altLang="zh-CN" sz="2400"/>
              <a:t>DNA</a:t>
            </a:r>
            <a:r>
              <a:rPr lang="zh-CN" altLang="en-US" sz="2400"/>
              <a:t>复制频率高，</a:t>
            </a:r>
            <a:r>
              <a:rPr lang="en-US" altLang="zh-CN" sz="2400"/>
              <a:t>H</a:t>
            </a:r>
            <a:r>
              <a:rPr lang="zh-CN" altLang="en-US" sz="2400"/>
              <a:t>链长久单链裸露，可自发脱氨基造成突变。 </a:t>
            </a:r>
          </a:p>
        </p:txBody>
      </p:sp>
      <p:sp>
        <p:nvSpPr>
          <p:cNvPr id="20487" name="TextBox 20486"/>
          <p:cNvSpPr txBox="1"/>
          <p:nvPr/>
        </p:nvSpPr>
        <p:spPr>
          <a:xfrm>
            <a:off x="0" y="6498000"/>
            <a:ext cx="2160000" cy="108000"/>
          </a:xfrm>
          <a:prstGeom prst="rect">
            <a:avLst/>
          </a:prstGeom>
          <a:noFill/>
        </p:spPr>
        <p:txBody>
          <a:bodyPr wrap="none">
            <a:spAutoFit/>
          </a:bodyPr>
          <a:lstStyle>
            <a:defPPr>
              <a:defRPr lang="zh-CN"/>
            </a:defPPr>
            <a:lvl1pPr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1pPr>
            <a:lvl2pPr marL="4572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2pPr>
            <a:lvl3pPr marL="9144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3pPr>
            <a:lvl4pPr marL="13716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4pPr>
            <a:lvl5pPr marL="18288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a:defRPr sz="1005"/>
            </a:pPr>
            <a:r>
              <a:t>线粒体遗传医学知识专题讲座</a:t>
            </a:r>
          </a:p>
        </p:txBody>
      </p:sp>
      <p:sp>
        <p:nvSpPr>
          <p:cNvPr id="20488" name="TextBox 20487"/>
          <p:cNvSpPr txBox="1"/>
          <p:nvPr/>
        </p:nvSpPr>
        <p:spPr>
          <a:xfrm>
            <a:off x="11112000" y="6498000"/>
            <a:ext cx="720000" cy="108000"/>
          </a:xfrm>
          <a:prstGeom prst="rect">
            <a:avLst/>
          </a:prstGeom>
          <a:noFill/>
        </p:spPr>
        <p:txBody>
          <a:bodyPr wrap="none">
            <a:spAutoFit/>
          </a:bodyPr>
          <a:lstStyle>
            <a:defPPr>
              <a:defRPr lang="zh-CN"/>
            </a:defPPr>
            <a:lvl1pPr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1pPr>
            <a:lvl2pPr marL="4572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2pPr>
            <a:lvl3pPr marL="9144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3pPr>
            <a:lvl4pPr marL="13716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4pPr>
            <a:lvl5pPr marL="18288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a:defRPr sz="1005"/>
            </a:pPr>
            <a:r>
              <a:t>19/61</a:t>
            </a: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506" name="标题 1"/>
          <p:cNvSpPr/>
          <p:nvPr>
            <p:ph type="title" idx="4294967295"/>
          </p:nvPr>
        </p:nvSpPr>
        <p:spPr>
          <a:xfrm>
            <a:off x="457200" y="274638"/>
            <a:ext cx="8229600" cy="1143000"/>
          </a:xfrm>
          <a:prstGeom prst="rect">
            <a:avLst/>
          </a:prstGeom>
          <a:noFill/>
          <a:ln>
            <a:miter lim="800000"/>
          </a:ln>
        </p:spPr>
        <p:txBody>
          <a:bodyPr vert="horz" wrap="square" lIns="91440" tIns="45720" rIns="91440" bIns="45720" anchor="ctr" anchorCtr="0"/>
          <a:lstStyle>
            <a:lvl1pPr marL="0" indent="0" algn="ctr" defTabSz="914400" rtl="0" eaLnBrk="0" fontAlgn="base" hangingPunct="0">
              <a:lnSpc>
                <a:spcPct val="100000"/>
              </a:lnSpc>
              <a:spcBef>
                <a:spcPct val="0"/>
              </a:spcBef>
              <a:spcAft>
                <a:spcPct val="0"/>
              </a:spcAft>
              <a:buClrTx/>
              <a:buSzTx/>
              <a:buFontTx/>
              <a:buNone/>
              <a:defRPr kumimoji="0" lang="zh-CN" altLang="en-US" sz="4400" b="0" i="0" u="none" baseline="0">
                <a:solidFill>
                  <a:schemeClr val="tx2"/>
                </a:solidFill>
                <a:latin typeface="+mj-lt"/>
                <a:ea typeface="+mj-ea"/>
                <a:cs typeface="+mj-cs"/>
              </a:defRPr>
            </a:lvl1pPr>
            <a:lvl2pPr algn="ctr" rtl="0" eaLnBrk="0" fontAlgn="base" hangingPunct="0">
              <a:spcBef>
                <a:spcPct val="0"/>
              </a:spcBef>
              <a:spcAft>
                <a:spcPct val="0"/>
              </a:spcAft>
              <a:defRPr lang="zh-CN" altLang="en-US" sz="4400">
                <a:solidFill>
                  <a:schemeClr val="tx2"/>
                </a:solidFill>
                <a:latin typeface="Arial"/>
                <a:ea typeface="宋体" pitchFamily="2" charset="-122"/>
              </a:defRPr>
            </a:lvl2pPr>
            <a:lvl3pPr algn="ctr" rtl="0" eaLnBrk="0" fontAlgn="base" hangingPunct="0">
              <a:spcBef>
                <a:spcPct val="0"/>
              </a:spcBef>
              <a:spcAft>
                <a:spcPct val="0"/>
              </a:spcAft>
              <a:defRPr lang="zh-CN" altLang="en-US" sz="4400">
                <a:solidFill>
                  <a:schemeClr val="tx2"/>
                </a:solidFill>
                <a:latin typeface="Arial"/>
                <a:ea typeface="宋体" pitchFamily="2" charset="-122"/>
              </a:defRPr>
            </a:lvl3pPr>
            <a:lvl4pPr algn="ctr" rtl="0" eaLnBrk="0" fontAlgn="base" hangingPunct="0">
              <a:spcBef>
                <a:spcPct val="0"/>
              </a:spcBef>
              <a:spcAft>
                <a:spcPct val="0"/>
              </a:spcAft>
              <a:defRPr lang="zh-CN" altLang="en-US" sz="4400">
                <a:solidFill>
                  <a:schemeClr val="tx2"/>
                </a:solidFill>
                <a:latin typeface="Arial"/>
                <a:ea typeface="宋体" pitchFamily="2" charset="-122"/>
              </a:defRPr>
            </a:lvl4pPr>
            <a:lvl5pPr algn="ctr" rtl="0" eaLnBrk="0" fontAlgn="base" hangingPunct="0">
              <a:spcBef>
                <a:spcPct val="0"/>
              </a:spcBef>
              <a:spcAft>
                <a:spcPct val="0"/>
              </a:spcAft>
              <a:defRPr lang="zh-CN" altLang="en-US" sz="4400">
                <a:solidFill>
                  <a:schemeClr val="tx2"/>
                </a:solidFill>
                <a:latin typeface="Arial"/>
                <a:ea typeface="宋体" pitchFamily="2" charset="-122"/>
              </a:defRPr>
            </a:lvl5pPr>
            <a:lvl6pPr marL="457200" algn="ctr" rtl="0" fontAlgn="base">
              <a:spcBef>
                <a:spcPct val="0"/>
              </a:spcBef>
              <a:spcAft>
                <a:spcPct val="0"/>
              </a:spcAft>
              <a:defRPr lang="zh-CN" altLang="en-US" sz="4400">
                <a:solidFill>
                  <a:schemeClr val="tx2"/>
                </a:solidFill>
                <a:latin typeface="Arial"/>
                <a:ea typeface="宋体" pitchFamily="2" charset="-122"/>
              </a:defRPr>
            </a:lvl6pPr>
            <a:lvl7pPr marL="914400" algn="ctr" rtl="0" fontAlgn="base">
              <a:spcBef>
                <a:spcPct val="0"/>
              </a:spcBef>
              <a:spcAft>
                <a:spcPct val="0"/>
              </a:spcAft>
              <a:defRPr lang="zh-CN" altLang="en-US" sz="4400">
                <a:solidFill>
                  <a:schemeClr val="tx2"/>
                </a:solidFill>
                <a:latin typeface="Arial"/>
                <a:ea typeface="宋体" pitchFamily="2" charset="-122"/>
              </a:defRPr>
            </a:lvl7pPr>
            <a:lvl8pPr marL="1371600" algn="ctr" rtl="0" fontAlgn="base">
              <a:spcBef>
                <a:spcPct val="0"/>
              </a:spcBef>
              <a:spcAft>
                <a:spcPct val="0"/>
              </a:spcAft>
              <a:defRPr lang="zh-CN" altLang="en-US" sz="4400">
                <a:solidFill>
                  <a:schemeClr val="tx2"/>
                </a:solidFill>
                <a:latin typeface="Arial"/>
                <a:ea typeface="宋体" pitchFamily="2" charset="-122"/>
              </a:defRPr>
            </a:lvl8pPr>
            <a:lvl9pPr marL="1828800" algn="ctr" rtl="0" fontAlgn="base">
              <a:spcBef>
                <a:spcPct val="0"/>
              </a:spcBef>
              <a:spcAft>
                <a:spcPct val="0"/>
              </a:spcAft>
              <a:defRPr lang="zh-CN" altLang="en-US" sz="4400">
                <a:solidFill>
                  <a:schemeClr val="tx2"/>
                </a:solidFill>
                <a:latin typeface="Arial"/>
                <a:ea typeface="宋体" pitchFamily="2" charset="-122"/>
              </a:defRPr>
            </a:lvl9pPr>
          </a:lstStyle>
          <a:p/>
        </p:txBody>
      </p:sp>
      <p:pic>
        <p:nvPicPr>
          <p:cNvPr id="21507" name="内容占位符 5" descr="DNARep_Ch27_F1.jpg"/>
          <p:cNvPicPr/>
          <p:nvPr>
            <p:ph idx="4294967295"/>
          </p:nvPr>
        </p:nvPicPr>
        <p:blipFill>
          <a:blip r:embed="rId2"/>
          <a:stretch>
            <a:fillRect/>
          </a:stretch>
        </p:blipFill>
        <p:spPr>
          <a:xfrm>
            <a:off x="2428875" y="214312"/>
            <a:ext cx="3509059" cy="6290141"/>
          </a:xfrm>
          <a:prstGeom prst="rect">
            <a:avLst/>
          </a:prstGeom>
          <a:noFill/>
          <a:ln>
            <a:miter lim="800000"/>
          </a:ln>
        </p:spPr>
      </p:pic>
      <p:sp>
        <p:nvSpPr>
          <p:cNvPr id="21508" name="TextBox 21507"/>
          <p:cNvSpPr txBox="1"/>
          <p:nvPr/>
        </p:nvSpPr>
        <p:spPr>
          <a:xfrm>
            <a:off x="0" y="6498000"/>
            <a:ext cx="2160000" cy="108000"/>
          </a:xfrm>
          <a:prstGeom prst="rect">
            <a:avLst/>
          </a:prstGeom>
          <a:noFill/>
        </p:spPr>
        <p:txBody>
          <a:bodyPr wrap="none">
            <a:spAutoFit/>
          </a:bodyPr>
          <a:lstStyle>
            <a:defPPr>
              <a:defRPr lang="zh-CN"/>
            </a:defPPr>
            <a:lvl1pPr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1pPr>
            <a:lvl2pPr marL="4572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2pPr>
            <a:lvl3pPr marL="9144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3pPr>
            <a:lvl4pPr marL="13716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4pPr>
            <a:lvl5pPr marL="18288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a:defRPr sz="1005"/>
            </a:pPr>
            <a:r>
              <a:t>线粒体遗传医学知识专题讲座</a:t>
            </a:r>
          </a:p>
        </p:txBody>
      </p:sp>
      <p:sp>
        <p:nvSpPr>
          <p:cNvPr id="21509" name="TextBox 21508"/>
          <p:cNvSpPr txBox="1"/>
          <p:nvPr/>
        </p:nvSpPr>
        <p:spPr>
          <a:xfrm>
            <a:off x="11112000" y="6498000"/>
            <a:ext cx="720000" cy="108000"/>
          </a:xfrm>
          <a:prstGeom prst="rect">
            <a:avLst/>
          </a:prstGeom>
          <a:noFill/>
        </p:spPr>
        <p:txBody>
          <a:bodyPr wrap="none">
            <a:spAutoFit/>
          </a:bodyPr>
          <a:lstStyle>
            <a:defPPr>
              <a:defRPr lang="zh-CN"/>
            </a:defPPr>
            <a:lvl1pPr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1pPr>
            <a:lvl2pPr marL="4572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2pPr>
            <a:lvl3pPr marL="9144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3pPr>
            <a:lvl4pPr marL="13716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4pPr>
            <a:lvl5pPr marL="18288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a:defRPr sz="1005"/>
            </a:pPr>
            <a:r>
              <a:t>20/61</a:t>
            </a: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2530" name="标题 1"/>
          <p:cNvSpPr/>
          <p:nvPr>
            <p:ph type="title" idx="4294967295"/>
          </p:nvPr>
        </p:nvSpPr>
        <p:spPr>
          <a:xfrm>
            <a:off x="457200" y="274638"/>
            <a:ext cx="8229600" cy="1143000"/>
          </a:xfrm>
          <a:prstGeom prst="rect">
            <a:avLst/>
          </a:prstGeom>
          <a:noFill/>
          <a:ln>
            <a:miter lim="800000"/>
          </a:ln>
        </p:spPr>
        <p:txBody>
          <a:bodyPr vert="horz" wrap="square" lIns="91440" tIns="45720" rIns="91440" bIns="45720" anchor="ctr" anchorCtr="0"/>
          <a:lstStyle>
            <a:lvl1pPr marL="0" indent="0" algn="ctr" defTabSz="914400" rtl="0" eaLnBrk="0" fontAlgn="base" hangingPunct="0">
              <a:lnSpc>
                <a:spcPct val="100000"/>
              </a:lnSpc>
              <a:spcBef>
                <a:spcPct val="0"/>
              </a:spcBef>
              <a:spcAft>
                <a:spcPct val="0"/>
              </a:spcAft>
              <a:buClrTx/>
              <a:buSzTx/>
              <a:buFontTx/>
              <a:buNone/>
              <a:defRPr kumimoji="0" lang="zh-CN" altLang="en-US" sz="4400" b="0" i="0" u="none" baseline="0">
                <a:solidFill>
                  <a:schemeClr val="tx2"/>
                </a:solidFill>
                <a:latin typeface="+mj-lt"/>
                <a:ea typeface="+mj-ea"/>
                <a:cs typeface="+mj-cs"/>
              </a:defRPr>
            </a:lvl1pPr>
            <a:lvl2pPr algn="ctr" rtl="0" eaLnBrk="0" fontAlgn="base" hangingPunct="0">
              <a:spcBef>
                <a:spcPct val="0"/>
              </a:spcBef>
              <a:spcAft>
                <a:spcPct val="0"/>
              </a:spcAft>
              <a:defRPr lang="zh-CN" altLang="en-US" sz="4400">
                <a:solidFill>
                  <a:schemeClr val="tx2"/>
                </a:solidFill>
                <a:latin typeface="Arial"/>
                <a:ea typeface="宋体" pitchFamily="2" charset="-122"/>
              </a:defRPr>
            </a:lvl2pPr>
            <a:lvl3pPr algn="ctr" rtl="0" eaLnBrk="0" fontAlgn="base" hangingPunct="0">
              <a:spcBef>
                <a:spcPct val="0"/>
              </a:spcBef>
              <a:spcAft>
                <a:spcPct val="0"/>
              </a:spcAft>
              <a:defRPr lang="zh-CN" altLang="en-US" sz="4400">
                <a:solidFill>
                  <a:schemeClr val="tx2"/>
                </a:solidFill>
                <a:latin typeface="Arial"/>
                <a:ea typeface="宋体" pitchFamily="2" charset="-122"/>
              </a:defRPr>
            </a:lvl3pPr>
            <a:lvl4pPr algn="ctr" rtl="0" eaLnBrk="0" fontAlgn="base" hangingPunct="0">
              <a:spcBef>
                <a:spcPct val="0"/>
              </a:spcBef>
              <a:spcAft>
                <a:spcPct val="0"/>
              </a:spcAft>
              <a:defRPr lang="zh-CN" altLang="en-US" sz="4400">
                <a:solidFill>
                  <a:schemeClr val="tx2"/>
                </a:solidFill>
                <a:latin typeface="Arial"/>
                <a:ea typeface="宋体" pitchFamily="2" charset="-122"/>
              </a:defRPr>
            </a:lvl4pPr>
            <a:lvl5pPr algn="ctr" rtl="0" eaLnBrk="0" fontAlgn="base" hangingPunct="0">
              <a:spcBef>
                <a:spcPct val="0"/>
              </a:spcBef>
              <a:spcAft>
                <a:spcPct val="0"/>
              </a:spcAft>
              <a:defRPr lang="zh-CN" altLang="en-US" sz="4400">
                <a:solidFill>
                  <a:schemeClr val="tx2"/>
                </a:solidFill>
                <a:latin typeface="Arial"/>
                <a:ea typeface="宋体" pitchFamily="2" charset="-122"/>
              </a:defRPr>
            </a:lvl5pPr>
            <a:lvl6pPr marL="457200" algn="ctr" rtl="0" fontAlgn="base">
              <a:spcBef>
                <a:spcPct val="0"/>
              </a:spcBef>
              <a:spcAft>
                <a:spcPct val="0"/>
              </a:spcAft>
              <a:defRPr lang="zh-CN" altLang="en-US" sz="4400">
                <a:solidFill>
                  <a:schemeClr val="tx2"/>
                </a:solidFill>
                <a:latin typeface="Arial"/>
                <a:ea typeface="宋体" pitchFamily="2" charset="-122"/>
              </a:defRPr>
            </a:lvl6pPr>
            <a:lvl7pPr marL="914400" algn="ctr" rtl="0" fontAlgn="base">
              <a:spcBef>
                <a:spcPct val="0"/>
              </a:spcBef>
              <a:spcAft>
                <a:spcPct val="0"/>
              </a:spcAft>
              <a:defRPr lang="zh-CN" altLang="en-US" sz="4400">
                <a:solidFill>
                  <a:schemeClr val="tx2"/>
                </a:solidFill>
                <a:latin typeface="Arial"/>
                <a:ea typeface="宋体" pitchFamily="2" charset="-122"/>
              </a:defRPr>
            </a:lvl7pPr>
            <a:lvl8pPr marL="1371600" algn="ctr" rtl="0" fontAlgn="base">
              <a:spcBef>
                <a:spcPct val="0"/>
              </a:spcBef>
              <a:spcAft>
                <a:spcPct val="0"/>
              </a:spcAft>
              <a:defRPr lang="zh-CN" altLang="en-US" sz="4400">
                <a:solidFill>
                  <a:schemeClr val="tx2"/>
                </a:solidFill>
                <a:latin typeface="Arial"/>
                <a:ea typeface="宋体" pitchFamily="2" charset="-122"/>
              </a:defRPr>
            </a:lvl8pPr>
            <a:lvl9pPr marL="1828800" algn="ctr" rtl="0" fontAlgn="base">
              <a:spcBef>
                <a:spcPct val="0"/>
              </a:spcBef>
              <a:spcAft>
                <a:spcPct val="0"/>
              </a:spcAft>
              <a:defRPr lang="zh-CN" altLang="en-US" sz="4400">
                <a:solidFill>
                  <a:schemeClr val="tx2"/>
                </a:solidFill>
                <a:latin typeface="Arial"/>
                <a:ea typeface="宋体" pitchFamily="2" charset="-122"/>
              </a:defRPr>
            </a:lvl9pPr>
          </a:lstStyle>
          <a:p/>
        </p:txBody>
      </p:sp>
      <p:pic>
        <p:nvPicPr>
          <p:cNvPr id="22531" name="内容占位符 3" descr="ng_f_94-F2.jpg"/>
          <p:cNvPicPr/>
          <p:nvPr>
            <p:ph idx="4294967295"/>
          </p:nvPr>
        </p:nvPicPr>
        <p:blipFill>
          <a:blip r:embed="rId2"/>
          <a:stretch>
            <a:fillRect/>
          </a:stretch>
        </p:blipFill>
        <p:spPr>
          <a:xfrm>
            <a:off x="1428750" y="1357312"/>
            <a:ext cx="6087487" cy="4302286"/>
          </a:xfrm>
          <a:prstGeom prst="rect">
            <a:avLst/>
          </a:prstGeom>
          <a:noFill/>
          <a:ln>
            <a:miter lim="800000"/>
          </a:ln>
        </p:spPr>
      </p:pic>
      <p:sp>
        <p:nvSpPr>
          <p:cNvPr id="22532" name="TextBox 22531"/>
          <p:cNvSpPr txBox="1"/>
          <p:nvPr/>
        </p:nvSpPr>
        <p:spPr>
          <a:xfrm>
            <a:off x="0" y="6498000"/>
            <a:ext cx="2160000" cy="108000"/>
          </a:xfrm>
          <a:prstGeom prst="rect">
            <a:avLst/>
          </a:prstGeom>
          <a:noFill/>
        </p:spPr>
        <p:txBody>
          <a:bodyPr wrap="none">
            <a:spAutoFit/>
          </a:bodyPr>
          <a:lstStyle>
            <a:defPPr>
              <a:defRPr lang="zh-CN"/>
            </a:defPPr>
            <a:lvl1pPr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1pPr>
            <a:lvl2pPr marL="4572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2pPr>
            <a:lvl3pPr marL="9144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3pPr>
            <a:lvl4pPr marL="13716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4pPr>
            <a:lvl5pPr marL="18288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a:defRPr sz="1005"/>
            </a:pPr>
            <a:r>
              <a:t>线粒体遗传医学知识专题讲座</a:t>
            </a:r>
          </a:p>
        </p:txBody>
      </p:sp>
      <p:sp>
        <p:nvSpPr>
          <p:cNvPr id="22533" name="TextBox 22532"/>
          <p:cNvSpPr txBox="1"/>
          <p:nvPr/>
        </p:nvSpPr>
        <p:spPr>
          <a:xfrm>
            <a:off x="11112000" y="6498000"/>
            <a:ext cx="720000" cy="108000"/>
          </a:xfrm>
          <a:prstGeom prst="rect">
            <a:avLst/>
          </a:prstGeom>
          <a:noFill/>
        </p:spPr>
        <p:txBody>
          <a:bodyPr wrap="none">
            <a:spAutoFit/>
          </a:bodyPr>
          <a:lstStyle>
            <a:defPPr>
              <a:defRPr lang="zh-CN"/>
            </a:defPPr>
            <a:lvl1pPr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1pPr>
            <a:lvl2pPr marL="4572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2pPr>
            <a:lvl3pPr marL="9144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3pPr>
            <a:lvl4pPr marL="13716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4pPr>
            <a:lvl5pPr marL="18288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a:defRPr sz="1005"/>
            </a:pPr>
            <a:r>
              <a:t>21/61</a:t>
            </a: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3554" name="Rectangle 5"/>
          <p:cNvSpPr/>
          <p:nvPr/>
        </p:nvSpPr>
        <p:spPr>
          <a:xfrm>
            <a:off x="0" y="0"/>
            <a:ext cx="9144000" cy="981075"/>
          </a:xfrm>
          <a:prstGeom prst="rect">
            <a:avLst/>
          </a:prstGeom>
          <a:solidFill>
            <a:srgbClr val="000066"/>
          </a:solidFill>
          <a:ln>
            <a:solidFill>
              <a:schemeClr val="tx1"/>
            </a:solidFill>
            <a:miter lim="800000"/>
          </a:ln>
        </p:spPr>
        <p:txBody>
          <a:bodyPr wrap="none" anchor="ctr" anchorCtr="0"/>
          <a:lstStyle>
            <a:defPPr algn="ctr" rtl="0" eaLnBrk="1" hangingPunct="1">
              <a:defRPr kumimoji="0" lang="zh-CN"/>
            </a:defPPr>
            <a:lvl1pPr marL="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marL="0" lvl="0" indent="0" eaLnBrk="1" hangingPunct="1"/>
            <a:endParaRPr lang="zh-CN" altLang="en-US"/>
          </a:p>
        </p:txBody>
      </p:sp>
      <p:sp>
        <p:nvSpPr>
          <p:cNvPr id="23555" name="Text Box 6"/>
          <p:cNvSpPr/>
          <p:nvPr/>
        </p:nvSpPr>
        <p:spPr>
          <a:xfrm>
            <a:off x="1547812" y="188912"/>
            <a:ext cx="5184775" cy="762000"/>
          </a:xfrm>
          <a:prstGeom prst="rect">
            <a:avLst/>
          </a:prstGeom>
          <a:noFill/>
          <a:ln w="12700">
            <a:noFill/>
            <a:miter lim="800000"/>
          </a:ln>
        </p:spPr>
        <p:txBody>
          <a:bodyPr>
            <a:spAutoFit/>
          </a:bodyPr>
          <a:lstStyle>
            <a:defPPr algn="ctr" rtl="0" eaLnBrk="1" hangingPunct="1">
              <a:defRPr kumimoji="0" lang="zh-CN"/>
            </a:defPPr>
            <a:lvl1pPr marL="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marL="0" lvl="0" indent="0" eaLnBrk="1" hangingPunct="1">
              <a:spcBef>
                <a:spcPct val="50000"/>
              </a:spcBef>
            </a:pPr>
            <a:r>
              <a:rPr lang="zh-CN" altLang="en-US" sz="4400" b="1">
                <a:solidFill>
                  <a:srgbClr val="FFFF00"/>
                </a:solidFill>
                <a:ea typeface="黑体" pitchFamily="49" charset="-122"/>
              </a:rPr>
              <a:t>线  粒  体  </a:t>
            </a:r>
            <a:r>
              <a:rPr lang="en-US" altLang="zh-CN" sz="4400" b="1">
                <a:solidFill>
                  <a:srgbClr val="FFFF00"/>
                </a:solidFill>
                <a:ea typeface="黑体" pitchFamily="49" charset="-122"/>
              </a:rPr>
              <a:t>DNA </a:t>
            </a:r>
          </a:p>
        </p:txBody>
      </p:sp>
      <p:sp>
        <p:nvSpPr>
          <p:cNvPr id="23556" name="Text Box 7"/>
          <p:cNvSpPr/>
          <p:nvPr/>
        </p:nvSpPr>
        <p:spPr>
          <a:xfrm>
            <a:off x="684212" y="1412875"/>
            <a:ext cx="8135938" cy="4362450"/>
          </a:xfrm>
          <a:prstGeom prst="rect">
            <a:avLst/>
          </a:prstGeom>
          <a:noFill/>
          <a:ln w="12700">
            <a:noFill/>
            <a:miter lim="800000"/>
          </a:ln>
        </p:spPr>
        <p:txBody>
          <a:bodyPr>
            <a:spAutoFit/>
          </a:bodyPr>
          <a:lstStyle>
            <a:defPPr algn="ctr" rtl="0" eaLnBrk="1" hangingPunct="1">
              <a:defRPr kumimoji="0" lang="zh-CN"/>
            </a:defPPr>
            <a:lvl1pPr marL="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marL="0" lvl="0" indent="0" algn="l" eaLnBrk="1" hangingPunct="1">
              <a:lnSpc>
                <a:spcPct val="190000"/>
              </a:lnSpc>
              <a:spcBef>
                <a:spcPct val="50000"/>
              </a:spcBef>
              <a:buClr>
                <a:srgbClr val="CC3300"/>
              </a:buClr>
              <a:buFont typeface="Wingdings" pitchFamily="2" charset="2"/>
              <a:buChar char="u"/>
            </a:pPr>
            <a:r>
              <a:rPr lang="zh-CN" altLang="en-US" sz="2800"/>
              <a:t>线粒体</a:t>
            </a:r>
            <a:r>
              <a:rPr lang="en-US" altLang="zh-CN" sz="2800"/>
              <a:t>DNA</a:t>
            </a:r>
            <a:r>
              <a:rPr lang="zh-CN" altLang="en-US" sz="2800"/>
              <a:t>高突变率造成群体中个体之间线粒体</a:t>
            </a:r>
            <a:r>
              <a:rPr lang="en-US" altLang="zh-CN" sz="2800"/>
              <a:t>DNA</a:t>
            </a:r>
            <a:r>
              <a:rPr lang="zh-CN" altLang="en-US" sz="2800"/>
              <a:t>序列极大不一样。任何两个人线粒体</a:t>
            </a:r>
            <a:r>
              <a:rPr lang="en-US" altLang="zh-CN" sz="2800"/>
              <a:t>DNA</a:t>
            </a:r>
            <a:r>
              <a:rPr lang="zh-CN" altLang="en-US" sz="2800"/>
              <a:t>，平均每</a:t>
            </a:r>
            <a:r>
              <a:rPr lang="en-US" altLang="zh-CN" sz="2800"/>
              <a:t>1000</a:t>
            </a:r>
            <a:r>
              <a:rPr lang="zh-CN" altLang="en-US" sz="2800"/>
              <a:t>个碱基对中就有</a:t>
            </a:r>
            <a:r>
              <a:rPr lang="en-US" altLang="zh-CN" sz="2800"/>
              <a:t>4</a:t>
            </a:r>
            <a:r>
              <a:rPr lang="zh-CN" altLang="en-US" sz="2800"/>
              <a:t>个碱基不一样。</a:t>
            </a:r>
          </a:p>
          <a:p>
            <a:pPr marL="0" lvl="0" indent="0" algn="l" eaLnBrk="1" hangingPunct="1">
              <a:lnSpc>
                <a:spcPct val="190000"/>
              </a:lnSpc>
              <a:spcBef>
                <a:spcPct val="50000"/>
              </a:spcBef>
              <a:buClr>
                <a:srgbClr val="CC3300"/>
              </a:buClr>
              <a:buFont typeface="Wingdings" pitchFamily="2" charset="2"/>
              <a:buChar char="u"/>
            </a:pPr>
            <a:r>
              <a:rPr lang="zh-CN" altLang="en-US" sz="2800"/>
              <a:t>尽管线粒体</a:t>
            </a:r>
            <a:r>
              <a:rPr lang="en-US" altLang="zh-CN" sz="2800"/>
              <a:t>DNA</a:t>
            </a:r>
            <a:r>
              <a:rPr lang="zh-CN" altLang="en-US" sz="2800"/>
              <a:t>突变非常普遍，但线粒体遗传病当前还不是想象中那麽常见。  </a:t>
            </a:r>
          </a:p>
        </p:txBody>
      </p:sp>
      <p:sp>
        <p:nvSpPr>
          <p:cNvPr id="23557" name="TextBox 23556"/>
          <p:cNvSpPr txBox="1"/>
          <p:nvPr/>
        </p:nvSpPr>
        <p:spPr>
          <a:xfrm>
            <a:off x="0" y="6498000"/>
            <a:ext cx="2160000" cy="108000"/>
          </a:xfrm>
          <a:prstGeom prst="rect">
            <a:avLst/>
          </a:prstGeom>
          <a:noFill/>
        </p:spPr>
        <p:txBody>
          <a:bodyPr wrap="none">
            <a:spAutoFit/>
          </a:bodyPr>
          <a:lstStyle>
            <a:defPPr>
              <a:defRPr lang="zh-CN"/>
            </a:defPPr>
            <a:lvl1pPr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1pPr>
            <a:lvl2pPr marL="4572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2pPr>
            <a:lvl3pPr marL="9144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3pPr>
            <a:lvl4pPr marL="13716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4pPr>
            <a:lvl5pPr marL="18288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a:defRPr sz="1005"/>
            </a:pPr>
            <a:r>
              <a:t>线粒体遗传医学知识专题讲座</a:t>
            </a:r>
          </a:p>
        </p:txBody>
      </p:sp>
      <p:sp>
        <p:nvSpPr>
          <p:cNvPr id="23558" name="TextBox 23557"/>
          <p:cNvSpPr txBox="1"/>
          <p:nvPr/>
        </p:nvSpPr>
        <p:spPr>
          <a:xfrm>
            <a:off x="11112000" y="6498000"/>
            <a:ext cx="720000" cy="108000"/>
          </a:xfrm>
          <a:prstGeom prst="rect">
            <a:avLst/>
          </a:prstGeom>
          <a:noFill/>
        </p:spPr>
        <p:txBody>
          <a:bodyPr wrap="none">
            <a:spAutoFit/>
          </a:bodyPr>
          <a:lstStyle>
            <a:defPPr>
              <a:defRPr lang="zh-CN"/>
            </a:defPPr>
            <a:lvl1pPr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1pPr>
            <a:lvl2pPr marL="4572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2pPr>
            <a:lvl3pPr marL="9144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3pPr>
            <a:lvl4pPr marL="13716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4pPr>
            <a:lvl5pPr marL="18288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a:defRPr sz="1005"/>
            </a:pPr>
            <a:r>
              <a:t>22/61</a:t>
            </a:r>
          </a:p>
        </p:txBody>
      </p:sp>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4578" name="Rectangle 2"/>
          <p:cNvSpPr/>
          <p:nvPr/>
        </p:nvSpPr>
        <p:spPr>
          <a:xfrm>
            <a:off x="0" y="0"/>
            <a:ext cx="9144000" cy="981075"/>
          </a:xfrm>
          <a:prstGeom prst="rect">
            <a:avLst/>
          </a:prstGeom>
          <a:solidFill>
            <a:srgbClr val="000066"/>
          </a:solidFill>
          <a:ln>
            <a:solidFill>
              <a:schemeClr val="tx1"/>
            </a:solidFill>
            <a:miter lim="800000"/>
          </a:ln>
        </p:spPr>
        <p:txBody>
          <a:bodyPr wrap="none" anchor="ctr" anchorCtr="0"/>
          <a:lstStyle>
            <a:defPPr algn="ctr" rtl="0" eaLnBrk="1" hangingPunct="1">
              <a:defRPr kumimoji="0" lang="zh-CN"/>
            </a:defPPr>
            <a:lvl1pPr marL="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marL="0" lvl="0" indent="0" eaLnBrk="1" hangingPunct="1"/>
            <a:endParaRPr lang="zh-CN" altLang="en-US"/>
          </a:p>
        </p:txBody>
      </p:sp>
      <p:sp>
        <p:nvSpPr>
          <p:cNvPr id="24579" name="Text Box 3"/>
          <p:cNvSpPr/>
          <p:nvPr/>
        </p:nvSpPr>
        <p:spPr>
          <a:xfrm>
            <a:off x="1547812" y="188912"/>
            <a:ext cx="5184775" cy="762000"/>
          </a:xfrm>
          <a:prstGeom prst="rect">
            <a:avLst/>
          </a:prstGeom>
          <a:noFill/>
          <a:ln w="12700">
            <a:noFill/>
            <a:miter lim="800000"/>
          </a:ln>
        </p:spPr>
        <p:txBody>
          <a:bodyPr>
            <a:spAutoFit/>
          </a:bodyPr>
          <a:lstStyle>
            <a:defPPr algn="ctr" rtl="0" eaLnBrk="1" hangingPunct="1">
              <a:defRPr kumimoji="0" lang="zh-CN"/>
            </a:defPPr>
            <a:lvl1pPr marL="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marL="0" lvl="0" indent="0" eaLnBrk="1" hangingPunct="1">
              <a:spcBef>
                <a:spcPct val="50000"/>
              </a:spcBef>
            </a:pPr>
            <a:r>
              <a:rPr lang="zh-CN" altLang="en-US" sz="4400" b="1">
                <a:solidFill>
                  <a:srgbClr val="FFFF00"/>
                </a:solidFill>
                <a:ea typeface="黑体" pitchFamily="49" charset="-122"/>
              </a:rPr>
              <a:t>线  粒  体  </a:t>
            </a:r>
            <a:r>
              <a:rPr lang="en-US" altLang="zh-CN" sz="4400" b="1">
                <a:solidFill>
                  <a:srgbClr val="FFFF00"/>
                </a:solidFill>
                <a:ea typeface="黑体" pitchFamily="49" charset="-122"/>
              </a:rPr>
              <a:t>DNA </a:t>
            </a:r>
          </a:p>
        </p:txBody>
      </p:sp>
      <p:sp>
        <p:nvSpPr>
          <p:cNvPr id="24580" name="Text Box 4"/>
          <p:cNvSpPr/>
          <p:nvPr/>
        </p:nvSpPr>
        <p:spPr>
          <a:xfrm>
            <a:off x="250825" y="1125538"/>
            <a:ext cx="8137525" cy="519112"/>
          </a:xfrm>
          <a:prstGeom prst="rect">
            <a:avLst/>
          </a:prstGeom>
          <a:noFill/>
          <a:ln w="12700">
            <a:noFill/>
            <a:miter lim="800000"/>
          </a:ln>
        </p:spPr>
        <p:txBody>
          <a:bodyPr>
            <a:spAutoFit/>
          </a:bodyPr>
          <a:lstStyle>
            <a:defPPr algn="ctr" rtl="0" eaLnBrk="1" hangingPunct="1">
              <a:defRPr kumimoji="0" lang="zh-CN"/>
            </a:defPPr>
            <a:lvl1pPr marL="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marL="0" lvl="0" indent="0" algn="l" eaLnBrk="1" hangingPunct="1">
              <a:spcBef>
                <a:spcPct val="50000"/>
              </a:spcBef>
            </a:pPr>
            <a:r>
              <a:rPr lang="en-US" altLang="zh-CN" sz="2800">
                <a:latin typeface="宋体" pitchFamily="2" charset="-122"/>
              </a:rPr>
              <a:t> </a:t>
            </a:r>
            <a:r>
              <a:rPr lang="en-US" altLang="zh-CN" sz="2800" b="1">
                <a:solidFill>
                  <a:srgbClr val="000066"/>
                </a:solidFill>
                <a:latin typeface="宋体" pitchFamily="2" charset="-122"/>
              </a:rPr>
              <a:t>5</a:t>
            </a:r>
            <a:r>
              <a:rPr lang="zh-CN" altLang="en-US" sz="2800" b="1">
                <a:solidFill>
                  <a:srgbClr val="000066"/>
                </a:solidFill>
                <a:latin typeface="宋体" pitchFamily="2" charset="-122"/>
              </a:rPr>
              <a:t>、线粒体</a:t>
            </a:r>
            <a:r>
              <a:rPr lang="en-US" altLang="zh-CN" sz="2800" b="1">
                <a:solidFill>
                  <a:srgbClr val="000066"/>
                </a:solidFill>
                <a:latin typeface="宋体" pitchFamily="2" charset="-122"/>
              </a:rPr>
              <a:t>DNA</a:t>
            </a:r>
            <a:r>
              <a:rPr lang="zh-CN" altLang="en-US" sz="2800" b="1">
                <a:solidFill>
                  <a:srgbClr val="000066"/>
                </a:solidFill>
                <a:latin typeface="宋体" pitchFamily="2" charset="-122"/>
              </a:rPr>
              <a:t>含有阈值效应特征</a:t>
            </a:r>
            <a:endParaRPr lang="zh-CN" altLang="en-US"/>
          </a:p>
        </p:txBody>
      </p:sp>
      <p:sp>
        <p:nvSpPr>
          <p:cNvPr id="24581" name="Text Box 6"/>
          <p:cNvSpPr/>
          <p:nvPr/>
        </p:nvSpPr>
        <p:spPr>
          <a:xfrm>
            <a:off x="971550" y="1844675"/>
            <a:ext cx="7777162" cy="2720975"/>
          </a:xfrm>
          <a:prstGeom prst="rect">
            <a:avLst/>
          </a:prstGeom>
          <a:noFill/>
          <a:ln w="12700">
            <a:noFill/>
            <a:miter lim="800000"/>
          </a:ln>
        </p:spPr>
        <p:txBody>
          <a:bodyPr>
            <a:spAutoFit/>
          </a:bodyPr>
          <a:lstStyle>
            <a:defPPr algn="ctr" rtl="0" eaLnBrk="1" hangingPunct="1">
              <a:defRPr kumimoji="0" lang="zh-CN"/>
            </a:defPPr>
            <a:lvl1pPr marL="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marL="0" lvl="0" indent="0" algn="l" eaLnBrk="1" hangingPunct="1">
              <a:lnSpc>
                <a:spcPct val="130000"/>
              </a:lnSpc>
              <a:spcBef>
                <a:spcPct val="50000"/>
              </a:spcBef>
              <a:buClr>
                <a:srgbClr val="CC3300"/>
              </a:buClr>
              <a:buFont typeface="Wingdings" pitchFamily="2" charset="2"/>
              <a:buChar char="n"/>
            </a:pPr>
            <a:r>
              <a:rPr lang="zh-CN" altLang="en-US" sz="2400" b="1"/>
              <a:t>同质性</a:t>
            </a:r>
            <a:r>
              <a:rPr lang="zh-CN" altLang="en-US" sz="2400"/>
              <a:t>（</a:t>
            </a:r>
            <a:r>
              <a:rPr lang="en-US" altLang="zh-CN" sz="2400"/>
              <a:t>homoplasmy</a:t>
            </a:r>
            <a:r>
              <a:rPr lang="zh-CN" altLang="en-US" sz="2400"/>
              <a:t>） ：在一个细胞或组织中，全部线粒体都含有相同基因组，或者全都是野生型序列，或者都是携带有一样一个基因突变序列。</a:t>
            </a:r>
          </a:p>
          <a:p>
            <a:pPr marL="0" lvl="0" indent="0" algn="l" eaLnBrk="1" hangingPunct="1">
              <a:lnSpc>
                <a:spcPct val="140000"/>
              </a:lnSpc>
              <a:spcBef>
                <a:spcPct val="50000"/>
              </a:spcBef>
              <a:buClr>
                <a:srgbClr val="CC3300"/>
              </a:buClr>
              <a:buFont typeface="Wingdings" pitchFamily="2" charset="2"/>
              <a:buChar char="n"/>
            </a:pPr>
            <a:r>
              <a:rPr lang="zh-CN" altLang="en-US" sz="2400" b="1"/>
              <a:t>异质性</a:t>
            </a:r>
            <a:r>
              <a:rPr lang="zh-CN" altLang="en-US" sz="2400"/>
              <a:t>（</a:t>
            </a:r>
            <a:r>
              <a:rPr lang="en-US" altLang="zh-CN" sz="2400"/>
              <a:t>heteroplasmy</a:t>
            </a:r>
            <a:r>
              <a:rPr lang="zh-CN" altLang="en-US" sz="2400"/>
              <a:t>）：一个细胞或组织中同时含有突变型和野生型线粒体</a:t>
            </a:r>
            <a:r>
              <a:rPr lang="en-US" altLang="zh-CN" sz="2400"/>
              <a:t>DNA</a:t>
            </a:r>
            <a:r>
              <a:rPr lang="zh-CN" altLang="en-US" sz="2400"/>
              <a:t>，也称为异质。</a:t>
            </a:r>
          </a:p>
        </p:txBody>
      </p:sp>
      <p:sp>
        <p:nvSpPr>
          <p:cNvPr id="24582" name="Text Box 11"/>
          <p:cNvSpPr/>
          <p:nvPr/>
        </p:nvSpPr>
        <p:spPr>
          <a:xfrm>
            <a:off x="1403350" y="4581525"/>
            <a:ext cx="6985000" cy="1625600"/>
          </a:xfrm>
          <a:prstGeom prst="rect">
            <a:avLst/>
          </a:prstGeom>
          <a:noFill/>
          <a:ln w="12700">
            <a:noFill/>
            <a:miter lim="800000"/>
          </a:ln>
        </p:spPr>
        <p:txBody>
          <a:bodyPr>
            <a:spAutoFit/>
          </a:bodyPr>
          <a:lstStyle>
            <a:defPPr algn="ctr" rtl="0" eaLnBrk="1" hangingPunct="1">
              <a:defRPr kumimoji="0" lang="zh-CN"/>
            </a:defPPr>
            <a:lvl1pPr marL="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marL="0" lvl="0" indent="0" algn="l" eaLnBrk="1" hangingPunct="1">
              <a:lnSpc>
                <a:spcPct val="140000"/>
              </a:lnSpc>
              <a:buFont typeface="Wingdings" pitchFamily="2" charset="2"/>
              <a:buChar char="l"/>
            </a:pPr>
            <a:r>
              <a:rPr lang="zh-CN" altLang="en-US" sz="2400"/>
              <a:t>线粒体异质性是普遍存在。</a:t>
            </a:r>
          </a:p>
          <a:p>
            <a:pPr marL="0" lvl="0" indent="0" algn="l" eaLnBrk="1" hangingPunct="1">
              <a:lnSpc>
                <a:spcPct val="140000"/>
              </a:lnSpc>
              <a:buFont typeface="Wingdings" pitchFamily="2" charset="2"/>
              <a:buChar char="l"/>
            </a:pPr>
            <a:r>
              <a:rPr lang="zh-CN" altLang="en-US" sz="2400"/>
              <a:t>突变型和野生型线粒体</a:t>
            </a:r>
            <a:r>
              <a:rPr lang="en-US" altLang="zh-CN" sz="2400"/>
              <a:t>DNA</a:t>
            </a:r>
            <a:r>
              <a:rPr lang="zh-CN" altLang="en-US" sz="2400"/>
              <a:t>百分比在不一样个体、在个体不一样组织器官中是不一样。</a:t>
            </a:r>
          </a:p>
        </p:txBody>
      </p:sp>
      <p:sp>
        <p:nvSpPr>
          <p:cNvPr id="24583" name="TextBox 24582"/>
          <p:cNvSpPr txBox="1"/>
          <p:nvPr/>
        </p:nvSpPr>
        <p:spPr>
          <a:xfrm>
            <a:off x="0" y="6498000"/>
            <a:ext cx="2160000" cy="108000"/>
          </a:xfrm>
          <a:prstGeom prst="rect">
            <a:avLst/>
          </a:prstGeom>
          <a:noFill/>
        </p:spPr>
        <p:txBody>
          <a:bodyPr wrap="none">
            <a:spAutoFit/>
          </a:bodyPr>
          <a:lstStyle>
            <a:defPPr>
              <a:defRPr lang="zh-CN"/>
            </a:defPPr>
            <a:lvl1pPr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1pPr>
            <a:lvl2pPr marL="4572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2pPr>
            <a:lvl3pPr marL="9144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3pPr>
            <a:lvl4pPr marL="13716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4pPr>
            <a:lvl5pPr marL="18288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a:defRPr sz="1005"/>
            </a:pPr>
            <a:r>
              <a:t>线粒体遗传医学知识专题讲座</a:t>
            </a:r>
          </a:p>
        </p:txBody>
      </p:sp>
      <p:sp>
        <p:nvSpPr>
          <p:cNvPr id="24584" name="TextBox 24583"/>
          <p:cNvSpPr txBox="1"/>
          <p:nvPr/>
        </p:nvSpPr>
        <p:spPr>
          <a:xfrm>
            <a:off x="11112000" y="6498000"/>
            <a:ext cx="720000" cy="108000"/>
          </a:xfrm>
          <a:prstGeom prst="rect">
            <a:avLst/>
          </a:prstGeom>
          <a:noFill/>
        </p:spPr>
        <p:txBody>
          <a:bodyPr wrap="none">
            <a:spAutoFit/>
          </a:bodyPr>
          <a:lstStyle>
            <a:defPPr>
              <a:defRPr lang="zh-CN"/>
            </a:defPPr>
            <a:lvl1pPr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1pPr>
            <a:lvl2pPr marL="4572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2pPr>
            <a:lvl3pPr marL="9144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3pPr>
            <a:lvl4pPr marL="13716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4pPr>
            <a:lvl5pPr marL="18288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a:defRPr sz="1005"/>
            </a:pPr>
            <a:r>
              <a:t>23/61</a:t>
            </a:r>
          </a:p>
        </p:txBody>
      </p:sp>
    </p:spTree>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5602" name="Rectangle 2"/>
          <p:cNvSpPr/>
          <p:nvPr/>
        </p:nvSpPr>
        <p:spPr>
          <a:xfrm>
            <a:off x="0" y="0"/>
            <a:ext cx="9144000" cy="981075"/>
          </a:xfrm>
          <a:prstGeom prst="rect">
            <a:avLst/>
          </a:prstGeom>
          <a:solidFill>
            <a:srgbClr val="000066"/>
          </a:solidFill>
          <a:ln>
            <a:solidFill>
              <a:schemeClr val="tx1"/>
            </a:solidFill>
            <a:miter lim="800000"/>
          </a:ln>
        </p:spPr>
        <p:txBody>
          <a:bodyPr wrap="none" anchor="ctr" anchorCtr="0"/>
          <a:lstStyle>
            <a:defPPr algn="ctr" rtl="0" eaLnBrk="1" hangingPunct="1">
              <a:defRPr kumimoji="0" lang="zh-CN"/>
            </a:defPPr>
            <a:lvl1pPr marL="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marL="0" lvl="0" indent="0" eaLnBrk="1" hangingPunct="1"/>
            <a:endParaRPr lang="zh-CN" altLang="en-US"/>
          </a:p>
        </p:txBody>
      </p:sp>
      <p:sp>
        <p:nvSpPr>
          <p:cNvPr id="25603" name="Text Box 3"/>
          <p:cNvSpPr/>
          <p:nvPr/>
        </p:nvSpPr>
        <p:spPr>
          <a:xfrm>
            <a:off x="1547812" y="188912"/>
            <a:ext cx="5184775" cy="762000"/>
          </a:xfrm>
          <a:prstGeom prst="rect">
            <a:avLst/>
          </a:prstGeom>
          <a:noFill/>
          <a:ln w="12700">
            <a:noFill/>
            <a:miter lim="800000"/>
          </a:ln>
        </p:spPr>
        <p:txBody>
          <a:bodyPr>
            <a:spAutoFit/>
          </a:bodyPr>
          <a:lstStyle>
            <a:defPPr algn="ctr" rtl="0" eaLnBrk="1" hangingPunct="1">
              <a:defRPr kumimoji="0" lang="zh-CN"/>
            </a:defPPr>
            <a:lvl1pPr marL="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marL="0" lvl="0" indent="0" eaLnBrk="1" hangingPunct="1">
              <a:spcBef>
                <a:spcPct val="50000"/>
              </a:spcBef>
            </a:pPr>
            <a:r>
              <a:rPr lang="zh-CN" altLang="en-US" sz="4400" b="1">
                <a:solidFill>
                  <a:srgbClr val="FFFF00"/>
                </a:solidFill>
                <a:ea typeface="黑体" pitchFamily="49" charset="-122"/>
              </a:rPr>
              <a:t>线  粒  体  </a:t>
            </a:r>
            <a:r>
              <a:rPr lang="en-US" altLang="zh-CN" sz="4400" b="1">
                <a:solidFill>
                  <a:srgbClr val="FFFF00"/>
                </a:solidFill>
                <a:ea typeface="黑体" pitchFamily="49" charset="-122"/>
              </a:rPr>
              <a:t>DNA </a:t>
            </a:r>
          </a:p>
        </p:txBody>
      </p:sp>
      <p:sp>
        <p:nvSpPr>
          <p:cNvPr id="25604" name="Text Box 6"/>
          <p:cNvSpPr/>
          <p:nvPr/>
        </p:nvSpPr>
        <p:spPr>
          <a:xfrm>
            <a:off x="609600" y="1143000"/>
            <a:ext cx="8077200" cy="1114425"/>
          </a:xfrm>
          <a:prstGeom prst="rect">
            <a:avLst/>
          </a:prstGeom>
          <a:noFill/>
          <a:ln w="12700">
            <a:noFill/>
            <a:miter lim="800000"/>
          </a:ln>
        </p:spPr>
        <p:txBody>
          <a:bodyPr>
            <a:spAutoFit/>
          </a:bodyPr>
          <a:lstStyle>
            <a:defPPr algn="ctr" rtl="0" eaLnBrk="1" hangingPunct="1">
              <a:defRPr kumimoji="0" lang="zh-CN"/>
            </a:defPPr>
            <a:lvl1pPr marL="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marL="0" lvl="0" indent="0" algn="l" eaLnBrk="1" hangingPunct="1">
              <a:lnSpc>
                <a:spcPct val="140000"/>
              </a:lnSpc>
              <a:spcBef>
                <a:spcPct val="50000"/>
              </a:spcBef>
              <a:buClr>
                <a:srgbClr val="CC3300"/>
              </a:buClr>
              <a:buFont typeface="Wingdings" pitchFamily="2" charset="2"/>
              <a:buChar char="n"/>
            </a:pPr>
            <a:r>
              <a:rPr lang="zh-CN" altLang="en-US" sz="2400" b="1"/>
              <a:t>线粒体病存在着表型表示阈值</a:t>
            </a:r>
            <a:r>
              <a:rPr lang="en-US" altLang="zh-CN" sz="2400" b="1"/>
              <a:t>:</a:t>
            </a:r>
            <a:r>
              <a:rPr lang="zh-CN" altLang="en-US" sz="2400" b="1"/>
              <a:t>当突变型线粒体</a:t>
            </a:r>
            <a:r>
              <a:rPr lang="en-US" altLang="zh-CN" sz="2400" b="1"/>
              <a:t>DNA</a:t>
            </a:r>
            <a:r>
              <a:rPr lang="zh-CN" altLang="en-US" sz="2400" b="1"/>
              <a:t>到达一定百分比时，才会造成异常性状出现。</a:t>
            </a:r>
          </a:p>
        </p:txBody>
      </p:sp>
      <p:sp>
        <p:nvSpPr>
          <p:cNvPr id="25605" name="Text Box 7"/>
          <p:cNvSpPr/>
          <p:nvPr/>
        </p:nvSpPr>
        <p:spPr>
          <a:xfrm>
            <a:off x="838200" y="2286000"/>
            <a:ext cx="7543800" cy="4144962"/>
          </a:xfrm>
          <a:prstGeom prst="rect">
            <a:avLst/>
          </a:prstGeom>
          <a:noFill/>
          <a:ln w="12700">
            <a:noFill/>
            <a:miter lim="800000"/>
          </a:ln>
        </p:spPr>
        <p:txBody>
          <a:bodyPr>
            <a:spAutoFit/>
          </a:bodyPr>
          <a:lstStyle>
            <a:defPPr algn="ctr" rtl="0" eaLnBrk="1" hangingPunct="1">
              <a:defRPr kumimoji="0" lang="zh-CN"/>
            </a:defPPr>
            <a:lvl1pPr marL="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marL="0" lvl="0" indent="0" algn="l" eaLnBrk="1" hangingPunct="1">
              <a:lnSpc>
                <a:spcPct val="140000"/>
              </a:lnSpc>
              <a:buClr>
                <a:srgbClr val="CC3300"/>
              </a:buClr>
              <a:buFont typeface="Wingdings" pitchFamily="2" charset="2"/>
              <a:buChar char="Ø"/>
            </a:pPr>
            <a:r>
              <a:rPr lang="zh-CN" altLang="en-US" sz="2400"/>
              <a:t>有体外试验证实，细胞中最多可含有</a:t>
            </a:r>
            <a:r>
              <a:rPr lang="en-US" altLang="zh-CN" sz="2400"/>
              <a:t>70</a:t>
            </a:r>
            <a:r>
              <a:rPr lang="zh-CN" altLang="en-US" sz="2400"/>
              <a:t>－</a:t>
            </a:r>
            <a:r>
              <a:rPr lang="en-US" altLang="zh-CN" sz="2400"/>
              <a:t>90</a:t>
            </a:r>
            <a:r>
              <a:rPr lang="zh-CN" altLang="en-US" sz="2400"/>
              <a:t>％突变型线粒体</a:t>
            </a:r>
            <a:r>
              <a:rPr lang="en-US" altLang="zh-CN" sz="2400"/>
              <a:t>DNA </a:t>
            </a:r>
            <a:r>
              <a:rPr lang="zh-CN" altLang="en-US" sz="2400"/>
              <a:t>仍不出现呼吸链功效异常。</a:t>
            </a:r>
          </a:p>
          <a:p>
            <a:pPr marL="0" lvl="0" indent="0" algn="l" eaLnBrk="1" hangingPunct="1">
              <a:lnSpc>
                <a:spcPct val="130000"/>
              </a:lnSpc>
              <a:buClr>
                <a:srgbClr val="CC3300"/>
              </a:buClr>
              <a:buFont typeface="Wingdings" pitchFamily="2" charset="2"/>
              <a:buChar char="Ø"/>
            </a:pPr>
            <a:r>
              <a:rPr lang="zh-CN" altLang="en-US" sz="2400"/>
              <a:t>阈值取决于不一样细胞或组织对能量依赖性。</a:t>
            </a:r>
          </a:p>
          <a:p>
            <a:pPr marL="0" lvl="0" indent="0" algn="just" eaLnBrk="1" hangingPunct="1">
              <a:lnSpc>
                <a:spcPct val="140000"/>
              </a:lnSpc>
              <a:buClr>
                <a:srgbClr val="CC3300"/>
              </a:buClr>
              <a:buFont typeface="Wingdings" pitchFamily="2" charset="2"/>
              <a:buChar char="Ø"/>
            </a:pPr>
            <a:r>
              <a:rPr lang="zh-CN" altLang="en-US" sz="2400">
                <a:latin typeface="Times New Roman" pitchFamily="18" charset="0"/>
              </a:rPr>
              <a:t>大量临床研究证实，当突变型线粒体</a:t>
            </a:r>
            <a:r>
              <a:rPr lang="en-US" altLang="zh-CN" sz="2400">
                <a:latin typeface="Times New Roman" pitchFamily="18" charset="0"/>
              </a:rPr>
              <a:t>DNA</a:t>
            </a:r>
            <a:r>
              <a:rPr lang="zh-CN" altLang="en-US" sz="2400">
                <a:latin typeface="Times New Roman" pitchFamily="18" charset="0"/>
              </a:rPr>
              <a:t>超出阈值造成个体发病时，对应组织中突变型线粒体</a:t>
            </a:r>
            <a:r>
              <a:rPr lang="en-US" altLang="zh-CN" sz="2400">
                <a:latin typeface="Times New Roman" pitchFamily="18" charset="0"/>
              </a:rPr>
              <a:t>DNA</a:t>
            </a:r>
            <a:r>
              <a:rPr lang="zh-CN" altLang="en-US" sz="2400">
                <a:latin typeface="Times New Roman" pitchFamily="18" charset="0"/>
              </a:rPr>
              <a:t>百分比越高，临床症状就越严重。</a:t>
            </a:r>
          </a:p>
          <a:p>
            <a:pPr marL="0" lvl="0" indent="0" algn="just" eaLnBrk="1" hangingPunct="1">
              <a:lnSpc>
                <a:spcPct val="140000"/>
              </a:lnSpc>
              <a:buClr>
                <a:srgbClr val="CC3300"/>
              </a:buClr>
              <a:buFont typeface="Wingdings" pitchFamily="2" charset="2"/>
              <a:buChar char="Ø"/>
            </a:pPr>
            <a:r>
              <a:rPr lang="zh-CN" altLang="en-US" sz="2400">
                <a:latin typeface="Times New Roman" pitchFamily="18" charset="0"/>
              </a:rPr>
              <a:t>高需能（</a:t>
            </a:r>
            <a:r>
              <a:rPr lang="en-US" altLang="zh-CN" sz="2400">
                <a:latin typeface="Times New Roman" pitchFamily="18" charset="0"/>
              </a:rPr>
              <a:t>eg. </a:t>
            </a:r>
            <a:r>
              <a:rPr lang="zh-CN" altLang="en-US" sz="2400">
                <a:latin typeface="Times New Roman" pitchFamily="18" charset="0"/>
              </a:rPr>
              <a:t>肌肉、大脑、）又含有同质性线粒体</a:t>
            </a:r>
            <a:r>
              <a:rPr lang="en-US" altLang="zh-CN" sz="2400">
                <a:latin typeface="Times New Roman" pitchFamily="18" charset="0"/>
              </a:rPr>
              <a:t>DNA</a:t>
            </a:r>
            <a:r>
              <a:rPr lang="zh-CN" altLang="en-US" sz="2400">
                <a:latin typeface="Times New Roman" pitchFamily="18" charset="0"/>
              </a:rPr>
              <a:t>突变细胞将会遭受更为严重损害。</a:t>
            </a:r>
          </a:p>
        </p:txBody>
      </p:sp>
      <p:sp>
        <p:nvSpPr>
          <p:cNvPr id="25606" name="TextBox 25605"/>
          <p:cNvSpPr txBox="1"/>
          <p:nvPr/>
        </p:nvSpPr>
        <p:spPr>
          <a:xfrm>
            <a:off x="0" y="6498000"/>
            <a:ext cx="2160000" cy="108000"/>
          </a:xfrm>
          <a:prstGeom prst="rect">
            <a:avLst/>
          </a:prstGeom>
          <a:noFill/>
        </p:spPr>
        <p:txBody>
          <a:bodyPr wrap="none">
            <a:spAutoFit/>
          </a:bodyPr>
          <a:lstStyle>
            <a:defPPr>
              <a:defRPr lang="zh-CN"/>
            </a:defPPr>
            <a:lvl1pPr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1pPr>
            <a:lvl2pPr marL="4572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2pPr>
            <a:lvl3pPr marL="9144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3pPr>
            <a:lvl4pPr marL="13716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4pPr>
            <a:lvl5pPr marL="18288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a:defRPr sz="1005"/>
            </a:pPr>
            <a:r>
              <a:t>线粒体遗传医学知识专题讲座</a:t>
            </a:r>
          </a:p>
        </p:txBody>
      </p:sp>
      <p:sp>
        <p:nvSpPr>
          <p:cNvPr id="25607" name="TextBox 25606"/>
          <p:cNvSpPr txBox="1"/>
          <p:nvPr/>
        </p:nvSpPr>
        <p:spPr>
          <a:xfrm>
            <a:off x="11112000" y="6498000"/>
            <a:ext cx="720000" cy="108000"/>
          </a:xfrm>
          <a:prstGeom prst="rect">
            <a:avLst/>
          </a:prstGeom>
          <a:noFill/>
        </p:spPr>
        <p:txBody>
          <a:bodyPr wrap="none">
            <a:spAutoFit/>
          </a:bodyPr>
          <a:lstStyle>
            <a:defPPr>
              <a:defRPr lang="zh-CN"/>
            </a:defPPr>
            <a:lvl1pPr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1pPr>
            <a:lvl2pPr marL="4572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2pPr>
            <a:lvl3pPr marL="9144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3pPr>
            <a:lvl4pPr marL="13716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4pPr>
            <a:lvl5pPr marL="18288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a:defRPr sz="1005"/>
            </a:pPr>
            <a:r>
              <a:t>24/61</a:t>
            </a:r>
          </a:p>
        </p:txBody>
      </p:sp>
    </p:spTree>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6626" name="Rectangle 2"/>
          <p:cNvSpPr/>
          <p:nvPr/>
        </p:nvSpPr>
        <p:spPr>
          <a:xfrm>
            <a:off x="0" y="0"/>
            <a:ext cx="9144000" cy="981075"/>
          </a:xfrm>
          <a:prstGeom prst="rect">
            <a:avLst/>
          </a:prstGeom>
          <a:solidFill>
            <a:srgbClr val="000066"/>
          </a:solidFill>
          <a:ln>
            <a:solidFill>
              <a:schemeClr val="tx1"/>
            </a:solidFill>
            <a:miter lim="800000"/>
          </a:ln>
        </p:spPr>
        <p:txBody>
          <a:bodyPr wrap="none" anchor="ctr" anchorCtr="0"/>
          <a:lstStyle>
            <a:defPPr algn="ctr" rtl="0" eaLnBrk="1" hangingPunct="1">
              <a:defRPr kumimoji="0" lang="zh-CN"/>
            </a:defPPr>
            <a:lvl1pPr marL="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marL="0" lvl="0" indent="0" eaLnBrk="1" hangingPunct="1"/>
            <a:endParaRPr lang="zh-CN" altLang="en-US"/>
          </a:p>
        </p:txBody>
      </p:sp>
      <p:sp>
        <p:nvSpPr>
          <p:cNvPr id="26627" name="Text Box 3"/>
          <p:cNvSpPr/>
          <p:nvPr/>
        </p:nvSpPr>
        <p:spPr>
          <a:xfrm>
            <a:off x="1547812" y="188912"/>
            <a:ext cx="5184775" cy="762000"/>
          </a:xfrm>
          <a:prstGeom prst="rect">
            <a:avLst/>
          </a:prstGeom>
          <a:noFill/>
          <a:ln w="12700">
            <a:noFill/>
            <a:miter lim="800000"/>
          </a:ln>
        </p:spPr>
        <p:txBody>
          <a:bodyPr>
            <a:spAutoFit/>
          </a:bodyPr>
          <a:lstStyle>
            <a:defPPr algn="ctr" rtl="0" eaLnBrk="1" hangingPunct="1">
              <a:defRPr kumimoji="0" lang="zh-CN"/>
            </a:defPPr>
            <a:lvl1pPr marL="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marL="0" lvl="0" indent="0" eaLnBrk="1" hangingPunct="1">
              <a:spcBef>
                <a:spcPct val="50000"/>
              </a:spcBef>
            </a:pPr>
            <a:r>
              <a:rPr lang="zh-CN" altLang="en-US" sz="4400" b="1">
                <a:solidFill>
                  <a:srgbClr val="FFFF00"/>
                </a:solidFill>
                <a:ea typeface="黑体" pitchFamily="49" charset="-122"/>
              </a:rPr>
              <a:t>线  粒  体  </a:t>
            </a:r>
            <a:r>
              <a:rPr lang="en-US" altLang="zh-CN" sz="4400" b="1">
                <a:solidFill>
                  <a:srgbClr val="FFFF00"/>
                </a:solidFill>
                <a:ea typeface="黑体" pitchFamily="49" charset="-122"/>
              </a:rPr>
              <a:t>DNA </a:t>
            </a:r>
          </a:p>
        </p:txBody>
      </p:sp>
      <p:sp>
        <p:nvSpPr>
          <p:cNvPr id="26628" name="Text Box 4"/>
          <p:cNvSpPr/>
          <p:nvPr/>
        </p:nvSpPr>
        <p:spPr>
          <a:xfrm>
            <a:off x="533400" y="1371600"/>
            <a:ext cx="8229600" cy="1543050"/>
          </a:xfrm>
          <a:prstGeom prst="rect">
            <a:avLst/>
          </a:prstGeom>
          <a:noFill/>
          <a:ln w="12700">
            <a:noFill/>
            <a:miter lim="800000"/>
          </a:ln>
        </p:spPr>
        <p:txBody>
          <a:bodyPr>
            <a:spAutoFit/>
          </a:bodyPr>
          <a:lstStyle>
            <a:defPPr algn="ctr" rtl="0" eaLnBrk="1" hangingPunct="1">
              <a:defRPr kumimoji="0" lang="zh-CN"/>
            </a:defPPr>
            <a:lvl1pPr marL="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marL="0" lvl="0" indent="0" algn="l" eaLnBrk="1" hangingPunct="1">
              <a:lnSpc>
                <a:spcPct val="170000"/>
              </a:lnSpc>
              <a:spcBef>
                <a:spcPct val="50000"/>
              </a:spcBef>
            </a:pPr>
            <a:r>
              <a:rPr lang="en-US" altLang="zh-CN" sz="2800" b="1">
                <a:solidFill>
                  <a:srgbClr val="000066"/>
                </a:solidFill>
                <a:latin typeface="宋体" pitchFamily="2" charset="-122"/>
              </a:rPr>
              <a:t>6</a:t>
            </a:r>
            <a:r>
              <a:rPr lang="zh-CN" altLang="en-US" sz="2800" b="1">
                <a:solidFill>
                  <a:srgbClr val="000066"/>
                </a:solidFill>
                <a:latin typeface="宋体" pitchFamily="2" charset="-122"/>
              </a:rPr>
              <a:t>、线粒体</a:t>
            </a:r>
            <a:r>
              <a:rPr lang="en-US" altLang="zh-CN" sz="2800" b="1">
                <a:solidFill>
                  <a:srgbClr val="000066"/>
                </a:solidFill>
                <a:latin typeface="宋体" pitchFamily="2" charset="-122"/>
              </a:rPr>
              <a:t>DNA</a:t>
            </a:r>
            <a:r>
              <a:rPr lang="zh-CN" altLang="en-US" sz="2800" b="1">
                <a:solidFill>
                  <a:srgbClr val="000066"/>
                </a:solidFill>
                <a:latin typeface="宋体" pitchFamily="2" charset="-122"/>
              </a:rPr>
              <a:t>在有丝分裂和减数分裂期间都要经过复制分离</a:t>
            </a:r>
          </a:p>
        </p:txBody>
      </p:sp>
      <p:sp>
        <p:nvSpPr>
          <p:cNvPr id="26629" name="Text Box 33"/>
          <p:cNvSpPr/>
          <p:nvPr/>
        </p:nvSpPr>
        <p:spPr>
          <a:xfrm>
            <a:off x="990600" y="2819400"/>
            <a:ext cx="7467600" cy="3040062"/>
          </a:xfrm>
          <a:prstGeom prst="rect">
            <a:avLst/>
          </a:prstGeom>
          <a:noFill/>
          <a:ln>
            <a:noFill/>
            <a:miter lim="800000"/>
          </a:ln>
        </p:spPr>
        <p:txBody>
          <a:bodyPr>
            <a:spAutoFit/>
          </a:bodyPr>
          <a:lstStyle>
            <a:defPPr algn="ctr" rtl="0" eaLnBrk="1" hangingPunct="1">
              <a:defRPr kumimoji="0" lang="zh-CN"/>
            </a:defPPr>
            <a:lvl1pPr marL="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marL="0" lvl="0" indent="0" algn="l" eaLnBrk="1" hangingPunct="1">
              <a:lnSpc>
                <a:spcPct val="175000"/>
              </a:lnSpc>
              <a:spcBef>
                <a:spcPct val="50000"/>
              </a:spcBef>
              <a:buClr>
                <a:srgbClr val="CC3300"/>
              </a:buClr>
              <a:buSzPct val="120000"/>
              <a:buFont typeface="Wingdings" pitchFamily="2" charset="2"/>
              <a:buChar char="v"/>
            </a:pPr>
            <a:r>
              <a:rPr lang="zh-CN" altLang="en-US" sz="2800"/>
              <a:t>在卵母细胞经过减数分裂而逐步成熟时，绝大部分线粒体会随机丧失，线粒体数目急剧降低，只有有限线粒体会保留下来。</a:t>
            </a:r>
          </a:p>
          <a:p>
            <a:pPr marL="0" lvl="0" indent="0" algn="l" eaLnBrk="1" hangingPunct="1">
              <a:lnSpc>
                <a:spcPct val="115000"/>
              </a:lnSpc>
              <a:spcBef>
                <a:spcPct val="50000"/>
              </a:spcBef>
              <a:buClr>
                <a:srgbClr val="CC3300"/>
              </a:buClr>
              <a:buSzPct val="120000"/>
              <a:buFont typeface="Wingdings" pitchFamily="2" charset="2"/>
            </a:pPr>
            <a:r>
              <a:rPr lang="zh-CN" altLang="en-US" sz="2800"/>
              <a:t>      </a:t>
            </a:r>
            <a:endParaRPr lang="zh-CN" altLang="en-US" sz="2400"/>
          </a:p>
        </p:txBody>
      </p:sp>
      <p:sp>
        <p:nvSpPr>
          <p:cNvPr id="26630" name="TextBox 26629"/>
          <p:cNvSpPr txBox="1"/>
          <p:nvPr/>
        </p:nvSpPr>
        <p:spPr>
          <a:xfrm>
            <a:off x="0" y="6498000"/>
            <a:ext cx="2160000" cy="108000"/>
          </a:xfrm>
          <a:prstGeom prst="rect">
            <a:avLst/>
          </a:prstGeom>
          <a:noFill/>
        </p:spPr>
        <p:txBody>
          <a:bodyPr wrap="none">
            <a:spAutoFit/>
          </a:bodyPr>
          <a:lstStyle>
            <a:defPPr>
              <a:defRPr lang="zh-CN"/>
            </a:defPPr>
            <a:lvl1pPr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1pPr>
            <a:lvl2pPr marL="4572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2pPr>
            <a:lvl3pPr marL="9144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3pPr>
            <a:lvl4pPr marL="13716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4pPr>
            <a:lvl5pPr marL="18288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a:defRPr sz="1005"/>
            </a:pPr>
            <a:r>
              <a:t>线粒体遗传医学知识专题讲座</a:t>
            </a:r>
          </a:p>
        </p:txBody>
      </p:sp>
      <p:sp>
        <p:nvSpPr>
          <p:cNvPr id="26631" name="TextBox 26630"/>
          <p:cNvSpPr txBox="1"/>
          <p:nvPr/>
        </p:nvSpPr>
        <p:spPr>
          <a:xfrm>
            <a:off x="11112000" y="6498000"/>
            <a:ext cx="720000" cy="108000"/>
          </a:xfrm>
          <a:prstGeom prst="rect">
            <a:avLst/>
          </a:prstGeom>
          <a:noFill/>
        </p:spPr>
        <p:txBody>
          <a:bodyPr wrap="none">
            <a:spAutoFit/>
          </a:bodyPr>
          <a:lstStyle>
            <a:defPPr>
              <a:defRPr lang="zh-CN"/>
            </a:defPPr>
            <a:lvl1pPr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1pPr>
            <a:lvl2pPr marL="4572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2pPr>
            <a:lvl3pPr marL="9144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3pPr>
            <a:lvl4pPr marL="13716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4pPr>
            <a:lvl5pPr marL="18288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a:defRPr sz="1005"/>
            </a:pPr>
            <a:r>
              <a:t>25/61</a:t>
            </a:r>
          </a:p>
        </p:txBody>
      </p:sp>
    </p:spTree>
  </p:cSld>
  <p:clrMapOvr>
    <a:masterClrMapping/>
  </p:clrMapOvr>
  <p:transition/>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7650" name="Rectangle 4"/>
          <p:cNvSpPr/>
          <p:nvPr/>
        </p:nvSpPr>
        <p:spPr>
          <a:xfrm>
            <a:off x="0" y="0"/>
            <a:ext cx="9144000" cy="981075"/>
          </a:xfrm>
          <a:prstGeom prst="rect">
            <a:avLst/>
          </a:prstGeom>
          <a:solidFill>
            <a:srgbClr val="000066"/>
          </a:solidFill>
          <a:ln>
            <a:solidFill>
              <a:schemeClr val="tx1"/>
            </a:solidFill>
            <a:miter lim="800000"/>
          </a:ln>
        </p:spPr>
        <p:txBody>
          <a:bodyPr wrap="none" anchor="ctr" anchorCtr="0"/>
          <a:lstStyle>
            <a:defPPr algn="ctr" rtl="0" eaLnBrk="1" hangingPunct="1">
              <a:defRPr kumimoji="0" lang="zh-CN"/>
            </a:defPPr>
            <a:lvl1pPr marL="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marL="0" lvl="0" indent="0" eaLnBrk="1" hangingPunct="1"/>
            <a:endParaRPr lang="zh-CN" altLang="en-US"/>
          </a:p>
        </p:txBody>
      </p:sp>
      <p:sp>
        <p:nvSpPr>
          <p:cNvPr id="27651" name="Text Box 2"/>
          <p:cNvSpPr/>
          <p:nvPr/>
        </p:nvSpPr>
        <p:spPr>
          <a:xfrm>
            <a:off x="685800" y="1295400"/>
            <a:ext cx="8077200" cy="5105400"/>
          </a:xfrm>
          <a:prstGeom prst="rect">
            <a:avLst/>
          </a:prstGeom>
          <a:noFill/>
          <a:ln w="12700">
            <a:noFill/>
            <a:miter lim="800000"/>
          </a:ln>
        </p:spPr>
        <p:txBody>
          <a:bodyPr>
            <a:spAutoFit/>
          </a:bodyPr>
          <a:lstStyle>
            <a:defPPr algn="ctr" rtl="0" eaLnBrk="1" hangingPunct="1">
              <a:defRPr kumimoji="0" lang="zh-CN"/>
            </a:defPPr>
            <a:lvl1pPr marL="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marL="0" lvl="0" indent="0" algn="l" eaLnBrk="1" hangingPunct="1">
              <a:lnSpc>
                <a:spcPct val="125000"/>
              </a:lnSpc>
              <a:spcBef>
                <a:spcPct val="50000"/>
              </a:spcBef>
              <a:buClr>
                <a:srgbClr val="CC3300"/>
              </a:buClr>
              <a:buSzPct val="120000"/>
              <a:buFont typeface="Wingdings" pitchFamily="2" charset="2"/>
            </a:pPr>
            <a:r>
              <a:rPr lang="en-US" altLang="zh-CN" sz="2800"/>
              <a:t>——</a:t>
            </a:r>
            <a:r>
              <a:rPr lang="zh-CN" altLang="en-US" sz="2400" b="1"/>
              <a:t>遗传瓶颈（</a:t>
            </a:r>
            <a:r>
              <a:rPr lang="en-US" altLang="zh-CN" sz="2400" b="1"/>
              <a:t>genetic bottleneck </a:t>
            </a:r>
            <a:r>
              <a:rPr lang="zh-CN" altLang="en-US" sz="2400" b="1"/>
              <a:t>）</a:t>
            </a:r>
            <a:r>
              <a:rPr lang="zh-CN" altLang="en-US" sz="2400"/>
              <a:t>：线粒体在卵母细胞成熟时数目锐减现象。</a:t>
            </a:r>
          </a:p>
          <a:p>
            <a:pPr marL="0" lvl="0" indent="0" algn="l" eaLnBrk="1" hangingPunct="1">
              <a:lnSpc>
                <a:spcPct val="125000"/>
              </a:lnSpc>
              <a:spcBef>
                <a:spcPct val="50000"/>
              </a:spcBef>
              <a:buClr>
                <a:srgbClr val="CC3300"/>
              </a:buClr>
              <a:buSzPct val="120000"/>
              <a:buFont typeface="Wingdings" pitchFamily="2" charset="2"/>
            </a:pPr>
            <a:r>
              <a:rPr lang="en-US" altLang="zh-CN" sz="2400"/>
              <a:t>——</a:t>
            </a:r>
            <a:r>
              <a:rPr lang="zh-CN" altLang="en-US" sz="2400"/>
              <a:t>经过遗传瓶颈而保留下来线粒体完全是随机，所以不一样卵母细胞含有不一样百分比突变型线粒体</a:t>
            </a:r>
            <a:r>
              <a:rPr lang="en-US" altLang="zh-CN" sz="2400"/>
              <a:t>DNA</a:t>
            </a:r>
            <a:r>
              <a:rPr lang="zh-CN" altLang="en-US" sz="2400"/>
              <a:t>。</a:t>
            </a:r>
            <a:endParaRPr lang="zh-CN" altLang="en-US">
              <a:latin typeface="Times New Roman" pitchFamily="18" charset="0"/>
            </a:endParaRPr>
          </a:p>
          <a:p>
            <a:pPr marL="0" lvl="0" indent="0" algn="l" eaLnBrk="1" hangingPunct="1">
              <a:lnSpc>
                <a:spcPct val="125000"/>
              </a:lnSpc>
              <a:spcBef>
                <a:spcPct val="50000"/>
              </a:spcBef>
              <a:buClr>
                <a:srgbClr val="CC3300"/>
              </a:buClr>
              <a:buSzPct val="120000"/>
              <a:buFont typeface="Wingdings" pitchFamily="2" charset="2"/>
            </a:pPr>
            <a:r>
              <a:rPr lang="en-US" altLang="zh-CN" sz="2400"/>
              <a:t>——</a:t>
            </a:r>
            <a:r>
              <a:rPr lang="zh-CN" altLang="en-US" sz="2400">
                <a:latin typeface="Times New Roman" pitchFamily="18" charset="0"/>
              </a:rPr>
              <a:t>假如卵母细胞保留下来较高百分比突变型线粒体</a:t>
            </a:r>
            <a:r>
              <a:rPr lang="en-US" altLang="zh-CN" sz="2400">
                <a:latin typeface="Times New Roman" pitchFamily="18" charset="0"/>
              </a:rPr>
              <a:t>DNA</a:t>
            </a:r>
            <a:r>
              <a:rPr lang="zh-CN" altLang="en-US" sz="2400">
                <a:latin typeface="Times New Roman" pitchFamily="18" charset="0"/>
              </a:rPr>
              <a:t>，由这个卵母细胞受精发育而来后代就更易出现线粒体疾病。相反，假如卵母细胞经过减数分裂复制分离后，卵母细胞不含有线粒体</a:t>
            </a:r>
            <a:r>
              <a:rPr lang="en-US" altLang="zh-CN" sz="2400">
                <a:latin typeface="Times New Roman" pitchFamily="18" charset="0"/>
              </a:rPr>
              <a:t>DNA</a:t>
            </a:r>
            <a:r>
              <a:rPr lang="zh-CN" altLang="en-US" sz="2400">
                <a:latin typeface="Times New Roman" pitchFamily="18" charset="0"/>
              </a:rPr>
              <a:t>突变，或含有较低百分比线粒体</a:t>
            </a:r>
            <a:r>
              <a:rPr lang="en-US" altLang="zh-CN" sz="2400">
                <a:latin typeface="Times New Roman" pitchFamily="18" charset="0"/>
              </a:rPr>
              <a:t>DNA</a:t>
            </a:r>
            <a:r>
              <a:rPr lang="zh-CN" altLang="en-US" sz="2400">
                <a:latin typeface="Times New Roman" pitchFamily="18" charset="0"/>
              </a:rPr>
              <a:t>突变，那么这种卵母细胞受精发育而来后代则可能不会发病，或症状较轻。</a:t>
            </a:r>
            <a:endParaRPr lang="zh-CN" altLang="en-US" sz="2400"/>
          </a:p>
        </p:txBody>
      </p:sp>
      <p:sp>
        <p:nvSpPr>
          <p:cNvPr id="27652" name="Text Box 3"/>
          <p:cNvSpPr/>
          <p:nvPr/>
        </p:nvSpPr>
        <p:spPr>
          <a:xfrm>
            <a:off x="1828800" y="228600"/>
            <a:ext cx="5184775" cy="762000"/>
          </a:xfrm>
          <a:prstGeom prst="rect">
            <a:avLst/>
          </a:prstGeom>
          <a:noFill/>
          <a:ln w="12700">
            <a:noFill/>
            <a:miter lim="800000"/>
          </a:ln>
        </p:spPr>
        <p:txBody>
          <a:bodyPr>
            <a:spAutoFit/>
          </a:bodyPr>
          <a:lstStyle>
            <a:defPPr algn="ctr" rtl="0" eaLnBrk="1" hangingPunct="1">
              <a:defRPr kumimoji="0" lang="zh-CN"/>
            </a:defPPr>
            <a:lvl1pPr marL="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marL="0" lvl="0" indent="0" eaLnBrk="1" hangingPunct="1">
              <a:spcBef>
                <a:spcPct val="50000"/>
              </a:spcBef>
            </a:pPr>
            <a:r>
              <a:rPr lang="zh-CN" altLang="en-US" sz="4400" b="1">
                <a:solidFill>
                  <a:srgbClr val="FFFF00"/>
                </a:solidFill>
                <a:ea typeface="黑体" pitchFamily="49" charset="-122"/>
              </a:rPr>
              <a:t>线  粒  体  </a:t>
            </a:r>
            <a:r>
              <a:rPr lang="en-US" altLang="zh-CN" sz="4400" b="1">
                <a:solidFill>
                  <a:srgbClr val="FFFF00"/>
                </a:solidFill>
                <a:ea typeface="黑体" pitchFamily="49" charset="-122"/>
              </a:rPr>
              <a:t>DNA </a:t>
            </a:r>
          </a:p>
        </p:txBody>
      </p:sp>
      <p:sp>
        <p:nvSpPr>
          <p:cNvPr id="27653" name="TextBox 27652"/>
          <p:cNvSpPr txBox="1"/>
          <p:nvPr/>
        </p:nvSpPr>
        <p:spPr>
          <a:xfrm>
            <a:off x="0" y="6498000"/>
            <a:ext cx="2160000" cy="108000"/>
          </a:xfrm>
          <a:prstGeom prst="rect">
            <a:avLst/>
          </a:prstGeom>
          <a:noFill/>
        </p:spPr>
        <p:txBody>
          <a:bodyPr wrap="none">
            <a:spAutoFit/>
          </a:bodyPr>
          <a:lstStyle>
            <a:defPPr>
              <a:defRPr lang="zh-CN"/>
            </a:defPPr>
            <a:lvl1pPr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1pPr>
            <a:lvl2pPr marL="4572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2pPr>
            <a:lvl3pPr marL="9144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3pPr>
            <a:lvl4pPr marL="13716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4pPr>
            <a:lvl5pPr marL="18288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a:defRPr sz="1005"/>
            </a:pPr>
            <a:r>
              <a:t>线粒体遗传医学知识专题讲座</a:t>
            </a:r>
          </a:p>
        </p:txBody>
      </p:sp>
      <p:sp>
        <p:nvSpPr>
          <p:cNvPr id="27654" name="TextBox 27653"/>
          <p:cNvSpPr txBox="1"/>
          <p:nvPr/>
        </p:nvSpPr>
        <p:spPr>
          <a:xfrm>
            <a:off x="11112000" y="6498000"/>
            <a:ext cx="720000" cy="108000"/>
          </a:xfrm>
          <a:prstGeom prst="rect">
            <a:avLst/>
          </a:prstGeom>
          <a:noFill/>
        </p:spPr>
        <p:txBody>
          <a:bodyPr wrap="none">
            <a:spAutoFit/>
          </a:bodyPr>
          <a:lstStyle>
            <a:defPPr>
              <a:defRPr lang="zh-CN"/>
            </a:defPPr>
            <a:lvl1pPr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1pPr>
            <a:lvl2pPr marL="4572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2pPr>
            <a:lvl3pPr marL="9144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3pPr>
            <a:lvl4pPr marL="13716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4pPr>
            <a:lvl5pPr marL="18288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a:defRPr sz="1005"/>
            </a:pPr>
            <a:r>
              <a:t>26/61</a:t>
            </a:r>
          </a:p>
        </p:txBody>
      </p:sp>
    </p:spTree>
  </p:cSld>
  <p:clrMapOvr>
    <a:masterClrMapping/>
  </p:clrMapOvr>
  <p:transition/>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8674" name="Rectangle 2"/>
          <p:cNvSpPr/>
          <p:nvPr/>
        </p:nvSpPr>
        <p:spPr>
          <a:xfrm>
            <a:off x="0" y="0"/>
            <a:ext cx="9144000" cy="1219200"/>
          </a:xfrm>
          <a:prstGeom prst="rect">
            <a:avLst/>
          </a:prstGeom>
          <a:solidFill>
            <a:srgbClr val="000066"/>
          </a:solidFill>
          <a:ln>
            <a:solidFill>
              <a:schemeClr val="tx1"/>
            </a:solidFill>
            <a:miter lim="800000"/>
          </a:ln>
        </p:spPr>
        <p:txBody>
          <a:bodyPr wrap="none" anchor="ctr" anchorCtr="0"/>
          <a:lstStyle>
            <a:defPPr algn="ctr" rtl="0" eaLnBrk="1" hangingPunct="1">
              <a:defRPr kumimoji="0" lang="zh-CN"/>
            </a:defPPr>
            <a:lvl1pPr marL="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marL="0" lvl="0" indent="0" eaLnBrk="1" hangingPunct="1"/>
            <a:endParaRPr lang="zh-CN" altLang="en-US"/>
          </a:p>
        </p:txBody>
      </p:sp>
      <p:sp>
        <p:nvSpPr>
          <p:cNvPr id="28675" name="Text Box 3"/>
          <p:cNvSpPr/>
          <p:nvPr/>
        </p:nvSpPr>
        <p:spPr>
          <a:xfrm>
            <a:off x="1524000" y="381000"/>
            <a:ext cx="5184775" cy="762000"/>
          </a:xfrm>
          <a:prstGeom prst="rect">
            <a:avLst/>
          </a:prstGeom>
          <a:noFill/>
          <a:ln w="12700">
            <a:noFill/>
            <a:miter lim="800000"/>
          </a:ln>
        </p:spPr>
        <p:txBody>
          <a:bodyPr>
            <a:spAutoFit/>
          </a:bodyPr>
          <a:lstStyle>
            <a:defPPr algn="ctr" rtl="0" eaLnBrk="1" hangingPunct="1">
              <a:defRPr kumimoji="0" lang="zh-CN"/>
            </a:defPPr>
            <a:lvl1pPr marL="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marL="0" lvl="0" indent="0" eaLnBrk="1" hangingPunct="1">
              <a:spcBef>
                <a:spcPct val="50000"/>
              </a:spcBef>
            </a:pPr>
            <a:r>
              <a:rPr lang="zh-CN" altLang="en-US" sz="4400" b="1">
                <a:solidFill>
                  <a:srgbClr val="FFFF00"/>
                </a:solidFill>
                <a:ea typeface="黑体" pitchFamily="49" charset="-122"/>
              </a:rPr>
              <a:t>线  粒  体  </a:t>
            </a:r>
            <a:r>
              <a:rPr lang="en-US" altLang="zh-CN" sz="4400" b="1">
                <a:solidFill>
                  <a:srgbClr val="FFFF00"/>
                </a:solidFill>
                <a:ea typeface="黑体" pitchFamily="49" charset="-122"/>
              </a:rPr>
              <a:t>DNA </a:t>
            </a:r>
          </a:p>
        </p:txBody>
      </p:sp>
      <p:sp>
        <p:nvSpPr>
          <p:cNvPr id="28676" name="Text Box 5"/>
          <p:cNvSpPr/>
          <p:nvPr/>
        </p:nvSpPr>
        <p:spPr>
          <a:xfrm>
            <a:off x="914400" y="1905000"/>
            <a:ext cx="7543800" cy="2206625"/>
          </a:xfrm>
          <a:prstGeom prst="rect">
            <a:avLst/>
          </a:prstGeom>
          <a:noFill/>
          <a:ln>
            <a:noFill/>
            <a:miter lim="800000"/>
          </a:ln>
        </p:spPr>
        <p:txBody>
          <a:bodyPr>
            <a:spAutoFit/>
          </a:bodyPr>
          <a:lstStyle>
            <a:defPPr algn="ctr" rtl="0" eaLnBrk="1" hangingPunct="1">
              <a:defRPr kumimoji="0" lang="zh-CN"/>
            </a:defPPr>
            <a:lvl1pPr marL="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marL="0" lvl="0" indent="0" algn="l" eaLnBrk="1" hangingPunct="1">
              <a:lnSpc>
                <a:spcPct val="165000"/>
              </a:lnSpc>
              <a:spcBef>
                <a:spcPct val="50000"/>
              </a:spcBef>
              <a:buClr>
                <a:srgbClr val="CC3300"/>
              </a:buClr>
              <a:buSzPct val="120000"/>
              <a:buFont typeface="Wingdings" pitchFamily="2" charset="2"/>
              <a:buChar char="v"/>
            </a:pPr>
            <a:r>
              <a:rPr lang="en-US" altLang="zh-CN" sz="2800"/>
              <a:t> </a:t>
            </a:r>
            <a:r>
              <a:rPr lang="zh-CN" altLang="en-US" sz="2800"/>
              <a:t>在胚胎发生和组织形成有丝分裂过程中，线粒体在复制后随细胞分裂随机地分离，进入子细胞</a:t>
            </a:r>
            <a:r>
              <a:rPr lang="zh-CN" altLang="en-US"/>
              <a:t>。</a:t>
            </a:r>
          </a:p>
        </p:txBody>
      </p:sp>
      <p:sp>
        <p:nvSpPr>
          <p:cNvPr id="28677" name="TextBox 28676"/>
          <p:cNvSpPr txBox="1"/>
          <p:nvPr/>
        </p:nvSpPr>
        <p:spPr>
          <a:xfrm>
            <a:off x="0" y="6498000"/>
            <a:ext cx="2160000" cy="108000"/>
          </a:xfrm>
          <a:prstGeom prst="rect">
            <a:avLst/>
          </a:prstGeom>
          <a:noFill/>
        </p:spPr>
        <p:txBody>
          <a:bodyPr wrap="none">
            <a:spAutoFit/>
          </a:bodyPr>
          <a:lstStyle>
            <a:defPPr>
              <a:defRPr lang="zh-CN"/>
            </a:defPPr>
            <a:lvl1pPr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1pPr>
            <a:lvl2pPr marL="4572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2pPr>
            <a:lvl3pPr marL="9144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3pPr>
            <a:lvl4pPr marL="13716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4pPr>
            <a:lvl5pPr marL="18288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a:defRPr sz="1005"/>
            </a:pPr>
            <a:r>
              <a:t>线粒体遗传医学知识专题讲座</a:t>
            </a:r>
          </a:p>
        </p:txBody>
      </p:sp>
      <p:sp>
        <p:nvSpPr>
          <p:cNvPr id="28678" name="TextBox 28677"/>
          <p:cNvSpPr txBox="1"/>
          <p:nvPr/>
        </p:nvSpPr>
        <p:spPr>
          <a:xfrm>
            <a:off x="11112000" y="6498000"/>
            <a:ext cx="720000" cy="108000"/>
          </a:xfrm>
          <a:prstGeom prst="rect">
            <a:avLst/>
          </a:prstGeom>
          <a:noFill/>
        </p:spPr>
        <p:txBody>
          <a:bodyPr wrap="none">
            <a:spAutoFit/>
          </a:bodyPr>
          <a:lstStyle>
            <a:defPPr>
              <a:defRPr lang="zh-CN"/>
            </a:defPPr>
            <a:lvl1pPr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1pPr>
            <a:lvl2pPr marL="4572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2pPr>
            <a:lvl3pPr marL="9144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3pPr>
            <a:lvl4pPr marL="13716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4pPr>
            <a:lvl5pPr marL="18288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a:defRPr sz="1005"/>
            </a:pPr>
            <a:r>
              <a:t>27/61</a:t>
            </a:r>
          </a:p>
        </p:txBody>
      </p:sp>
    </p:spTree>
  </p:cSld>
  <p:clrMapOvr>
    <a:masterClrMapping/>
  </p:clrMapOvr>
  <p:transition/>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9698" name="Rectangle 2"/>
          <p:cNvSpPr/>
          <p:nvPr/>
        </p:nvSpPr>
        <p:spPr>
          <a:xfrm>
            <a:off x="762000" y="1524000"/>
            <a:ext cx="7924800" cy="4224338"/>
          </a:xfrm>
          <a:prstGeom prst="rect">
            <a:avLst/>
          </a:prstGeom>
          <a:noFill/>
          <a:ln w="12700">
            <a:noFill/>
            <a:miter lim="800000"/>
          </a:ln>
        </p:spPr>
        <p:txBody>
          <a:bodyPr>
            <a:spAutoFit/>
          </a:bodyPr>
          <a:lstStyle>
            <a:defPPr algn="ctr" rtl="0" eaLnBrk="1" hangingPunct="1">
              <a:defRPr kumimoji="0" lang="zh-CN"/>
            </a:defPPr>
            <a:lvl1pPr marL="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marL="0" lvl="0" indent="0" algn="l" eaLnBrk="1" hangingPunct="1">
              <a:lnSpc>
                <a:spcPct val="135000"/>
              </a:lnSpc>
              <a:spcBef>
                <a:spcPct val="50000"/>
              </a:spcBef>
              <a:buClr>
                <a:srgbClr val="CC3300"/>
              </a:buClr>
              <a:buSzPct val="120000"/>
              <a:buFont typeface="Wingdings" pitchFamily="2" charset="2"/>
            </a:pPr>
            <a:r>
              <a:rPr lang="en-US" altLang="zh-CN" sz="2400"/>
              <a:t>——</a:t>
            </a:r>
            <a:r>
              <a:rPr lang="zh-CN" altLang="en-US" sz="2400"/>
              <a:t>线粒体在子细胞中随机重新分布，使得不一样子细胞含有百分比不一样突变型线粒体</a:t>
            </a:r>
            <a:r>
              <a:rPr lang="en-US" altLang="zh-CN" sz="2400"/>
              <a:t>DNA</a:t>
            </a:r>
            <a:r>
              <a:rPr lang="zh-CN" altLang="en-US" sz="2400"/>
              <a:t>。 </a:t>
            </a:r>
          </a:p>
          <a:p>
            <a:pPr marL="0" lvl="0" indent="0" algn="l" eaLnBrk="1" hangingPunct="1">
              <a:lnSpc>
                <a:spcPct val="135000"/>
              </a:lnSpc>
              <a:spcBef>
                <a:spcPct val="50000"/>
              </a:spcBef>
              <a:buClr>
                <a:srgbClr val="CC3300"/>
              </a:buClr>
              <a:buSzPct val="120000"/>
              <a:buFont typeface="Wingdings" pitchFamily="2" charset="2"/>
            </a:pPr>
            <a:r>
              <a:rPr lang="en-US" altLang="zh-CN" sz="2400"/>
              <a:t>——</a:t>
            </a:r>
            <a:r>
              <a:rPr lang="zh-CN" altLang="en-US" sz="2400">
                <a:latin typeface="宋体" pitchFamily="2" charset="-122"/>
              </a:rPr>
              <a:t>一些干细胞携带大量含有突变基因线粒体，随即形成组织细胞也就含有高百分比突变型线粒体</a:t>
            </a:r>
            <a:r>
              <a:rPr lang="en-US" altLang="zh-CN" sz="2400">
                <a:latin typeface="宋体" pitchFamily="2" charset="-122"/>
              </a:rPr>
              <a:t>DNA</a:t>
            </a:r>
            <a:r>
              <a:rPr lang="zh-CN" altLang="en-US" sz="2400">
                <a:latin typeface="宋体" pitchFamily="2" charset="-122"/>
              </a:rPr>
              <a:t>，造成组织中能量供给水平降低，出现临床症状，尤其是那些高需能组织。而另一些干细胞则可能携有较少含有突变基因线粒体，随即形成组织细胞含有突变线粒体</a:t>
            </a:r>
            <a:r>
              <a:rPr lang="en-US" altLang="zh-CN" sz="2400">
                <a:latin typeface="宋体" pitchFamily="2" charset="-122"/>
              </a:rPr>
              <a:t>DNA</a:t>
            </a:r>
            <a:r>
              <a:rPr lang="zh-CN" altLang="en-US" sz="2400">
                <a:latin typeface="宋体" pitchFamily="2" charset="-122"/>
              </a:rPr>
              <a:t>较低，不会出现症状。</a:t>
            </a:r>
          </a:p>
        </p:txBody>
      </p:sp>
      <p:sp>
        <p:nvSpPr>
          <p:cNvPr id="29699" name="Rectangle 3"/>
          <p:cNvSpPr/>
          <p:nvPr/>
        </p:nvSpPr>
        <p:spPr>
          <a:xfrm>
            <a:off x="0" y="0"/>
            <a:ext cx="9144000" cy="981075"/>
          </a:xfrm>
          <a:prstGeom prst="rect">
            <a:avLst/>
          </a:prstGeom>
          <a:solidFill>
            <a:srgbClr val="000066"/>
          </a:solidFill>
          <a:ln>
            <a:solidFill>
              <a:schemeClr val="tx1"/>
            </a:solidFill>
            <a:miter lim="800000"/>
          </a:ln>
        </p:spPr>
        <p:txBody>
          <a:bodyPr wrap="none" anchor="ctr" anchorCtr="0"/>
          <a:lstStyle>
            <a:defPPr algn="ctr" rtl="0" eaLnBrk="1" hangingPunct="1">
              <a:defRPr kumimoji="0" lang="zh-CN"/>
            </a:defPPr>
            <a:lvl1pPr marL="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marL="0" lvl="0" indent="0" eaLnBrk="1" hangingPunct="1"/>
            <a:endParaRPr lang="zh-CN" altLang="en-US"/>
          </a:p>
        </p:txBody>
      </p:sp>
      <p:sp>
        <p:nvSpPr>
          <p:cNvPr id="29700" name="Text Box 4"/>
          <p:cNvSpPr/>
          <p:nvPr/>
        </p:nvSpPr>
        <p:spPr>
          <a:xfrm>
            <a:off x="1547812" y="188912"/>
            <a:ext cx="5184775" cy="762000"/>
          </a:xfrm>
          <a:prstGeom prst="rect">
            <a:avLst/>
          </a:prstGeom>
          <a:noFill/>
          <a:ln w="12700">
            <a:noFill/>
            <a:miter lim="800000"/>
          </a:ln>
        </p:spPr>
        <p:txBody>
          <a:bodyPr>
            <a:spAutoFit/>
          </a:bodyPr>
          <a:lstStyle>
            <a:defPPr algn="ctr" rtl="0" eaLnBrk="1" hangingPunct="1">
              <a:defRPr kumimoji="0" lang="zh-CN"/>
            </a:defPPr>
            <a:lvl1pPr marL="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marL="0" lvl="0" indent="0" eaLnBrk="1" hangingPunct="1">
              <a:spcBef>
                <a:spcPct val="50000"/>
              </a:spcBef>
            </a:pPr>
            <a:r>
              <a:rPr lang="zh-CN" altLang="en-US" sz="4400" b="1">
                <a:solidFill>
                  <a:srgbClr val="FFFF00"/>
                </a:solidFill>
                <a:ea typeface="黑体" pitchFamily="49" charset="-122"/>
              </a:rPr>
              <a:t>线  粒  体  </a:t>
            </a:r>
            <a:r>
              <a:rPr lang="en-US" altLang="zh-CN" sz="4400" b="1">
                <a:solidFill>
                  <a:srgbClr val="FFFF00"/>
                </a:solidFill>
                <a:ea typeface="黑体" pitchFamily="49" charset="-122"/>
              </a:rPr>
              <a:t>DNA </a:t>
            </a:r>
          </a:p>
        </p:txBody>
      </p:sp>
      <p:sp>
        <p:nvSpPr>
          <p:cNvPr id="29701" name="TextBox 29700"/>
          <p:cNvSpPr txBox="1"/>
          <p:nvPr/>
        </p:nvSpPr>
        <p:spPr>
          <a:xfrm>
            <a:off x="0" y="6498000"/>
            <a:ext cx="2160000" cy="108000"/>
          </a:xfrm>
          <a:prstGeom prst="rect">
            <a:avLst/>
          </a:prstGeom>
          <a:noFill/>
        </p:spPr>
        <p:txBody>
          <a:bodyPr wrap="none">
            <a:spAutoFit/>
          </a:bodyPr>
          <a:lstStyle>
            <a:defPPr>
              <a:defRPr lang="zh-CN"/>
            </a:defPPr>
            <a:lvl1pPr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1pPr>
            <a:lvl2pPr marL="4572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2pPr>
            <a:lvl3pPr marL="9144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3pPr>
            <a:lvl4pPr marL="13716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4pPr>
            <a:lvl5pPr marL="18288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a:defRPr sz="1005"/>
            </a:pPr>
            <a:r>
              <a:t>线粒体遗传医学知识专题讲座</a:t>
            </a:r>
          </a:p>
        </p:txBody>
      </p:sp>
      <p:sp>
        <p:nvSpPr>
          <p:cNvPr id="29702" name="TextBox 29701"/>
          <p:cNvSpPr txBox="1"/>
          <p:nvPr/>
        </p:nvSpPr>
        <p:spPr>
          <a:xfrm>
            <a:off x="11112000" y="6498000"/>
            <a:ext cx="720000" cy="108000"/>
          </a:xfrm>
          <a:prstGeom prst="rect">
            <a:avLst/>
          </a:prstGeom>
          <a:noFill/>
        </p:spPr>
        <p:txBody>
          <a:bodyPr wrap="none">
            <a:spAutoFit/>
          </a:bodyPr>
          <a:lstStyle>
            <a:defPPr>
              <a:defRPr lang="zh-CN"/>
            </a:defPPr>
            <a:lvl1pPr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1pPr>
            <a:lvl2pPr marL="4572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2pPr>
            <a:lvl3pPr marL="9144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3pPr>
            <a:lvl4pPr marL="13716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4pPr>
            <a:lvl5pPr marL="18288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a:defRPr sz="1005"/>
            </a:pPr>
            <a:r>
              <a:t>28/61</a:t>
            </a:r>
          </a:p>
        </p:txBody>
      </p:sp>
    </p:spTree>
  </p:cSld>
  <p:clrMapOvr>
    <a:masterClrMapping/>
  </p:clrMapOvr>
  <p:transition/>
  <p:timing/>
</p:sld>
</file>

<file path=ppt/slides/slide2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0722" name="Rectangle 2"/>
          <p:cNvSpPr/>
          <p:nvPr/>
        </p:nvSpPr>
        <p:spPr>
          <a:xfrm>
            <a:off x="1643062" y="1524000"/>
            <a:ext cx="7043738" cy="2579688"/>
          </a:xfrm>
          <a:prstGeom prst="rect">
            <a:avLst/>
          </a:prstGeom>
          <a:noFill/>
          <a:ln w="12700">
            <a:noFill/>
            <a:miter lim="800000"/>
          </a:ln>
        </p:spPr>
        <p:txBody>
          <a:bodyPr>
            <a:spAutoFit/>
          </a:bodyPr>
          <a:lstStyle>
            <a:defPPr algn="ctr" rtl="0" eaLnBrk="1" hangingPunct="1">
              <a:defRPr kumimoji="0" lang="zh-CN"/>
            </a:defPPr>
            <a:lvl1pPr marL="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marL="0" lvl="0" indent="0" algn="l" eaLnBrk="1" hangingPunct="1">
              <a:lnSpc>
                <a:spcPct val="135000"/>
              </a:lnSpc>
              <a:spcBef>
                <a:spcPct val="50000"/>
              </a:spcBef>
              <a:buClr>
                <a:srgbClr val="CC3300"/>
              </a:buClr>
              <a:buSzPct val="120000"/>
              <a:buBlip>
                <a:blip r:embed="rId3"/>
              </a:buBlip>
            </a:pPr>
            <a:r>
              <a:rPr lang="zh-CN" altLang="en-US" sz="3200" b="1">
                <a:latin typeface="宋体" pitchFamily="2" charset="-122"/>
              </a:rPr>
              <a:t>点突变 </a:t>
            </a:r>
            <a:endParaRPr lang="en-US" altLang="zh-CN" sz="3200" b="1">
              <a:latin typeface="宋体" pitchFamily="2" charset="-122"/>
            </a:endParaRPr>
          </a:p>
          <a:p>
            <a:pPr marL="0" lvl="0" indent="0" algn="l" eaLnBrk="1" hangingPunct="1">
              <a:lnSpc>
                <a:spcPct val="135000"/>
              </a:lnSpc>
              <a:spcBef>
                <a:spcPct val="50000"/>
              </a:spcBef>
              <a:buClr>
                <a:srgbClr val="CC3300"/>
              </a:buClr>
              <a:buSzPct val="120000"/>
              <a:buBlip>
                <a:blip r:embed="rId3"/>
              </a:buBlip>
            </a:pPr>
            <a:r>
              <a:rPr lang="zh-CN" altLang="en-US" sz="3200" b="1">
                <a:latin typeface="宋体" pitchFamily="2" charset="-122"/>
              </a:rPr>
              <a:t>大片段重组 </a:t>
            </a:r>
            <a:r>
              <a:rPr lang="en-US" altLang="zh-CN" sz="3200" b="1">
                <a:latin typeface="宋体" pitchFamily="2" charset="-122"/>
              </a:rPr>
              <a:t>(</a:t>
            </a:r>
            <a:r>
              <a:rPr lang="zh-CN" altLang="en-US" sz="3200" b="1">
                <a:latin typeface="宋体" pitchFamily="2" charset="-122"/>
              </a:rPr>
              <a:t>重复和缺失）</a:t>
            </a:r>
            <a:endParaRPr lang="en-US" altLang="zh-CN" sz="3200" b="1">
              <a:latin typeface="宋体" pitchFamily="2" charset="-122"/>
            </a:endParaRPr>
          </a:p>
          <a:p>
            <a:pPr marL="0" lvl="0" indent="0" algn="l" eaLnBrk="1" hangingPunct="1">
              <a:lnSpc>
                <a:spcPct val="135000"/>
              </a:lnSpc>
              <a:spcBef>
                <a:spcPct val="50000"/>
              </a:spcBef>
              <a:buClr>
                <a:srgbClr val="CC3300"/>
              </a:buClr>
              <a:buSzPct val="120000"/>
              <a:buBlip>
                <a:blip r:embed="rId3"/>
              </a:buBlip>
            </a:pPr>
            <a:r>
              <a:rPr lang="en-US" altLang="zh-CN" sz="3200" b="1">
                <a:latin typeface="宋体" pitchFamily="2" charset="-122"/>
              </a:rPr>
              <a:t>mtDNA</a:t>
            </a:r>
            <a:r>
              <a:rPr lang="zh-CN" altLang="en-US" sz="3200" b="1">
                <a:latin typeface="宋体" pitchFamily="2" charset="-122"/>
              </a:rPr>
              <a:t>数量降低</a:t>
            </a:r>
          </a:p>
        </p:txBody>
      </p:sp>
      <p:sp>
        <p:nvSpPr>
          <p:cNvPr id="30723" name="Rectangle 3"/>
          <p:cNvSpPr/>
          <p:nvPr/>
        </p:nvSpPr>
        <p:spPr>
          <a:xfrm>
            <a:off x="0" y="0"/>
            <a:ext cx="9144000" cy="981075"/>
          </a:xfrm>
          <a:prstGeom prst="rect">
            <a:avLst/>
          </a:prstGeom>
          <a:solidFill>
            <a:srgbClr val="000066"/>
          </a:solidFill>
          <a:ln>
            <a:solidFill>
              <a:schemeClr val="tx1"/>
            </a:solidFill>
            <a:miter lim="800000"/>
          </a:ln>
        </p:spPr>
        <p:txBody>
          <a:bodyPr wrap="none" anchor="ctr" anchorCtr="0"/>
          <a:lstStyle>
            <a:defPPr algn="ctr" rtl="0" eaLnBrk="1" hangingPunct="1">
              <a:defRPr kumimoji="0" lang="zh-CN"/>
            </a:defPPr>
            <a:lvl1pPr marL="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marL="0" lvl="0" indent="0" eaLnBrk="1" hangingPunct="1"/>
            <a:endParaRPr lang="zh-CN" altLang="en-US"/>
          </a:p>
        </p:txBody>
      </p:sp>
      <p:sp>
        <p:nvSpPr>
          <p:cNvPr id="30724" name="Text Box 4"/>
          <p:cNvSpPr/>
          <p:nvPr/>
        </p:nvSpPr>
        <p:spPr>
          <a:xfrm>
            <a:off x="1357312" y="142875"/>
            <a:ext cx="6000750" cy="769938"/>
          </a:xfrm>
          <a:prstGeom prst="rect">
            <a:avLst/>
          </a:prstGeom>
          <a:noFill/>
          <a:ln w="12700">
            <a:noFill/>
            <a:miter lim="800000"/>
          </a:ln>
        </p:spPr>
        <p:txBody>
          <a:bodyPr>
            <a:spAutoFit/>
          </a:bodyPr>
          <a:lstStyle>
            <a:defPPr algn="ctr" rtl="0" eaLnBrk="1" hangingPunct="1">
              <a:defRPr kumimoji="0" lang="zh-CN"/>
            </a:defPPr>
            <a:lvl1pPr marL="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marL="0" lvl="0" indent="0" eaLnBrk="1" hangingPunct="1">
              <a:spcBef>
                <a:spcPct val="50000"/>
              </a:spcBef>
            </a:pPr>
            <a:r>
              <a:rPr lang="zh-CN" altLang="en-US" sz="4400" b="1">
                <a:solidFill>
                  <a:srgbClr val="FFFF00"/>
                </a:solidFill>
                <a:ea typeface="黑体" pitchFamily="49" charset="-122"/>
              </a:rPr>
              <a:t>线粒体</a:t>
            </a:r>
            <a:r>
              <a:rPr lang="en-US" altLang="zh-CN" sz="4400" b="1">
                <a:solidFill>
                  <a:srgbClr val="FFFF00"/>
                </a:solidFill>
                <a:ea typeface="黑体" pitchFamily="49" charset="-122"/>
              </a:rPr>
              <a:t>DNA</a:t>
            </a:r>
            <a:r>
              <a:rPr lang="zh-CN" altLang="en-US" sz="4400" b="1">
                <a:solidFill>
                  <a:srgbClr val="FFFF00"/>
                </a:solidFill>
                <a:ea typeface="黑体" pitchFamily="49" charset="-122"/>
              </a:rPr>
              <a:t>突变类型</a:t>
            </a:r>
            <a:r>
              <a:rPr lang="en-US" altLang="zh-CN" sz="4400" b="1">
                <a:solidFill>
                  <a:srgbClr val="FFFF00"/>
                </a:solidFill>
                <a:ea typeface="黑体" pitchFamily="49" charset="-122"/>
              </a:rPr>
              <a:t> </a:t>
            </a:r>
          </a:p>
        </p:txBody>
      </p:sp>
      <p:sp>
        <p:nvSpPr>
          <p:cNvPr id="30725" name="TextBox 30724"/>
          <p:cNvSpPr txBox="1"/>
          <p:nvPr/>
        </p:nvSpPr>
        <p:spPr>
          <a:xfrm>
            <a:off x="0" y="6498000"/>
            <a:ext cx="2160000" cy="108000"/>
          </a:xfrm>
          <a:prstGeom prst="rect">
            <a:avLst/>
          </a:prstGeom>
          <a:noFill/>
        </p:spPr>
        <p:txBody>
          <a:bodyPr wrap="none">
            <a:spAutoFit/>
          </a:bodyPr>
          <a:lstStyle>
            <a:defPPr>
              <a:defRPr lang="zh-CN"/>
            </a:defPPr>
            <a:lvl1pPr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1pPr>
            <a:lvl2pPr marL="4572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2pPr>
            <a:lvl3pPr marL="9144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3pPr>
            <a:lvl4pPr marL="13716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4pPr>
            <a:lvl5pPr marL="18288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a:defRPr sz="1005"/>
            </a:pPr>
            <a:r>
              <a:t>线粒体遗传医学知识专题讲座</a:t>
            </a:r>
          </a:p>
        </p:txBody>
      </p:sp>
      <p:sp>
        <p:nvSpPr>
          <p:cNvPr id="30726" name="TextBox 30725"/>
          <p:cNvSpPr txBox="1"/>
          <p:nvPr/>
        </p:nvSpPr>
        <p:spPr>
          <a:xfrm>
            <a:off x="11112000" y="6498000"/>
            <a:ext cx="720000" cy="108000"/>
          </a:xfrm>
          <a:prstGeom prst="rect">
            <a:avLst/>
          </a:prstGeom>
          <a:noFill/>
        </p:spPr>
        <p:txBody>
          <a:bodyPr wrap="none">
            <a:spAutoFit/>
          </a:bodyPr>
          <a:lstStyle>
            <a:defPPr>
              <a:defRPr lang="zh-CN"/>
            </a:defPPr>
            <a:lvl1pPr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1pPr>
            <a:lvl2pPr marL="4572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2pPr>
            <a:lvl3pPr marL="9144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3pPr>
            <a:lvl4pPr marL="13716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4pPr>
            <a:lvl5pPr marL="18288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a:defRPr sz="1005"/>
            </a:pPr>
            <a:r>
              <a:t>29/61</a:t>
            </a:r>
          </a:p>
        </p:txBody>
      </p:sp>
    </p:spTree>
  </p:cSld>
  <p:clrMapOvr>
    <a:masterClrMapping/>
  </p:clrMapOvr>
  <p:transition/>
  <p:timing/>
</p:sld>
</file>

<file path=ppt/slides/slide3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1746" name="Rectangle 2"/>
          <p:cNvSpPr/>
          <p:nvPr/>
        </p:nvSpPr>
        <p:spPr>
          <a:xfrm>
            <a:off x="0" y="0"/>
            <a:ext cx="9144000" cy="981075"/>
          </a:xfrm>
          <a:prstGeom prst="rect">
            <a:avLst/>
          </a:prstGeom>
          <a:solidFill>
            <a:srgbClr val="000066"/>
          </a:solidFill>
          <a:ln>
            <a:solidFill>
              <a:schemeClr val="tx1"/>
            </a:solidFill>
            <a:miter lim="800000"/>
          </a:ln>
        </p:spPr>
        <p:txBody>
          <a:bodyPr wrap="none" anchor="ctr" anchorCtr="0"/>
          <a:lstStyle>
            <a:defPPr algn="ctr" rtl="0" eaLnBrk="1" hangingPunct="1">
              <a:defRPr kumimoji="0" lang="zh-CN"/>
            </a:defPPr>
            <a:lvl1pPr marL="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marL="0" lvl="0" indent="0" eaLnBrk="1" hangingPunct="1"/>
            <a:endParaRPr lang="zh-CN" altLang="en-US"/>
          </a:p>
        </p:txBody>
      </p:sp>
      <p:sp>
        <p:nvSpPr>
          <p:cNvPr id="31747" name="Text Box 3"/>
          <p:cNvSpPr/>
          <p:nvPr/>
        </p:nvSpPr>
        <p:spPr>
          <a:xfrm>
            <a:off x="1835150" y="260350"/>
            <a:ext cx="5184775" cy="762000"/>
          </a:xfrm>
          <a:prstGeom prst="rect">
            <a:avLst/>
          </a:prstGeom>
          <a:noFill/>
          <a:ln w="12700">
            <a:noFill/>
            <a:miter lim="800000"/>
          </a:ln>
        </p:spPr>
        <p:txBody>
          <a:bodyPr>
            <a:spAutoFit/>
          </a:bodyPr>
          <a:lstStyle>
            <a:defPPr algn="ctr" rtl="0" eaLnBrk="1" hangingPunct="1">
              <a:defRPr kumimoji="0" lang="zh-CN"/>
            </a:defPPr>
            <a:lvl1pPr marL="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marL="0" lvl="0" indent="0" eaLnBrk="1" hangingPunct="1">
              <a:spcBef>
                <a:spcPct val="50000"/>
              </a:spcBef>
            </a:pPr>
            <a:r>
              <a:rPr lang="zh-CN" altLang="en-US" sz="4400" b="1">
                <a:solidFill>
                  <a:srgbClr val="FFFF00"/>
                </a:solidFill>
                <a:ea typeface="黑体" pitchFamily="49" charset="-122"/>
              </a:rPr>
              <a:t>线  粒  体  遗  传  病 </a:t>
            </a:r>
          </a:p>
        </p:txBody>
      </p:sp>
      <p:sp>
        <p:nvSpPr>
          <p:cNvPr id="31748" name="Text Box 6"/>
          <p:cNvSpPr/>
          <p:nvPr/>
        </p:nvSpPr>
        <p:spPr>
          <a:xfrm>
            <a:off x="990600" y="1676400"/>
            <a:ext cx="7488238" cy="641350"/>
          </a:xfrm>
          <a:prstGeom prst="rect">
            <a:avLst/>
          </a:prstGeom>
          <a:noFill/>
          <a:ln w="12700">
            <a:noFill/>
            <a:miter lim="800000"/>
          </a:ln>
        </p:spPr>
        <p:txBody>
          <a:bodyPr>
            <a:spAutoFit/>
          </a:bodyPr>
          <a:lstStyle>
            <a:defPPr algn="ctr" rtl="0" eaLnBrk="1" hangingPunct="1">
              <a:defRPr kumimoji="0" lang="zh-CN"/>
            </a:defPPr>
            <a:lvl1pPr marL="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marL="0" lvl="0" indent="0" algn="l" eaLnBrk="1" hangingPunct="1">
              <a:spcBef>
                <a:spcPct val="50000"/>
              </a:spcBef>
            </a:pPr>
            <a:r>
              <a:rPr lang="zh-CN" altLang="en-US" sz="3600" b="1">
                <a:solidFill>
                  <a:srgbClr val="CC3300"/>
                </a:solidFill>
                <a:latin typeface="幼圆" pitchFamily="49" charset="-122"/>
                <a:ea typeface="幼圆" pitchFamily="49" charset="-122"/>
              </a:rPr>
              <a:t>线粒体</a:t>
            </a:r>
            <a:r>
              <a:rPr lang="en-US" altLang="zh-CN" sz="3600" b="1">
                <a:solidFill>
                  <a:srgbClr val="CC3300"/>
                </a:solidFill>
                <a:latin typeface="幼圆" pitchFamily="49" charset="-122"/>
                <a:ea typeface="幼圆" pitchFamily="49" charset="-122"/>
              </a:rPr>
              <a:t>DNA</a:t>
            </a:r>
            <a:r>
              <a:rPr lang="zh-CN" altLang="en-US" sz="3600" b="1">
                <a:solidFill>
                  <a:srgbClr val="CC3300"/>
                </a:solidFill>
                <a:latin typeface="幼圆" pitchFamily="49" charset="-122"/>
                <a:ea typeface="幼圆" pitchFamily="49" charset="-122"/>
              </a:rPr>
              <a:t>突变造成线粒体遗传病</a:t>
            </a:r>
          </a:p>
        </p:txBody>
      </p:sp>
      <p:cxnSp>
        <p:nvCxnSpPr>
          <p:cNvPr id="31749" name="Line 7"/>
          <p:cNvCxnSpPr/>
          <p:nvPr/>
        </p:nvCxnSpPr>
        <p:spPr>
          <a:xfrm>
            <a:off x="1066800" y="2590800"/>
            <a:ext cx="7058025" cy="71438"/>
          </a:xfrm>
          <a:prstGeom prst="line">
            <a:avLst/>
          </a:prstGeom>
          <a:noFill/>
          <a:ln w="76200" cmpd="tri">
            <a:solidFill>
              <a:schemeClr val="tx1"/>
            </a:solidFill>
            <a:miter lim="800000"/>
          </a:ln>
        </p:spPr>
      </p:cxnSp>
      <p:sp>
        <p:nvSpPr>
          <p:cNvPr id="31750" name="Text Box 8"/>
          <p:cNvSpPr/>
          <p:nvPr/>
        </p:nvSpPr>
        <p:spPr>
          <a:xfrm>
            <a:off x="1066800" y="3200400"/>
            <a:ext cx="7086600" cy="2670175"/>
          </a:xfrm>
          <a:prstGeom prst="rect">
            <a:avLst/>
          </a:prstGeom>
          <a:noFill/>
          <a:ln w="12700">
            <a:solidFill>
              <a:srgbClr val="CC3300"/>
            </a:solidFill>
            <a:miter lim="800000"/>
          </a:ln>
        </p:spPr>
        <p:txBody>
          <a:bodyPr>
            <a:spAutoFit/>
          </a:bodyPr>
          <a:lstStyle>
            <a:defPPr algn="ctr" rtl="0" eaLnBrk="1" hangingPunct="1">
              <a:defRPr kumimoji="0" lang="zh-CN"/>
            </a:defPPr>
            <a:lvl1pPr marL="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kern="1200" baseline="0">
                <a:solidFill>
                  <a:schemeClr val="tx1"/>
                </a:solidFill>
                <a:latin typeface="Arial"/>
                <a:ea typeface="宋体" pitchFamily="2" charset="-122"/>
                <a:cs typeface="Arial"/>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marL="0" lvl="0" indent="0" algn="just" eaLnBrk="1" hangingPunct="1">
              <a:lnSpc>
                <a:spcPct val="150000"/>
              </a:lnSpc>
              <a:spcBef>
                <a:spcPct val="50000"/>
              </a:spcBef>
            </a:pPr>
            <a:r>
              <a:rPr lang="en-US" altLang="zh-CN" sz="2800">
                <a:latin typeface="宋体" pitchFamily="2" charset="-122"/>
              </a:rPr>
              <a:t>  </a:t>
            </a:r>
            <a:r>
              <a:rPr lang="zh-CN" altLang="en-US" sz="2800">
                <a:latin typeface="宋体" pitchFamily="2" charset="-122"/>
              </a:rPr>
              <a:t>线粒体</a:t>
            </a:r>
            <a:r>
              <a:rPr lang="en-US" altLang="zh-CN" sz="2800">
                <a:latin typeface="宋体" pitchFamily="2" charset="-122"/>
              </a:rPr>
              <a:t>DNA</a:t>
            </a:r>
            <a:r>
              <a:rPr lang="zh-CN" altLang="en-US" sz="2800">
                <a:latin typeface="宋体" pitchFamily="2" charset="-122"/>
              </a:rPr>
              <a:t>致病性突变能够造成各种各样线粒体疾病，这些线粒体疾病多表现为各种临床综合征。</a:t>
            </a:r>
            <a:endParaRPr lang="zh-CN" altLang="en-US" sz="2800">
              <a:latin typeface="Times New Roman" pitchFamily="18" charset="0"/>
              <a:ea typeface="Times New Roman" pitchFamily="18" charset="0"/>
            </a:endParaRPr>
          </a:p>
          <a:p>
            <a:pPr marL="0" lvl="0" indent="0" eaLnBrk="1" hangingPunct="1">
              <a:spcBef>
                <a:spcPct val="50000"/>
              </a:spcBef>
            </a:pPr>
            <a:endParaRPr lang="en-US" altLang="zh-CN" sz="2800"/>
          </a:p>
        </p:txBody>
      </p:sp>
      <p:sp>
        <p:nvSpPr>
          <p:cNvPr id="31751" name="TextBox 31750"/>
          <p:cNvSpPr txBox="1"/>
          <p:nvPr/>
        </p:nvSpPr>
        <p:spPr>
          <a:xfrm>
            <a:off x="0" y="6498000"/>
            <a:ext cx="2160000" cy="108000"/>
          </a:xfrm>
          <a:prstGeom prst="rect">
            <a:avLst/>
          </a:prstGeom>
          <a:noFill/>
        </p:spPr>
        <p:txBody>
          <a:bodyPr wrap="none">
            <a:spAutoFit/>
          </a:bodyPr>
          <a:lstStyle>
            <a:defPPr>
              <a:defRPr lang="zh-CN"/>
            </a:defPPr>
            <a:lvl1pPr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1pPr>
            <a:lvl2pPr marL="4572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2pPr>
            <a:lvl3pPr marL="9144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3pPr>
            <a:lvl4pPr marL="13716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4pPr>
            <a:lvl5pPr marL="18288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a:defRPr sz="1005"/>
            </a:pPr>
            <a:r>
              <a:t>线粒体遗传医学知识专题讲座</a:t>
            </a:r>
          </a:p>
        </p:txBody>
      </p:sp>
      <p:sp>
        <p:nvSpPr>
          <p:cNvPr id="31752" name="TextBox 31751"/>
          <p:cNvSpPr txBox="1"/>
          <p:nvPr/>
        </p:nvSpPr>
        <p:spPr>
          <a:xfrm>
            <a:off x="11112000" y="6498000"/>
            <a:ext cx="720000" cy="108000"/>
          </a:xfrm>
          <a:prstGeom prst="rect">
            <a:avLst/>
          </a:prstGeom>
          <a:noFill/>
        </p:spPr>
        <p:txBody>
          <a:bodyPr wrap="none">
            <a:spAutoFit/>
          </a:bodyPr>
          <a:lstStyle>
            <a:defPPr>
              <a:defRPr lang="zh-CN"/>
            </a:defPPr>
            <a:lvl1pPr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1pPr>
            <a:lvl2pPr marL="4572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2pPr>
            <a:lvl3pPr marL="9144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3pPr>
            <a:lvl4pPr marL="13716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4pPr>
            <a:lvl5pPr marL="1828800" algn="l" rtl="0" eaLnBrk="0" fontAlgn="base" hangingPunct="0">
              <a:spcBef>
                <a:spcPct val="0"/>
              </a:spcBef>
              <a:spcAft>
                <a:spcPct val="0"/>
              </a:spcAft>
              <a:buFont typeface="Arial" pitchFamily="34" charset="0"/>
              <a:defRPr kern="1200">
                <a:solidFill>
                  <a:schemeClr val="tx1"/>
                </a:solidFill>
                <a:latin typeface="Calibri" pitchFamily="34" charset="0"/>
                <a:ea typeface="宋体" pitchFamily="2" charset="-122"/>
                <a:cs typeface="+mn-cs"/>
              </a:defRPr>
            </a:lvl5pPr>
            <a:lvl6pPr marL="2286000" algn="l" defTabSz="914400" rtl="0" eaLnBrk="1" latinLnBrk="0" hangingPunct="1">
              <a:defRPr kern="1200">
                <a:solidFill>
                  <a:schemeClr val="tx1"/>
                </a:solidFill>
                <a:latin typeface="Calibri" pitchFamily="34" charset="0"/>
                <a:ea typeface="宋体" pitchFamily="2" charset="-122"/>
                <a:cs typeface="+mn-cs"/>
              </a:defRPr>
            </a:lvl6pPr>
            <a:lvl7pPr marL="2743200" algn="l" defTabSz="914400" rtl="0" eaLnBrk="1" latinLnBrk="0" hangingPunct="1">
              <a:defRPr kern="1200">
                <a:solidFill>
                  <a:schemeClr val="tx1"/>
                </a:solidFill>
                <a:latin typeface="Calibri" pitchFamily="34" charset="0"/>
                <a:ea typeface="宋体" pitchFamily="2" charset="-122"/>
                <a:cs typeface="+mn-cs"/>
              </a:defRPr>
            </a:lvl7pPr>
            <a:lvl8pPr marL="3200400" algn="l" defTabSz="914400" rtl="0" eaLnBrk="1" latinLnBrk="0" hangingPunct="1">
              <a:defRPr kern="1200">
                <a:solidFill>
                  <a:schemeClr val="tx1"/>
                </a:solidFill>
                <a:latin typeface="Calibri" pitchFamily="34" charset="0"/>
                <a:ea typeface="宋体" pitchFamily="2" charset="-122"/>
                <a:cs typeface="+mn-cs"/>
              </a:defRPr>
            </a:lvl8pPr>
            <a:lvl9pPr marL="3657600" algn="l" defTabSz="914400" rtl="0" eaLnBrk="1" latinLnBrk="0" hangingPunct="1">
              <a:defRPr kern="1200">
                <a:solidFill>
                  <a:schemeClr val="tx1"/>
                </a:solidFill>
                <a:latin typeface="Calibri" pitchFamily="34" charset="0"/>
                <a:ea typeface="宋体" pitchFamily="2" charset="-122"/>
                <a:cs typeface="+mn-cs"/>
              </a:defRPr>
            </a:lvl9pPr>
          </a:lstStyle>
          <a:p>
            <a:pPr>
              <a:defRPr sz="1005"/>
            </a:pPr>
            <a:r>
              <a:t>30/61</a:t>
            </a:r>
          </a:p>
        </p:txBody>
      </p:sp>
    </p:spTree>
  </p:cSld>
  <p:clrMapOvr>
    <a:masterClrMapping/>
  </p:clrMapOvr>
  <p:transition/>
  <p:timing/>
</p:sld>
</file>

<file path=ppt/slides/slide3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https://d.book118.com/195231233223011033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都市">
      <a:dk1>
        <a:sysClr val="windowText" lastClr="000000"/>
      </a:dk1>
      <a:lt1>
        <a:sysClr val="window" lastClr="FFFFFF"/>
      </a:lt1>
      <a:dk2>
        <a:srgbClr val="424456"/>
      </a:dk2>
      <a:lt2>
        <a:srgbClr val="DEDEDE"/>
      </a:lt2>
      <a:accent1>
        <a:srgbClr val="53548A"/>
      </a:accent1>
      <a:accent2>
        <a:srgbClr val="438086"/>
      </a:accent2>
      <a:accent3>
        <a:srgbClr val="A04DA3"/>
      </a:accent3>
      <a:accent4>
        <a:srgbClr val="C4652D"/>
      </a:accent4>
      <a:accent5>
        <a:srgbClr val="8B5D3D"/>
      </a:accent5>
      <a:accent6>
        <a:srgbClr val="5C92B5"/>
      </a:accent6>
      <a:hlink>
        <a:srgbClr val="67AFBD"/>
      </a:hlink>
      <a:folHlink>
        <a:srgbClr val="C2A874"/>
      </a:folHlink>
    </a:clrScheme>
    <a:fontScheme name="Office 主题">
      <a:majorFont>
        <a:latin typeface="Calibri Light"/>
        <a:ea typeface="宋体" charset="-122"/>
        <a:cs typeface="Arial"/>
      </a:majorFont>
      <a:minorFont>
        <a:latin typeface="Calibri"/>
        <a:ea typeface="宋体" charset="-122"/>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 typeface="Arial" pitchFamily="34" charset="0"/>
          <a:buNone/>
          <a:tabLst/>
          <a:defRPr kumimoji="0" lang="zh-CN" sz="1800" b="0" i="0" u="none" strike="noStrike" cap="none" normalizeH="0" baseline="0" smtClean="0">
            <a:ln>
              <a:noFill/>
            </a:ln>
            <a:solidFill>
              <a:schemeClr val="tx1"/>
            </a:solidFill>
            <a:effectLst/>
            <a:latin typeface="Calibri" pitchFamily="34" charset="0"/>
            <a:ea typeface="宋体" pitchFamily="2" charset="-122"/>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 typeface="Arial" pitchFamily="34" charset="0"/>
          <a:buNone/>
          <a:tabLst/>
          <a:defRPr kumimoji="0" lang="zh-CN" sz="1800" b="0" i="0" u="none" strike="noStrike" cap="none" normalizeH="0" baseline="0" smtClean="0">
            <a:ln>
              <a:noFill/>
            </a:ln>
            <a:solidFill>
              <a:schemeClr val="tx1"/>
            </a:solidFill>
            <a:effectLst/>
            <a:latin typeface="Calibri" pitchFamily="34" charset="0"/>
            <a:ea typeface="宋体" pitchFamily="2" charset="-122"/>
          </a:defRPr>
        </a:defPPr>
      </a:lstStyle>
    </a:lnDef>
  </a:objectDefaults>
  <a:extraClrSchemeLst>
    <a:extraClrScheme>
      <a:clrScheme name="Office 主题 1">
        <a:dk1>
          <a:srgbClr val="000000"/>
        </a:dk1>
        <a:lt1>
          <a:srgbClr val="FFFFFF"/>
        </a:lt1>
        <a:dk2>
          <a:srgbClr val="44546A"/>
        </a:dk2>
        <a:lt2>
          <a:srgbClr val="E7E6E6"/>
        </a:lt2>
        <a:accent1>
          <a:srgbClr val="5B9BD5"/>
        </a:accent1>
        <a:accent2>
          <a:srgbClr val="ED7D31"/>
        </a:accent2>
        <a:accent3>
          <a:srgbClr val="FFFFFF"/>
        </a:accent3>
        <a:accent4>
          <a:srgbClr val="000000"/>
        </a:accent4>
        <a:accent5>
          <a:srgbClr val="B5CBE7"/>
        </a:accent5>
        <a:accent6>
          <a:srgbClr val="D7712B"/>
        </a:accent6>
        <a:hlink>
          <a:srgbClr val="0563C1"/>
        </a:hlink>
        <a:folHlink>
          <a:srgbClr val="954F72"/>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199</Paragraphs>
  <Slides>31</Slides>
  <Notes>14</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31</vt:i4>
      </vt:variant>
    </vt:vector>
  </HeadingPairs>
  <TitlesOfParts>
    <vt:vector baseType="lpstr" size="42">
      <vt:lpstr>Arial</vt:lpstr>
      <vt:lpstr>Calibri</vt:lpstr>
      <vt:lpstr>Calibri Light</vt:lpstr>
      <vt:lpstr>宋体</vt:lpstr>
      <vt:lpstr>黑体</vt:lpstr>
      <vt:lpstr>Wingdings</vt:lpstr>
      <vt:lpstr>Verdana</vt:lpstr>
      <vt:lpstr>Times New Roman</vt:lpstr>
      <vt:lpstr>华文行楷</vt:lpstr>
      <vt:lpstr>幼圆</vt:lpstr>
      <vt:lpstr>Office Theme</vt:lpstr>
      <vt:lpstr> 第五节   线 粒 体 遗 传</vt:lpstr>
      <vt:lpstr>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2024-08-28T19:10:14.824</cp:lastPrinted>
  <dcterms:created xsi:type="dcterms:W3CDTF">2024-08-28T11:10:14Z</dcterms:created>
  <dcterms:modified xsi:type="dcterms:W3CDTF">2024-08-28T11:10:16Z</dcterms:modified>
</cp:coreProperties>
</file>