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E9BA5F0-BC4F-4E69-8A8D-BE49D07F5B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67DBEA-F5CF-4628-A25C-239B15CAA4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637BCCA-51A7-4ACF-A53C-F39BDF14F9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154883F-F66C-45CB-882C-13CC819C55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B34873D-6578-4B55-A35A-A9878E23092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31CB13D-E42D-4248-A946-8C677B97EF3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0FD1DDF-8C5B-434C-A1E5-CAA282D6A0A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807934E-3116-402B-BCEA-E740BDC5D9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384745E-15AA-4630-AAE6-BC5852CE13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548EC9-C01A-4D86-9A6C-B4F4BE49AD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4FE1598-9E1C-475D-958F-3773AFDD22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png" /><Relationship Id="rId3" Type="http://schemas.openxmlformats.org/officeDocument/2006/relationships/image" Target="../media/image8.png" /><Relationship Id="rId4"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531414233001111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08399" y="3366694"/>
            <a:ext cx="2724309" cy="175530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050" b="1">
                <a:solidFill>
                  <a:srgbClr val="FFFFFF">
                    <a:alpha val="100000"/>
                  </a:srgbClr>
                </a:solidFill>
                <a:latin typeface="Microsoft Yahei"/>
                <a:ea typeface="Microsoft Yahei"/>
                <a:cs typeface="Microsoft Yahei"/>
              </a:rPr>
              <a:t>$number{01}</a:t>
            </a:r>
            <a:endParaRPr lang="en-US" sz="1100"/>
          </a:p>
        </p:txBody>
      </p:sp>
      <p:sp>
        <p:nvSpPr>
          <p:cNvPr id="3" name="AutoShape 3"/>
          <p:cNvSpPr/>
          <p:nvPr/>
        </p:nvSpPr>
        <p:spPr>
          <a:xfrm>
            <a:off x="0" y="1969768"/>
            <a:ext cx="12192000" cy="291846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4753" y="2169417"/>
            <a:ext cx="8281818" cy="1545521"/>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600" b="1">
                <a:solidFill>
                  <a:srgbClr val="FFFFFF">
                    <a:alpha val="100000"/>
                  </a:srgbClr>
                </a:solidFill>
                <a:latin typeface="Microsoft Yahei"/>
                <a:ea typeface="Microsoft Yahei"/>
                <a:cs typeface="Microsoft Yahei"/>
              </a:rPr>
              <a:t>会计理论学习心得体会</a:t>
            </a:r>
            <a:endParaRPr lang="en-US" sz="1100"/>
          </a:p>
        </p:txBody>
      </p:sp>
      <p:sp>
        <p:nvSpPr>
          <p:cNvPr id="5" name="AutoShape 5"/>
          <p:cNvSpPr/>
          <p:nvPr/>
        </p:nvSpPr>
        <p:spPr>
          <a:xfrm>
            <a:off x="764753" y="4274372"/>
            <a:ext cx="2461447" cy="31994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a:solidFill>
                  <a:srgbClr val="FFFFFF">
                    <a:alpha val="100000"/>
                  </a:srgbClr>
                </a:solidFill>
                <a:latin typeface="Microsoft Yahei"/>
                <a:ea typeface="Microsoft Yahei"/>
                <a:cs typeface="Microsoft Yahei"/>
              </a:rPr>
              <a:t>2024-01-01</a:t>
            </a:r>
            <a:endParaRPr lang="en-US" sz="1100"/>
          </a:p>
        </p:txBody>
      </p:sp>
      <p:pic>
        <p:nvPicPr>
          <p:cNvPr id="7" name="Picture 7"/>
          <p:cNvPicPr>
            <a:picLocks noChangeAspect="1"/>
          </p:cNvPicPr>
          <p:nvPr/>
        </p:nvPicPr>
        <p:blipFill>
          <a:blip r:embed="rId2"/>
          <a:stretch>
            <a:fillRect/>
          </a:stretch>
        </p:blipFill>
        <p:spPr>
          <a:xfrm>
            <a:off x="8277789" y="0"/>
            <a:ext cx="4892103" cy="6288968"/>
          </a:xfrm>
          <a:prstGeom prst="rect">
            <a:avLst/>
          </a:prstGeom>
        </p:spPr>
      </p:pic>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594" y="0"/>
            <a:ext cx="12184811" cy="6858000"/>
          </a:xfrm>
          <a:prstGeom prst="rect">
            <a:avLst/>
          </a:prstGeom>
        </p:spPr>
      </p:pic>
      <p:sp>
        <p:nvSpPr>
          <p:cNvPr id="3" name="TextBox 3"/>
          <p:cNvSpPr txBox="1"/>
          <p:nvPr/>
        </p:nvSpPr>
        <p:spPr>
          <a:xfrm>
            <a:off x="1991063" y="193190"/>
            <a:ext cx="1630680" cy="9582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accent1">
                    <a:alpha val="100000"/>
                  </a:schemeClr>
                </a:solidFill>
                <a:latin typeface="方正正纤黑简体"/>
                <a:ea typeface="方正正纤黑简体"/>
                <a:cs typeface="方正正纤黑简体"/>
              </a:rPr>
              <a:t>目录</a:t>
            </a:r>
          </a:p>
        </p:txBody>
      </p:sp>
      <p:sp>
        <p:nvSpPr>
          <p:cNvPr id="4" name="TextBox 4"/>
          <p:cNvSpPr txBox="1"/>
          <p:nvPr/>
        </p:nvSpPr>
        <p:spPr>
          <a:xfrm>
            <a:off x="1132645" y="1977496"/>
            <a:ext cx="4792980" cy="4110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会计理论基础知识</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会计实务操作技能</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会计信息系统应用</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会计职业道德与法规</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学习收获与体会</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alpha val="100000"/>
                  </a:srgbClr>
                </a:solidFill>
                <a:latin typeface="Microsoft Yahei"/>
                <a:ea typeface="Microsoft Yahei"/>
                <a:cs typeface="Microsoft Yahei"/>
              </a:rPr>
              <a:t>01</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学习会计理论有助于提升我的专业技能，更好地理解和应用会计准则和原则。</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随着会计行业的不断发展和变化，学习会计理论有助于我适应职业发展的需求，为未来的职业发展打下基础。</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适应职业发展需求</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提升专业技能</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我学习了会计学原理、财务会计、管理会计、成本会计、审计学等相关课程，掌握了基本的会计理论和方法。</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学习内容</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我采用了多种学习方式，包括阅读教材、听老师讲解、与同学讨论、做练习题等，不断加深对会计理论的理解和掌握。同时，我也积极参加课外实践活动，如模拟实习、案例分析等，将所学理论知识应用到实践中去，不断提升自己的实践能力和综合素质。</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学习过程</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学习内容和过程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alpha val="100000"/>
                  </a:srgbClr>
                </a:solidFill>
                <a:latin typeface="Microsoft Yahei"/>
                <a:ea typeface="Microsoft Yahei"/>
                <a:cs typeface="Microsoft Yahei"/>
              </a:rPr>
              <a:t>02</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会计理论基础知识</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会计定义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会计是以货币为主要计量单位，运用专门的方法，对企业、机关单位或其他经济组织的经济活动进行连续、系统、全面地反映和监督的一项经济管理活动。</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会计职能</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会计的基本职能包括会计核算和会计监督。会计核算职能，是指会计以货币为主要计量单位，对特定主体的经济活动进行确认、计量和报告；会计监督职能，是指对特定主体经济活动和相关会计核算的真实性、合法性和合理性进行监督检查。</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会计的定义和职能</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会计要素</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会计要素是对会计对象所作的基本分类，是会计核算对象的具体化，是用于反映会计主体财务状况和经营成果的基本单位。会计要素包括资产、负债、所有者权益、收入、费用和利润。</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会计科目</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会计科目是对会计要素对象的具体内容进行分类核算的类目。会计科目按其所提供信息的详细程度及其统驭关系不同，又分为总分类科目和明细分类科目。总分类科目是对会计要素具体内容进行总括分类，提供总括信息的会计科目，如“应收账款”、“原材料”等科目。明细分类科目是对总分类科目作进一步分类、提供更详细更具体会计信息科目，如“应收账款”科目按债务人名称设置明细科目，反映应收账款具体对象。</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会计要素和会计科目</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会计核算的基本前提和一般原则</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会计核算的基本前提：会计核算的基本前提包括会计主体、持续经营、会计分期和货币计量。会计主体是指会计工作服务的特定对象，是企业会计确认、计量和报告的空间范围；持续经营是指在可以预见的将来，企业将会按当前的规模和状态继续经营下去，不会停业，也不会大规模削减业务；会计分期是指将一个企业持续经营的生产经营活动划分为一个个连续的、长短相同的期间；货币计量是指会计主体在财务会计确认、计量和报告时以货币计量，反映会计主体的生产经营活动。</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会计核算的一般原则：会计核算的一般原则包括客观性原则、相关性原则、可比性原则、一贯性原则、及时性原则、明晰性原则、权责发生制原则、配比原则、历史成本原则、划分收益性支出与资本性支出原则和谨慎性原则。这些原则为会计核算提供了基本的指导和规范，保证了会计信息的质量和可比性。</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alpha val="100000"/>
                  </a:srgbClr>
                </a:solidFill>
                <a:latin typeface="Microsoft Yahei"/>
                <a:ea typeface="Microsoft Yahei"/>
                <a:cs typeface="Microsoft Yahei"/>
              </a:rPr>
              <a:t>03</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会计实务操作技能</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1220560" y="2363963"/>
            <a:ext cx="3815503" cy="0"/>
          </a:xfrm>
          <a:prstGeom prst="line">
            <a:avLst/>
          </a:prstGeom>
          <a:ln w="50800">
            <a:solidFill>
              <a:schemeClr val="accent4"/>
            </a:solidFill>
            <a:prstDash val="solid"/>
          </a:ln>
        </p:spPr>
        <p:style>
          <a:lnRef idx="0">
            <a:schemeClr val="accent4"/>
          </a:lnRef>
          <a:fillRef idx="1">
            <a:schemeClr val="accent4"/>
          </a:fillRef>
          <a:effectRef idx="0">
            <a:schemeClr val="accent4"/>
          </a:effectRef>
          <a:fontRef idx="minor">
            <a:schemeClr val="lt1"/>
          </a:fontRef>
        </p:style>
      </p:cxnSp>
      <p:cxnSp>
        <p:nvCxnSpPr>
          <p:cNvPr id="3" name="Connector 3"/>
          <p:cNvCxnSpPr/>
          <p:nvPr/>
        </p:nvCxnSpPr>
        <p:spPr>
          <a:xfrm>
            <a:off x="1882845" y="3524561"/>
            <a:ext cx="3131592" cy="0"/>
          </a:xfrm>
          <a:prstGeom prst="line">
            <a:avLst/>
          </a:prstGeom>
          <a:ln w="50800">
            <a:solidFill>
              <a:schemeClr val="accent4"/>
            </a:solidFill>
            <a:prstDash val="solid"/>
          </a:ln>
        </p:spPr>
        <p:style>
          <a:lnRef idx="0">
            <a:schemeClr val="accent4"/>
          </a:lnRef>
          <a:fillRef idx="1">
            <a:schemeClr val="accent4"/>
          </a:fillRef>
          <a:effectRef idx="0">
            <a:schemeClr val="accent4"/>
          </a:effectRef>
          <a:fontRef idx="minor">
            <a:schemeClr val="lt1"/>
          </a:fontRef>
        </p:style>
      </p:cxnSp>
      <p:cxnSp>
        <p:nvCxnSpPr>
          <p:cNvPr id="4" name="Connector 4"/>
          <p:cNvCxnSpPr/>
          <p:nvPr/>
        </p:nvCxnSpPr>
        <p:spPr>
          <a:xfrm>
            <a:off x="1857448" y="4685159"/>
            <a:ext cx="3995480" cy="0"/>
          </a:xfrm>
          <a:prstGeom prst="line">
            <a:avLst/>
          </a:prstGeom>
          <a:ln w="50800">
            <a:solidFill>
              <a:schemeClr val="accent4"/>
            </a:solidFill>
            <a:prstDash val="solid"/>
          </a:ln>
        </p:spPr>
        <p:style>
          <a:lnRef idx="0">
            <a:schemeClr val="accent4"/>
          </a:lnRef>
          <a:fillRef idx="1">
            <a:schemeClr val="accent4"/>
          </a:fillRef>
          <a:effectRef idx="0">
            <a:schemeClr val="accent4"/>
          </a:effectRef>
          <a:fontRef idx="minor">
            <a:schemeClr val="lt1"/>
          </a:fontRef>
        </p:style>
      </p:cxnSp>
      <p:sp>
        <p:nvSpPr>
          <p:cNvPr id="5" name="AutoShape 5"/>
          <p:cNvSpPr/>
          <p:nvPr/>
        </p:nvSpPr>
        <p:spPr>
          <a:xfrm>
            <a:off x="1896040"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373032" y="2194563"/>
            <a:ext cx="319221" cy="319263"/>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99" b="1">
                <a:solidFill>
                  <a:srgbClr val="FFFFFF">
                    <a:alpha val="100000"/>
                  </a:srgbClr>
                </a:solidFill>
                <a:latin typeface="Microsoft Yahei"/>
                <a:ea typeface="Microsoft Yahei"/>
                <a:cs typeface="Microsoft Yahei"/>
              </a:rPr>
              <a:t>1</a:t>
            </a:r>
            <a:endParaRPr lang="en-US" sz="1100"/>
          </a:p>
        </p:txBody>
      </p:sp>
      <p:sp>
        <p:nvSpPr>
          <p:cNvPr id="7" name="AutoShape 7"/>
          <p:cNvSpPr/>
          <p:nvPr/>
        </p:nvSpPr>
        <p:spPr>
          <a:xfrm>
            <a:off x="4657059" y="3366979"/>
            <a:ext cx="319221" cy="319263"/>
          </a:xfrm>
          <a:prstGeom prst="ellipse">
            <a:avLst/>
          </a:prstGeom>
          <a:solidFill>
            <a:schemeClr val="accent1">
              <a:lumMod val="75000"/>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99" b="1">
                <a:solidFill>
                  <a:srgbClr val="FFFFFF">
                    <a:alpha val="100000"/>
                  </a:srgbClr>
                </a:solidFill>
                <a:latin typeface="Microsoft Yahei"/>
                <a:ea typeface="Microsoft Yahei"/>
                <a:cs typeface="Microsoft Yahei"/>
              </a:rPr>
              <a:t>2</a:t>
            </a:r>
            <a:endParaRPr lang="en-US" sz="1100"/>
          </a:p>
        </p:txBody>
      </p:sp>
      <p:sp>
        <p:nvSpPr>
          <p:cNvPr id="8" name="AutoShape 8"/>
          <p:cNvSpPr/>
          <p:nvPr/>
        </p:nvSpPr>
        <p:spPr>
          <a:xfrm>
            <a:off x="1828490" y="4516738"/>
            <a:ext cx="319221" cy="319263"/>
          </a:xfrm>
          <a:prstGeom prst="ellipse">
            <a:avLst/>
          </a:prstGeom>
          <a:solidFill>
            <a:schemeClr val="accent1">
              <a:lumMod val="60000"/>
              <a:lumOff val="40000"/>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99" b="1">
                <a:solidFill>
                  <a:srgbClr val="FFFFFF">
                    <a:alpha val="100000"/>
                  </a:srgbClr>
                </a:solidFill>
                <a:latin typeface="Microsoft Yahei"/>
                <a:ea typeface="Microsoft Yahei"/>
                <a:cs typeface="Microsoft Yahei"/>
              </a:rPr>
              <a:t>3</a:t>
            </a:r>
            <a:endParaRPr lang="en-US" sz="1100"/>
          </a:p>
        </p:txBody>
      </p:sp>
      <p:sp>
        <p:nvSpPr>
          <p:cNvPr id="9" name="AutoShape 9"/>
          <p:cNvSpPr/>
          <p:nvPr/>
        </p:nvSpPr>
        <p:spPr>
          <a:xfrm>
            <a:off x="2733950"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592399"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453641"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487177" y="342391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347705" y="342391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221787" y="3434181"/>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487177" y="4593708"/>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3347705" y="4604199"/>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221787" y="459256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095871" y="459256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凭证的填制和审核</a:t>
              </a:r>
            </a:p>
          </p:txBody>
        </p:sp>
      </p:grpSp>
      <p:sp>
        <p:nvSpPr>
          <p:cNvPr id="41" name="AutoShape 41"/>
          <p:cNvSpPr/>
          <p:nvPr/>
        </p:nvSpPr>
        <p:spPr>
          <a:xfrm>
            <a:off x="6572250" y="4836001"/>
            <a:ext cx="3341183" cy="427323"/>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凭证传递及时性</a:t>
            </a:r>
            <a:endParaRPr lang="en-US" sz="1100"/>
          </a:p>
        </p:txBody>
      </p:sp>
      <p:sp>
        <p:nvSpPr>
          <p:cNvPr id="42" name="AutoShape 42"/>
          <p:cNvSpPr/>
          <p:nvPr/>
        </p:nvSpPr>
        <p:spPr>
          <a:xfrm>
            <a:off x="6572250" y="5119283"/>
            <a:ext cx="4606550" cy="1401455"/>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000000">
                    <a:alpha val="100000"/>
                  </a:srgbClr>
                </a:solidFill>
                <a:latin typeface="Microsoft Yahei"/>
                <a:ea typeface="Microsoft Yahei"/>
                <a:cs typeface="Microsoft Yahei"/>
              </a:rPr>
              <a:t>填制和审核完成的凭证应及时传递至相关部门和人员，确保会计信息的时效性。</a:t>
            </a:r>
            <a:endParaRPr lang="en-US" sz="1100"/>
          </a:p>
        </p:txBody>
      </p:sp>
      <p:sp>
        <p:nvSpPr>
          <p:cNvPr id="43" name="AutoShape 43"/>
          <p:cNvSpPr/>
          <p:nvPr/>
        </p:nvSpPr>
        <p:spPr>
          <a:xfrm>
            <a:off x="6572250" y="1278982"/>
            <a:ext cx="3341183" cy="427323"/>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凭证填制准确性</a:t>
            </a:r>
            <a:endParaRPr lang="en-US" sz="1100"/>
          </a:p>
        </p:txBody>
      </p:sp>
      <p:sp>
        <p:nvSpPr>
          <p:cNvPr id="44" name="AutoShape 44"/>
          <p:cNvSpPr/>
          <p:nvPr/>
        </p:nvSpPr>
        <p:spPr>
          <a:xfrm>
            <a:off x="6572250" y="1564591"/>
            <a:ext cx="4606550" cy="1401455"/>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000000">
                    <a:alpha val="100000"/>
                  </a:srgbClr>
                </a:solidFill>
                <a:latin typeface="Microsoft Yahei"/>
                <a:ea typeface="Microsoft Yahei"/>
                <a:cs typeface="Microsoft Yahei"/>
              </a:rPr>
              <a:t>在填制凭证时，必须确保凭证内容与实际发生的经济业务相符，金额、日期、摘要等要素齐全且准确无误。</a:t>
            </a:r>
            <a:endParaRPr lang="en-US" sz="1100"/>
          </a:p>
        </p:txBody>
      </p:sp>
      <p:sp>
        <p:nvSpPr>
          <p:cNvPr id="45" name="AutoShape 45"/>
          <p:cNvSpPr/>
          <p:nvPr/>
        </p:nvSpPr>
        <p:spPr>
          <a:xfrm>
            <a:off x="6572250" y="3063763"/>
            <a:ext cx="3341183" cy="427323"/>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凭证审核严谨性</a:t>
            </a:r>
            <a:endParaRPr lang="en-US" sz="1100"/>
          </a:p>
        </p:txBody>
      </p:sp>
      <p:sp>
        <p:nvSpPr>
          <p:cNvPr id="46" name="AutoShape 46"/>
          <p:cNvSpPr/>
          <p:nvPr/>
        </p:nvSpPr>
        <p:spPr>
          <a:xfrm>
            <a:off x="6572250" y="3336829"/>
            <a:ext cx="4606550" cy="1401455"/>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000000">
                    <a:alpha val="100000"/>
                  </a:srgbClr>
                </a:solidFill>
                <a:latin typeface="Microsoft Yahei"/>
                <a:ea typeface="Microsoft Yahei"/>
                <a:cs typeface="Microsoft Yahei"/>
              </a:rPr>
              <a:t>审核凭证时，应关注凭证的真实性、合法性和完整性，确保凭证所反映的经济业务真实可靠。</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1662" y="1773079"/>
            <a:ext cx="2211038" cy="987362"/>
            <a:chOff x="1101662" y="1773079"/>
            <a:chExt cx="2211038" cy="987362"/>
          </a:xfrm>
        </p:grpSpPr>
        <p:sp>
          <p:nvSpPr>
            <p:cNvPr id="3" name="Freeform 3"/>
            <p:cNvSpPr/>
            <p:nvPr/>
          </p:nvSpPr>
          <p:spPr>
            <a:xfrm rot="10800000">
              <a:off x="1101662" y="1773079"/>
              <a:ext cx="2211038" cy="987362"/>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933384" y="1952434"/>
              <a:ext cx="610648" cy="555498"/>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101662" y="4698682"/>
            <a:ext cx="2211038" cy="1034606"/>
            <a:chOff x="1101662" y="4698682"/>
            <a:chExt cx="2211038" cy="1034606"/>
          </a:xfrm>
        </p:grpSpPr>
        <p:sp>
          <p:nvSpPr>
            <p:cNvPr id="6" name="Freeform 6"/>
            <p:cNvSpPr/>
            <p:nvPr/>
          </p:nvSpPr>
          <p:spPr>
            <a:xfrm rot="10800000">
              <a:off x="1101662" y="4698682"/>
              <a:ext cx="2211038" cy="1034606"/>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1101662" y="3236786"/>
            <a:ext cx="2211038" cy="1033558"/>
            <a:chOff x="1101662" y="3236786"/>
            <a:chExt cx="2211038" cy="1033558"/>
          </a:xfrm>
        </p:grpSpPr>
        <p:sp>
          <p:nvSpPr>
            <p:cNvPr id="8" name="Freeform 8"/>
            <p:cNvSpPr/>
            <p:nvPr/>
          </p:nvSpPr>
          <p:spPr>
            <a:xfrm rot="10800000">
              <a:off x="1101662" y="3236786"/>
              <a:ext cx="2211038" cy="1033558"/>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878425" y="3335274"/>
            <a:ext cx="685800" cy="695801"/>
            <a:chOff x="1878425" y="3335274"/>
            <a:chExt cx="685800" cy="695801"/>
          </a:xfrm>
        </p:grpSpPr>
        <p:sp>
          <p:nvSpPr>
            <p:cNvPr id="10" name="Freeform 10"/>
            <p:cNvSpPr/>
            <p:nvPr/>
          </p:nvSpPr>
          <p:spPr>
            <a:xfrm>
              <a:off x="1915382" y="3782568"/>
              <a:ext cx="87725" cy="163163"/>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058353" y="3692747"/>
              <a:ext cx="87725" cy="253079"/>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201323" y="3692747"/>
              <a:ext cx="87725" cy="253079"/>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341150" y="3606165"/>
              <a:ext cx="94297" cy="342900"/>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892617" y="3453003"/>
              <a:ext cx="536257" cy="342900"/>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878425" y="3335274"/>
              <a:ext cx="685800" cy="695801"/>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Freeform 16"/>
          <p:cNvSpPr/>
          <p:nvPr/>
        </p:nvSpPr>
        <p:spPr>
          <a:xfrm>
            <a:off x="1858944" y="4873441"/>
            <a:ext cx="671753" cy="67175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3626579" y="4641532"/>
            <a:ext cx="7364174" cy="437149"/>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账簿保管安全性</a:t>
            </a:r>
            <a:endParaRPr lang="en-US" sz="1100"/>
          </a:p>
        </p:txBody>
      </p:sp>
      <p:sp>
        <p:nvSpPr>
          <p:cNvPr id="18" name="AutoShape 18"/>
          <p:cNvSpPr/>
          <p:nvPr/>
        </p:nvSpPr>
        <p:spPr>
          <a:xfrm>
            <a:off x="3626579" y="1715929"/>
            <a:ext cx="7364174" cy="437149"/>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账簿设置合理性</a:t>
            </a:r>
            <a:endParaRPr lang="en-US" sz="1100"/>
          </a:p>
        </p:txBody>
      </p:sp>
      <p:sp>
        <p:nvSpPr>
          <p:cNvPr id="19" name="AutoShape 19"/>
          <p:cNvSpPr/>
          <p:nvPr/>
        </p:nvSpPr>
        <p:spPr>
          <a:xfrm>
            <a:off x="3626579" y="3179636"/>
            <a:ext cx="7364174" cy="437149"/>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登记规范性</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账簿的登记和管理</a:t>
              </a:r>
            </a:p>
          </p:txBody>
        </p:sp>
      </p:grpSp>
      <p:sp>
        <p:nvSpPr>
          <p:cNvPr id="42" name="AutoShape 42"/>
          <p:cNvSpPr/>
          <p:nvPr/>
        </p:nvSpPr>
        <p:spPr>
          <a:xfrm>
            <a:off x="3626579" y="4823472"/>
            <a:ext cx="7364174" cy="1204498"/>
          </a:xfrm>
          <a:prstGeom prst="rect">
            <a:avLst/>
          </a:prstGeom>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defRPr/>
            </a:pPr>
            <a:r>
              <a:rPr lang="en-US" sz="1350">
                <a:solidFill>
                  <a:srgbClr val="020202">
                    <a:alpha val="100000"/>
                  </a:srgbClr>
                </a:solidFill>
                <a:latin typeface="Microsoft Yahei"/>
                <a:ea typeface="Microsoft Yahei"/>
                <a:cs typeface="Microsoft Yahei"/>
              </a:rPr>
              <a:t>账簿作为企业重要的会计档案，应妥善保管，防止丢失、损毁或泄密。</a:t>
            </a:r>
            <a:endParaRPr lang="en-US" sz="1100"/>
          </a:p>
        </p:txBody>
      </p:sp>
      <p:sp>
        <p:nvSpPr>
          <p:cNvPr id="43" name="AutoShape 43"/>
          <p:cNvSpPr/>
          <p:nvPr/>
        </p:nvSpPr>
        <p:spPr>
          <a:xfrm>
            <a:off x="3626579" y="1878013"/>
            <a:ext cx="7364174" cy="1157678"/>
          </a:xfrm>
          <a:prstGeom prst="rect">
            <a:avLst/>
          </a:prstGeom>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defRPr/>
            </a:pPr>
            <a:r>
              <a:rPr lang="en-US" sz="1350">
                <a:solidFill>
                  <a:srgbClr val="020202">
                    <a:alpha val="100000"/>
                  </a:srgbClr>
                </a:solidFill>
                <a:latin typeface="Microsoft Yahei"/>
                <a:ea typeface="Microsoft Yahei"/>
                <a:cs typeface="Microsoft Yahei"/>
              </a:rPr>
              <a:t>根据企业实际情况和会计制度要求，合理设置各类账簿，如总账、明细账、日记账等。</a:t>
            </a:r>
            <a:endParaRPr lang="en-US" sz="1100"/>
          </a:p>
        </p:txBody>
      </p:sp>
      <p:sp>
        <p:nvSpPr>
          <p:cNvPr id="44" name="AutoShape 44"/>
          <p:cNvSpPr/>
          <p:nvPr/>
        </p:nvSpPr>
        <p:spPr>
          <a:xfrm>
            <a:off x="3626579" y="3370295"/>
            <a:ext cx="7364174" cy="1157678"/>
          </a:xfrm>
          <a:prstGeom prst="rect">
            <a:avLst/>
          </a:prstGeom>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20202">
                    <a:alpha val="100000"/>
                  </a:srgbClr>
                </a:solidFill>
                <a:latin typeface="Microsoft Yahei"/>
                <a:ea typeface="Microsoft Yahei"/>
                <a:cs typeface="Microsoft Yahei"/>
              </a:rPr>
              <a:t>在登记账簿时，应遵循会计制度规定的记账方法和程序，确保登记内容清晰、准确。</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7625" r="1762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在编制财务报表时，应确保报表数据真实、完整，反映企业实际的财务状况和经营成果。</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报表编制准确性</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运用科学的分析方法对财务报表进行分析，如比较分析法、趋势分析法等，揭示企业财务状况和经营成果的变化趋势。</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分析方法科学性</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财务报表分析结果应为企业决策者提供有价值的参考信息，帮助企业做出正确的决策。</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分析结果实用性</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财务报表的编制和分析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https://d.book118.com/195314142330011114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方正正纤黑简体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2024-09-22T04:49:22.954</cp:lastPrinted>
  <dcterms:created xsi:type="dcterms:W3CDTF">2024-09-21T20:49:22Z</dcterms:created>
  <dcterms:modified xsi:type="dcterms:W3CDTF">2024-09-21T20:49:24Z</dcterms:modified>
</cp:coreProperties>
</file>