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DB2249FE-A7DE-4656-A454-7AEA6B193D8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6F4617A-A4E9-4C9B-8341-14642C61A83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E015A14D-11AA-4150-964B-F32A784D27E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DCB8E329-4653-405F-8ADD-D1D38B78092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E28E897B-8C92-4FB3-A555-4173F6C40E4C}"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4BF8BB07-1A66-4F95-8678-B872275E4260}"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24E19F52-1422-48DE-ACB6-CC4B1DA9EBB1}"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E75AA3E-8C47-4F07-9550-2330837CAE6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F4FEE2D-7C1E-49EF-B8BF-0D4446BD288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D2F44A5-3AA0-47A7-80B8-E178CA8CE57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C69A6EB-A381-4DD6-A452-8416DE73D90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 Id="rId3"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19532210004401110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249023" y="2622666"/>
            <a:ext cx="7693954" cy="92964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4950" b="1">
                <a:solidFill>
                  <a:schemeClr val="accent3">
                    <a:alpha val="100000"/>
                  </a:schemeClr>
                </a:solidFill>
                <a:latin typeface="Microsoft Yahei"/>
                <a:ea typeface="Microsoft Yahei"/>
                <a:cs typeface="Microsoft Yahei"/>
              </a:rPr>
              <a:t>文学与历史事件的再解读</a:t>
            </a:r>
          </a:p>
        </p:txBody>
      </p:sp>
      <p:sp>
        <p:nvSpPr>
          <p:cNvPr id="3" name="TextBox 3"/>
          <p:cNvSpPr txBox="1"/>
          <p:nvPr/>
        </p:nvSpPr>
        <p:spPr>
          <a:xfrm>
            <a:off x="4490085" y="5357665"/>
            <a:ext cx="3211830" cy="4343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a:solidFill>
                  <a:schemeClr val="accent3">
                    <a:lumMod val="75000"/>
                    <a:alpha val="100000"/>
                  </a:schemeClr>
                </a:solidFill>
                <a:latin typeface="Microsoft Yahei"/>
                <a:ea typeface="Microsoft Yahei"/>
                <a:cs typeface="Microsoft Yahei"/>
              </a:rPr>
              <a:t>汇报人：XX</a:t>
            </a:r>
          </a:p>
        </p:txBody>
      </p:sp>
      <p:sp>
        <p:nvSpPr>
          <p:cNvPr id="4" name="TextBox 4"/>
          <p:cNvSpPr txBox="1"/>
          <p:nvPr/>
        </p:nvSpPr>
        <p:spPr>
          <a:xfrm>
            <a:off x="4490085" y="5886341"/>
            <a:ext cx="3211830" cy="4343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a:solidFill>
                  <a:schemeClr val="accent3">
                    <a:lumMod val="75000"/>
                    <a:alpha val="100000"/>
                  </a:schemeClr>
                </a:solidFill>
                <a:latin typeface="Microsoft Yahei"/>
                <a:ea typeface="Microsoft Yahei"/>
                <a:cs typeface="Microsoft Yahei"/>
              </a:rPr>
              <a:t>2024-01-28</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cxnSp>
        <p:nvCxnSpPr>
          <p:cNvPr id="3" name="Connector 3"/>
          <p:cNvCxnSpPr/>
          <p:nvPr/>
        </p:nvCxnSpPr>
        <p:spPr>
          <a:xfrm>
            <a:off x="4764564" y="833217"/>
            <a:ext cx="5248275" cy="0"/>
          </a:xfrm>
          <a:prstGeom prst="line">
            <a:avLst/>
          </a:prstGeom>
          <a:ln w="6350">
            <a:solidFill>
              <a:schemeClr val="accent3"/>
            </a:solidFill>
            <a:prstDash val="solid"/>
            <a:headEnd type="none"/>
            <a:tailEnd type="none"/>
          </a:ln>
        </p:spPr>
        <p:style>
          <a:lnRef idx="0">
            <a:schemeClr val="accent3"/>
          </a:lnRef>
          <a:fillRef idx="1">
            <a:schemeClr val="accent3"/>
          </a:fillRef>
          <a:effectRef idx="0">
            <a:schemeClr val="accent3"/>
          </a:effectRef>
          <a:fontRef idx="minor">
            <a:schemeClr val="lt1"/>
          </a:fontRef>
        </p:style>
      </p:cxnSp>
      <p:sp>
        <p:nvSpPr>
          <p:cNvPr id="4" name="AutoShape 4"/>
          <p:cNvSpPr/>
          <p:nvPr/>
        </p:nvSpPr>
        <p:spPr>
          <a:xfrm>
            <a:off x="887096" y="833217"/>
            <a:ext cx="1851660" cy="76835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5700" b="1">
                <a:solidFill>
                  <a:schemeClr val="accent3">
                    <a:alpha val="100000"/>
                  </a:schemeClr>
                </a:solidFill>
                <a:latin typeface="微软雅黑"/>
                <a:ea typeface="微软雅黑"/>
                <a:cs typeface="微软雅黑"/>
              </a:rPr>
              <a:t>目录</a:t>
            </a:r>
            <a:endParaRPr lang="en-US" sz="1100"/>
          </a:p>
        </p:txBody>
      </p:sp>
      <p:sp>
        <p:nvSpPr>
          <p:cNvPr id="5" name="AutoShape 5"/>
          <p:cNvSpPr/>
          <p:nvPr/>
        </p:nvSpPr>
        <p:spPr>
          <a:xfrm>
            <a:off x="887095" y="1677767"/>
            <a:ext cx="1851660" cy="36830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1800">
                <a:solidFill>
                  <a:schemeClr val="accent3">
                    <a:alpha val="58999"/>
                  </a:schemeClr>
                </a:solidFill>
                <a:latin typeface="Arial"/>
                <a:ea typeface="Arial"/>
                <a:cs typeface="Arial"/>
              </a:rPr>
              <a:t>CONTENTS</a:t>
            </a:r>
            <a:endParaRPr lang="en-US" sz="1100"/>
          </a:p>
        </p:txBody>
      </p:sp>
      <p:sp>
        <p:nvSpPr>
          <p:cNvPr id="6" name="AutoShape 6"/>
          <p:cNvSpPr/>
          <p:nvPr/>
        </p:nvSpPr>
        <p:spPr>
          <a:xfrm>
            <a:off x="2897505" y="955137"/>
            <a:ext cx="76200" cy="922655"/>
          </a:xfrm>
          <a:prstGeom prst="rect">
            <a:avLst/>
          </a:prstGeom>
          <a:solidFill>
            <a:schemeClr val="dk1">
              <a:lumMod val="75000"/>
              <a:lumOff val="2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flipH="1">
            <a:off x="2933375" y="964933"/>
            <a:ext cx="13178" cy="922438"/>
          </a:xfrm>
          <a:prstGeom prst="line">
            <a:avLst/>
          </a:prstGeom>
          <a:ln w="76200">
            <a:solidFill>
              <a:schemeClr val="accent3">
                <a:lumMod val="75000"/>
              </a:schemeClr>
            </a:solidFill>
            <a:prstDash val="solid"/>
            <a:headEnd type="none"/>
            <a:tailEnd type="none"/>
          </a:ln>
        </p:spPr>
        <p:style>
          <a:lnRef idx="0">
            <a:schemeClr val="accent3"/>
          </a:lnRef>
          <a:fillRef idx="1">
            <a:schemeClr val="accent3"/>
          </a:fillRef>
          <a:effectRef idx="0">
            <a:schemeClr val="accent3"/>
          </a:effectRef>
          <a:fontRef idx="minor">
            <a:schemeClr val="lt1"/>
          </a:fontRef>
        </p:style>
      </p:cxnSp>
      <p:sp>
        <p:nvSpPr>
          <p:cNvPr id="8" name="TextBox 8"/>
          <p:cNvSpPr txBox="1"/>
          <p:nvPr/>
        </p:nvSpPr>
        <p:spPr>
          <a:xfrm>
            <a:off x="4701326" y="1027968"/>
            <a:ext cx="6840855" cy="49968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spcBef>
                <a:spcPts val="375"/>
              </a:spcBef>
              <a:buFont typeface="Arial"/>
              <a:buChar char="•"/>
            </a:pPr>
            <a:r>
              <a:rPr lang="en-US" sz="2400">
                <a:solidFill>
                  <a:schemeClr val="accent1">
                    <a:lumMod val="50000"/>
                    <a:alpha val="100000"/>
                  </a:schemeClr>
                </a:solidFill>
                <a:latin typeface="Microsoft Yahei"/>
                <a:ea typeface="Microsoft Yahei"/>
                <a:cs typeface="Microsoft Yahei"/>
              </a:rPr>
              <a:t>引言</a:t>
            </a:r>
          </a:p>
          <a:p>
            <a:pPr marL="203200" lvl="0" indent="-203200">
              <a:lnSpc>
                <a:spcPct val="150000"/>
              </a:lnSpc>
              <a:spcBef>
                <a:spcPts val="375"/>
              </a:spcBef>
              <a:buFont typeface="Arial"/>
              <a:buChar char="•"/>
            </a:pPr>
            <a:r>
              <a:rPr lang="en-US" sz="2400">
                <a:solidFill>
                  <a:schemeClr val="accent1">
                    <a:lumMod val="50000"/>
                    <a:alpha val="100000"/>
                  </a:schemeClr>
                </a:solidFill>
                <a:latin typeface="Microsoft Yahei"/>
                <a:ea typeface="Microsoft Yahei"/>
                <a:cs typeface="Microsoft Yahei"/>
              </a:rPr>
              <a:t>文学作品中的历史元素</a:t>
            </a:r>
          </a:p>
          <a:p>
            <a:pPr marL="203200" lvl="0" indent="-203200">
              <a:lnSpc>
                <a:spcPct val="150000"/>
              </a:lnSpc>
              <a:spcBef>
                <a:spcPts val="375"/>
              </a:spcBef>
              <a:buFont typeface="Arial"/>
              <a:buChar char="•"/>
            </a:pPr>
            <a:r>
              <a:rPr lang="en-US" sz="2400">
                <a:solidFill>
                  <a:schemeClr val="accent1">
                    <a:lumMod val="50000"/>
                    <a:alpha val="100000"/>
                  </a:schemeClr>
                </a:solidFill>
                <a:latin typeface="Microsoft Yahei"/>
                <a:ea typeface="Microsoft Yahei"/>
                <a:cs typeface="Microsoft Yahei"/>
              </a:rPr>
              <a:t>历史事件在文学中的再解读</a:t>
            </a:r>
          </a:p>
          <a:p>
            <a:pPr marL="203200" lvl="0" indent="-203200">
              <a:lnSpc>
                <a:spcPct val="150000"/>
              </a:lnSpc>
              <a:spcBef>
                <a:spcPts val="375"/>
              </a:spcBef>
              <a:buFont typeface="Arial"/>
              <a:buChar char="•"/>
            </a:pPr>
            <a:r>
              <a:rPr lang="en-US" sz="2400">
                <a:solidFill>
                  <a:schemeClr val="accent1">
                    <a:lumMod val="50000"/>
                    <a:alpha val="100000"/>
                  </a:schemeClr>
                </a:solidFill>
                <a:latin typeface="Microsoft Yahei"/>
                <a:ea typeface="Microsoft Yahei"/>
                <a:cs typeface="Microsoft Yahei"/>
              </a:rPr>
              <a:t>文学与历史事件再解读的意义</a:t>
            </a:r>
          </a:p>
          <a:p>
            <a:pPr marL="203200" lvl="0" indent="-203200">
              <a:lnSpc>
                <a:spcPct val="150000"/>
              </a:lnSpc>
              <a:spcBef>
                <a:spcPts val="375"/>
              </a:spcBef>
              <a:buFont typeface="Arial"/>
              <a:buChar char="•"/>
            </a:pPr>
            <a:r>
              <a:rPr lang="en-US" sz="2400">
                <a:solidFill>
                  <a:schemeClr val="accent1">
                    <a:lumMod val="50000"/>
                    <a:alpha val="100000"/>
                  </a:schemeClr>
                </a:solidFill>
                <a:latin typeface="Microsoft Yahei"/>
                <a:ea typeface="Microsoft Yahei"/>
                <a:cs typeface="Microsoft Yahei"/>
              </a:rPr>
              <a:t>文学与历史事件再解读的方法与技巧</a:t>
            </a:r>
          </a:p>
          <a:p>
            <a:pPr marL="203200" lvl="0" indent="-203200">
              <a:lnSpc>
                <a:spcPct val="150000"/>
              </a:lnSpc>
              <a:spcBef>
                <a:spcPts val="375"/>
              </a:spcBef>
              <a:buFont typeface="Arial"/>
              <a:buChar char="•"/>
            </a:pPr>
            <a:r>
              <a:rPr lang="en-US" sz="2400">
                <a:solidFill>
                  <a:schemeClr val="accent1">
                    <a:lumMod val="50000"/>
                    <a:alpha val="100000"/>
                  </a:schemeClr>
                </a:solidFill>
                <a:latin typeface="Microsoft Yahei"/>
                <a:ea typeface="Microsoft Yahei"/>
                <a:cs typeface="Microsoft Yahei"/>
              </a:rPr>
              <a:t>文学与历史事件再解读的实践案例</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65325" y="1915064"/>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8400" b="1">
                <a:solidFill>
                  <a:schemeClr val="accent3">
                    <a:alpha val="100000"/>
                  </a:schemeClr>
                </a:solidFill>
                <a:latin typeface="Microsoft Yahei"/>
                <a:ea typeface="Microsoft Yahei"/>
                <a:cs typeface="Microsoft Yahei"/>
              </a:rPr>
              <a:t>01</a:t>
            </a:r>
          </a:p>
        </p:txBody>
      </p:sp>
      <p:sp>
        <p:nvSpPr>
          <p:cNvPr id="3" name="TextBox 3"/>
          <p:cNvSpPr txBox="1"/>
          <p:nvPr/>
        </p:nvSpPr>
        <p:spPr>
          <a:xfrm>
            <a:off x="1365325" y="3174455"/>
            <a:ext cx="8888730"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3">
                    <a:lumMod val="75000"/>
                    <a:alpha val="100000"/>
                  </a:schemeClr>
                </a:solidFill>
                <a:latin typeface="Microsoft Yahei"/>
                <a:ea typeface="Microsoft Yahei"/>
                <a:cs typeface="Microsoft Yahei"/>
              </a:rPr>
              <a:t>引言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435703" y="1925288"/>
            <a:ext cx="3294412" cy="3432906"/>
            <a:chOff x="1435703" y="1925288"/>
            <a:chExt cx="3294412" cy="3432906"/>
          </a:xfrm>
        </p:grpSpPr>
        <p:sp>
          <p:nvSpPr>
            <p:cNvPr id="3" name="AutoShape 3"/>
            <p:cNvSpPr/>
            <p:nvPr/>
          </p:nvSpPr>
          <p:spPr>
            <a:xfrm>
              <a:off x="1435703" y="1925288"/>
              <a:ext cx="3294412" cy="3294412"/>
            </a:xfrm>
            <a:prstGeom prst="blockArc">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10800000">
              <a:off x="1435703" y="2063782"/>
              <a:ext cx="3294412" cy="3294412"/>
            </a:xfrm>
            <a:prstGeom prst="blockArc">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5" name="Freeform 5"/>
          <p:cNvSpPr/>
          <p:nvPr/>
        </p:nvSpPr>
        <p:spPr>
          <a:xfrm>
            <a:off x="2699099" y="3358880"/>
            <a:ext cx="767367" cy="703933"/>
          </a:xfrm>
          <a:custGeom>
            <a:rect l="l" t="t" r="r" b="b"/>
            <a:pathLst>
              <a:path w="986" h="905">
                <a:moveTo>
                  <a:pt x="298" y="855"/>
                </a:moveTo>
                <a:lnTo>
                  <a:pt x="359" y="855"/>
                </a:lnTo>
                <a:lnTo>
                  <a:pt x="359" y="855"/>
                </a:lnTo>
                <a:lnTo>
                  <a:pt x="374" y="838"/>
                </a:lnTo>
                <a:lnTo>
                  <a:pt x="388" y="819"/>
                </a:lnTo>
                <a:lnTo>
                  <a:pt x="401" y="799"/>
                </a:lnTo>
                <a:lnTo>
                  <a:pt x="412" y="776"/>
                </a:lnTo>
                <a:lnTo>
                  <a:pt x="421" y="752"/>
                </a:lnTo>
                <a:lnTo>
                  <a:pt x="427" y="725"/>
                </a:lnTo>
                <a:lnTo>
                  <a:pt x="432" y="697"/>
                </a:lnTo>
                <a:lnTo>
                  <a:pt x="436" y="666"/>
                </a:lnTo>
                <a:lnTo>
                  <a:pt x="425" y="666"/>
                </a:lnTo>
                <a:lnTo>
                  <a:pt x="425" y="666"/>
                </a:lnTo>
                <a:lnTo>
                  <a:pt x="418" y="666"/>
                </a:lnTo>
                <a:lnTo>
                  <a:pt x="412" y="664"/>
                </a:lnTo>
                <a:lnTo>
                  <a:pt x="405" y="661"/>
                </a:lnTo>
                <a:lnTo>
                  <a:pt x="401" y="656"/>
                </a:lnTo>
                <a:lnTo>
                  <a:pt x="397" y="651"/>
                </a:lnTo>
                <a:lnTo>
                  <a:pt x="393" y="646"/>
                </a:lnTo>
                <a:lnTo>
                  <a:pt x="391" y="639"/>
                </a:lnTo>
                <a:lnTo>
                  <a:pt x="390" y="633"/>
                </a:lnTo>
                <a:lnTo>
                  <a:pt x="390" y="633"/>
                </a:lnTo>
                <a:lnTo>
                  <a:pt x="390" y="633"/>
                </a:lnTo>
                <a:lnTo>
                  <a:pt x="391" y="625"/>
                </a:lnTo>
                <a:lnTo>
                  <a:pt x="393" y="620"/>
                </a:lnTo>
                <a:lnTo>
                  <a:pt x="397" y="613"/>
                </a:lnTo>
                <a:lnTo>
                  <a:pt x="401" y="609"/>
                </a:lnTo>
                <a:lnTo>
                  <a:pt x="405" y="604"/>
                </a:lnTo>
                <a:lnTo>
                  <a:pt x="412" y="601"/>
                </a:lnTo>
                <a:lnTo>
                  <a:pt x="418" y="599"/>
                </a:lnTo>
                <a:lnTo>
                  <a:pt x="425" y="598"/>
                </a:lnTo>
                <a:lnTo>
                  <a:pt x="442" y="598"/>
                </a:lnTo>
                <a:lnTo>
                  <a:pt x="442" y="598"/>
                </a:lnTo>
                <a:lnTo>
                  <a:pt x="417" y="573"/>
                </a:lnTo>
                <a:lnTo>
                  <a:pt x="393" y="546"/>
                </a:lnTo>
                <a:lnTo>
                  <a:pt x="371" y="519"/>
                </a:lnTo>
                <a:lnTo>
                  <a:pt x="351" y="489"/>
                </a:lnTo>
                <a:lnTo>
                  <a:pt x="337" y="512"/>
                </a:lnTo>
                <a:lnTo>
                  <a:pt x="337" y="512"/>
                </a:lnTo>
                <a:lnTo>
                  <a:pt x="277" y="476"/>
                </a:lnTo>
                <a:lnTo>
                  <a:pt x="248" y="458"/>
                </a:lnTo>
                <a:lnTo>
                  <a:pt x="219" y="438"/>
                </a:lnTo>
                <a:lnTo>
                  <a:pt x="191" y="418"/>
                </a:lnTo>
                <a:lnTo>
                  <a:pt x="164" y="395"/>
                </a:lnTo>
                <a:lnTo>
                  <a:pt x="138" y="371"/>
                </a:lnTo>
                <a:lnTo>
                  <a:pt x="126" y="358"/>
                </a:lnTo>
                <a:lnTo>
                  <a:pt x="114" y="345"/>
                </a:lnTo>
                <a:lnTo>
                  <a:pt x="114" y="345"/>
                </a:lnTo>
                <a:lnTo>
                  <a:pt x="102" y="331"/>
                </a:lnTo>
                <a:lnTo>
                  <a:pt x="92" y="317"/>
                </a:lnTo>
                <a:lnTo>
                  <a:pt x="81" y="301"/>
                </a:lnTo>
                <a:lnTo>
                  <a:pt x="71" y="285"/>
                </a:lnTo>
                <a:lnTo>
                  <a:pt x="61" y="269"/>
                </a:lnTo>
                <a:lnTo>
                  <a:pt x="53" y="251"/>
                </a:lnTo>
                <a:lnTo>
                  <a:pt x="44" y="234"/>
                </a:lnTo>
                <a:lnTo>
                  <a:pt x="36" y="216"/>
                </a:lnTo>
                <a:lnTo>
                  <a:pt x="30" y="196"/>
                </a:lnTo>
                <a:lnTo>
                  <a:pt x="23" y="175"/>
                </a:lnTo>
                <a:lnTo>
                  <a:pt x="18" y="154"/>
                </a:lnTo>
                <a:lnTo>
                  <a:pt x="13" y="132"/>
                </a:lnTo>
                <a:lnTo>
                  <a:pt x="9" y="108"/>
                </a:lnTo>
                <a:lnTo>
                  <a:pt x="6" y="84"/>
                </a:lnTo>
                <a:lnTo>
                  <a:pt x="4" y="59"/>
                </a:lnTo>
                <a:lnTo>
                  <a:pt x="3" y="33"/>
                </a:lnTo>
                <a:lnTo>
                  <a:pt x="0" y="0"/>
                </a:lnTo>
                <a:lnTo>
                  <a:pt x="33" y="7"/>
                </a:lnTo>
                <a:lnTo>
                  <a:pt x="239" y="55"/>
                </a:lnTo>
                <a:lnTo>
                  <a:pt x="252" y="58"/>
                </a:lnTo>
                <a:lnTo>
                  <a:pt x="252" y="58"/>
                </a:lnTo>
                <a:lnTo>
                  <a:pt x="256" y="23"/>
                </a:lnTo>
                <a:lnTo>
                  <a:pt x="473" y="23"/>
                </a:lnTo>
                <a:lnTo>
                  <a:pt x="520" y="23"/>
                </a:lnTo>
                <a:lnTo>
                  <a:pt x="737" y="23"/>
                </a:lnTo>
                <a:lnTo>
                  <a:pt x="737" y="23"/>
                </a:lnTo>
                <a:lnTo>
                  <a:pt x="740" y="57"/>
                </a:lnTo>
                <a:lnTo>
                  <a:pt x="751" y="55"/>
                </a:lnTo>
                <a:lnTo>
                  <a:pt x="956" y="7"/>
                </a:lnTo>
                <a:lnTo>
                  <a:pt x="988" y="0"/>
                </a:lnTo>
                <a:lnTo>
                  <a:pt x="987" y="33"/>
                </a:lnTo>
                <a:lnTo>
                  <a:pt x="987" y="33"/>
                </a:lnTo>
                <a:lnTo>
                  <a:pt x="986" y="59"/>
                </a:lnTo>
                <a:lnTo>
                  <a:pt x="983" y="84"/>
                </a:lnTo>
                <a:lnTo>
                  <a:pt x="980" y="108"/>
                </a:lnTo>
                <a:lnTo>
                  <a:pt x="976" y="132"/>
                </a:lnTo>
                <a:lnTo>
                  <a:pt x="971" y="154"/>
                </a:lnTo>
                <a:lnTo>
                  <a:pt x="965" y="175"/>
                </a:lnTo>
                <a:lnTo>
                  <a:pt x="960" y="196"/>
                </a:lnTo>
                <a:lnTo>
                  <a:pt x="952" y="216"/>
                </a:lnTo>
                <a:lnTo>
                  <a:pt x="945" y="234"/>
                </a:lnTo>
                <a:lnTo>
                  <a:pt x="936" y="251"/>
                </a:lnTo>
                <a:lnTo>
                  <a:pt x="927" y="269"/>
                </a:lnTo>
                <a:lnTo>
                  <a:pt x="918" y="285"/>
                </a:lnTo>
                <a:lnTo>
                  <a:pt x="908" y="301"/>
                </a:lnTo>
                <a:lnTo>
                  <a:pt x="897" y="317"/>
                </a:lnTo>
                <a:lnTo>
                  <a:pt x="886" y="331"/>
                </a:lnTo>
                <a:lnTo>
                  <a:pt x="874" y="345"/>
                </a:lnTo>
                <a:lnTo>
                  <a:pt x="874" y="345"/>
                </a:lnTo>
                <a:lnTo>
                  <a:pt x="862" y="358"/>
                </a:lnTo>
                <a:lnTo>
                  <a:pt x="850" y="371"/>
                </a:lnTo>
                <a:lnTo>
                  <a:pt x="825" y="395"/>
                </a:lnTo>
                <a:lnTo>
                  <a:pt x="798" y="418"/>
                </a:lnTo>
                <a:lnTo>
                  <a:pt x="770" y="438"/>
                </a:lnTo>
                <a:lnTo>
                  <a:pt x="742" y="458"/>
                </a:lnTo>
                <a:lnTo>
                  <a:pt x="713" y="476"/>
                </a:lnTo>
                <a:lnTo>
                  <a:pt x="653" y="512"/>
                </a:lnTo>
                <a:lnTo>
                  <a:pt x="640" y="491"/>
                </a:lnTo>
                <a:lnTo>
                  <a:pt x="640" y="491"/>
                </a:lnTo>
                <a:lnTo>
                  <a:pt x="620" y="521"/>
                </a:lnTo>
                <a:lnTo>
                  <a:pt x="599" y="548"/>
                </a:lnTo>
                <a:lnTo>
                  <a:pt x="576" y="574"/>
                </a:lnTo>
                <a:lnTo>
                  <a:pt x="551" y="598"/>
                </a:lnTo>
                <a:lnTo>
                  <a:pt x="567" y="598"/>
                </a:lnTo>
                <a:lnTo>
                  <a:pt x="567" y="598"/>
                </a:lnTo>
                <a:lnTo>
                  <a:pt x="574" y="599"/>
                </a:lnTo>
                <a:lnTo>
                  <a:pt x="580" y="601"/>
                </a:lnTo>
                <a:lnTo>
                  <a:pt x="586" y="604"/>
                </a:lnTo>
                <a:lnTo>
                  <a:pt x="591" y="609"/>
                </a:lnTo>
                <a:lnTo>
                  <a:pt x="595" y="613"/>
                </a:lnTo>
                <a:lnTo>
                  <a:pt x="599" y="620"/>
                </a:lnTo>
                <a:lnTo>
                  <a:pt x="601" y="625"/>
                </a:lnTo>
                <a:lnTo>
                  <a:pt x="601" y="633"/>
                </a:lnTo>
                <a:lnTo>
                  <a:pt x="601" y="633"/>
                </a:lnTo>
                <a:lnTo>
                  <a:pt x="601" y="633"/>
                </a:lnTo>
                <a:lnTo>
                  <a:pt x="601" y="639"/>
                </a:lnTo>
                <a:lnTo>
                  <a:pt x="599" y="646"/>
                </a:lnTo>
                <a:lnTo>
                  <a:pt x="595" y="651"/>
                </a:lnTo>
                <a:lnTo>
                  <a:pt x="591" y="656"/>
                </a:lnTo>
                <a:lnTo>
                  <a:pt x="586" y="661"/>
                </a:lnTo>
                <a:lnTo>
                  <a:pt x="580" y="664"/>
                </a:lnTo>
                <a:lnTo>
                  <a:pt x="574" y="666"/>
                </a:lnTo>
                <a:lnTo>
                  <a:pt x="567" y="666"/>
                </a:lnTo>
                <a:lnTo>
                  <a:pt x="557" y="666"/>
                </a:lnTo>
                <a:lnTo>
                  <a:pt x="557" y="666"/>
                </a:lnTo>
                <a:lnTo>
                  <a:pt x="561" y="697"/>
                </a:lnTo>
                <a:lnTo>
                  <a:pt x="565" y="725"/>
                </a:lnTo>
                <a:lnTo>
                  <a:pt x="572" y="752"/>
                </a:lnTo>
                <a:lnTo>
                  <a:pt x="581" y="776"/>
                </a:lnTo>
                <a:lnTo>
                  <a:pt x="592" y="799"/>
                </a:lnTo>
                <a:lnTo>
                  <a:pt x="605" y="819"/>
                </a:lnTo>
                <a:lnTo>
                  <a:pt x="619" y="838"/>
                </a:lnTo>
                <a:lnTo>
                  <a:pt x="634" y="855"/>
                </a:lnTo>
                <a:lnTo>
                  <a:pt x="697" y="855"/>
                </a:lnTo>
                <a:lnTo>
                  <a:pt x="713" y="905"/>
                </a:lnTo>
                <a:lnTo>
                  <a:pt x="283" y="905"/>
                </a:lnTo>
                <a:lnTo>
                  <a:pt x="298" y="855"/>
                </a:lnTo>
                <a:lnTo>
                  <a:pt x="298" y="855"/>
                </a:lnTo>
                <a:close/>
                <a:moveTo>
                  <a:pt x="742" y="109"/>
                </a:moveTo>
                <a:lnTo>
                  <a:pt x="742" y="109"/>
                </a:lnTo>
                <a:lnTo>
                  <a:pt x="741" y="157"/>
                </a:lnTo>
                <a:lnTo>
                  <a:pt x="737" y="203"/>
                </a:lnTo>
                <a:lnTo>
                  <a:pt x="731" y="247"/>
                </a:lnTo>
                <a:lnTo>
                  <a:pt x="723" y="289"/>
                </a:lnTo>
                <a:lnTo>
                  <a:pt x="719" y="310"/>
                </a:lnTo>
                <a:lnTo>
                  <a:pt x="714" y="331"/>
                </a:lnTo>
                <a:lnTo>
                  <a:pt x="707" y="350"/>
                </a:lnTo>
                <a:lnTo>
                  <a:pt x="701" y="370"/>
                </a:lnTo>
                <a:lnTo>
                  <a:pt x="693" y="388"/>
                </a:lnTo>
                <a:lnTo>
                  <a:pt x="685" y="407"/>
                </a:lnTo>
                <a:lnTo>
                  <a:pt x="678" y="425"/>
                </a:lnTo>
                <a:lnTo>
                  <a:pt x="669" y="443"/>
                </a:lnTo>
                <a:lnTo>
                  <a:pt x="669" y="443"/>
                </a:lnTo>
                <a:lnTo>
                  <a:pt x="715" y="414"/>
                </a:lnTo>
                <a:lnTo>
                  <a:pt x="736" y="399"/>
                </a:lnTo>
                <a:lnTo>
                  <a:pt x="758" y="383"/>
                </a:lnTo>
                <a:lnTo>
                  <a:pt x="779" y="367"/>
                </a:lnTo>
                <a:lnTo>
                  <a:pt x="798" y="349"/>
                </a:lnTo>
                <a:lnTo>
                  <a:pt x="818" y="331"/>
                </a:lnTo>
                <a:lnTo>
                  <a:pt x="836" y="311"/>
                </a:lnTo>
                <a:lnTo>
                  <a:pt x="836" y="311"/>
                </a:lnTo>
                <a:lnTo>
                  <a:pt x="855" y="288"/>
                </a:lnTo>
                <a:lnTo>
                  <a:pt x="871" y="263"/>
                </a:lnTo>
                <a:lnTo>
                  <a:pt x="886" y="236"/>
                </a:lnTo>
                <a:lnTo>
                  <a:pt x="894" y="222"/>
                </a:lnTo>
                <a:lnTo>
                  <a:pt x="900" y="208"/>
                </a:lnTo>
                <a:lnTo>
                  <a:pt x="906" y="192"/>
                </a:lnTo>
                <a:lnTo>
                  <a:pt x="912" y="177"/>
                </a:lnTo>
                <a:lnTo>
                  <a:pt x="917" y="159"/>
                </a:lnTo>
                <a:lnTo>
                  <a:pt x="921" y="142"/>
                </a:lnTo>
                <a:lnTo>
                  <a:pt x="925" y="123"/>
                </a:lnTo>
                <a:lnTo>
                  <a:pt x="929" y="105"/>
                </a:lnTo>
                <a:lnTo>
                  <a:pt x="932" y="85"/>
                </a:lnTo>
                <a:lnTo>
                  <a:pt x="934" y="66"/>
                </a:lnTo>
                <a:lnTo>
                  <a:pt x="793" y="97"/>
                </a:lnTo>
                <a:lnTo>
                  <a:pt x="808" y="130"/>
                </a:lnTo>
                <a:lnTo>
                  <a:pt x="761" y="152"/>
                </a:lnTo>
                <a:lnTo>
                  <a:pt x="742" y="109"/>
                </a:lnTo>
                <a:lnTo>
                  <a:pt x="742" y="109"/>
                </a:lnTo>
                <a:close/>
                <a:moveTo>
                  <a:pt x="326" y="446"/>
                </a:moveTo>
                <a:lnTo>
                  <a:pt x="326" y="446"/>
                </a:lnTo>
                <a:lnTo>
                  <a:pt x="316" y="428"/>
                </a:lnTo>
                <a:lnTo>
                  <a:pt x="308" y="409"/>
                </a:lnTo>
                <a:lnTo>
                  <a:pt x="300" y="390"/>
                </a:lnTo>
                <a:lnTo>
                  <a:pt x="292" y="371"/>
                </a:lnTo>
                <a:lnTo>
                  <a:pt x="286" y="350"/>
                </a:lnTo>
                <a:lnTo>
                  <a:pt x="279" y="331"/>
                </a:lnTo>
                <a:lnTo>
                  <a:pt x="274" y="309"/>
                </a:lnTo>
                <a:lnTo>
                  <a:pt x="269" y="288"/>
                </a:lnTo>
                <a:lnTo>
                  <a:pt x="264" y="267"/>
                </a:lnTo>
                <a:lnTo>
                  <a:pt x="261" y="244"/>
                </a:lnTo>
                <a:lnTo>
                  <a:pt x="258" y="221"/>
                </a:lnTo>
                <a:lnTo>
                  <a:pt x="256" y="198"/>
                </a:lnTo>
                <a:lnTo>
                  <a:pt x="253" y="174"/>
                </a:lnTo>
                <a:lnTo>
                  <a:pt x="252" y="151"/>
                </a:lnTo>
                <a:lnTo>
                  <a:pt x="251" y="102"/>
                </a:lnTo>
                <a:lnTo>
                  <a:pt x="228" y="152"/>
                </a:lnTo>
                <a:lnTo>
                  <a:pt x="182" y="130"/>
                </a:lnTo>
                <a:lnTo>
                  <a:pt x="197" y="97"/>
                </a:lnTo>
                <a:lnTo>
                  <a:pt x="56" y="66"/>
                </a:lnTo>
                <a:lnTo>
                  <a:pt x="56" y="66"/>
                </a:lnTo>
                <a:lnTo>
                  <a:pt x="58" y="85"/>
                </a:lnTo>
                <a:lnTo>
                  <a:pt x="60" y="105"/>
                </a:lnTo>
                <a:lnTo>
                  <a:pt x="63" y="123"/>
                </a:lnTo>
                <a:lnTo>
                  <a:pt x="68" y="142"/>
                </a:lnTo>
                <a:lnTo>
                  <a:pt x="72" y="159"/>
                </a:lnTo>
                <a:lnTo>
                  <a:pt x="77" y="177"/>
                </a:lnTo>
                <a:lnTo>
                  <a:pt x="83" y="192"/>
                </a:lnTo>
                <a:lnTo>
                  <a:pt x="89" y="208"/>
                </a:lnTo>
                <a:lnTo>
                  <a:pt x="96" y="222"/>
                </a:lnTo>
                <a:lnTo>
                  <a:pt x="102" y="236"/>
                </a:lnTo>
                <a:lnTo>
                  <a:pt x="118" y="263"/>
                </a:lnTo>
                <a:lnTo>
                  <a:pt x="135" y="288"/>
                </a:lnTo>
                <a:lnTo>
                  <a:pt x="153" y="311"/>
                </a:lnTo>
                <a:lnTo>
                  <a:pt x="153" y="311"/>
                </a:lnTo>
                <a:lnTo>
                  <a:pt x="172" y="332"/>
                </a:lnTo>
                <a:lnTo>
                  <a:pt x="191" y="350"/>
                </a:lnTo>
                <a:lnTo>
                  <a:pt x="212" y="369"/>
                </a:lnTo>
                <a:lnTo>
                  <a:pt x="234" y="385"/>
                </a:lnTo>
                <a:lnTo>
                  <a:pt x="256" y="401"/>
                </a:lnTo>
                <a:lnTo>
                  <a:pt x="279" y="417"/>
                </a:lnTo>
                <a:lnTo>
                  <a:pt x="326" y="446"/>
                </a:lnTo>
                <a:lnTo>
                  <a:pt x="326" y="446"/>
                </a:lnTo>
                <a:close/>
                <a:moveTo>
                  <a:pt x="304" y="70"/>
                </a:moveTo>
                <a:lnTo>
                  <a:pt x="304" y="70"/>
                </a:lnTo>
                <a:lnTo>
                  <a:pt x="304" y="120"/>
                </a:lnTo>
                <a:lnTo>
                  <a:pt x="307" y="170"/>
                </a:lnTo>
                <a:lnTo>
                  <a:pt x="309" y="194"/>
                </a:lnTo>
                <a:lnTo>
                  <a:pt x="312" y="218"/>
                </a:lnTo>
                <a:lnTo>
                  <a:pt x="315" y="242"/>
                </a:lnTo>
                <a:lnTo>
                  <a:pt x="320" y="266"/>
                </a:lnTo>
                <a:lnTo>
                  <a:pt x="320" y="266"/>
                </a:lnTo>
                <a:lnTo>
                  <a:pt x="325" y="288"/>
                </a:lnTo>
                <a:lnTo>
                  <a:pt x="331" y="312"/>
                </a:lnTo>
                <a:lnTo>
                  <a:pt x="339" y="335"/>
                </a:lnTo>
                <a:lnTo>
                  <a:pt x="348" y="358"/>
                </a:lnTo>
                <a:lnTo>
                  <a:pt x="358" y="380"/>
                </a:lnTo>
                <a:lnTo>
                  <a:pt x="368" y="401"/>
                </a:lnTo>
                <a:lnTo>
                  <a:pt x="381" y="423"/>
                </a:lnTo>
                <a:lnTo>
                  <a:pt x="394" y="445"/>
                </a:lnTo>
                <a:lnTo>
                  <a:pt x="394" y="445"/>
                </a:lnTo>
                <a:lnTo>
                  <a:pt x="398" y="448"/>
                </a:lnTo>
                <a:lnTo>
                  <a:pt x="401" y="450"/>
                </a:lnTo>
                <a:lnTo>
                  <a:pt x="404" y="452"/>
                </a:lnTo>
                <a:lnTo>
                  <a:pt x="407" y="453"/>
                </a:lnTo>
                <a:lnTo>
                  <a:pt x="412" y="453"/>
                </a:lnTo>
                <a:lnTo>
                  <a:pt x="416" y="453"/>
                </a:lnTo>
                <a:lnTo>
                  <a:pt x="419" y="452"/>
                </a:lnTo>
                <a:lnTo>
                  <a:pt x="424" y="450"/>
                </a:lnTo>
                <a:lnTo>
                  <a:pt x="424" y="450"/>
                </a:lnTo>
                <a:lnTo>
                  <a:pt x="427" y="447"/>
                </a:lnTo>
                <a:lnTo>
                  <a:pt x="429" y="444"/>
                </a:lnTo>
                <a:lnTo>
                  <a:pt x="430" y="440"/>
                </a:lnTo>
                <a:lnTo>
                  <a:pt x="431" y="436"/>
                </a:lnTo>
                <a:lnTo>
                  <a:pt x="432" y="433"/>
                </a:lnTo>
                <a:lnTo>
                  <a:pt x="431" y="428"/>
                </a:lnTo>
                <a:lnTo>
                  <a:pt x="430" y="425"/>
                </a:lnTo>
                <a:lnTo>
                  <a:pt x="428" y="421"/>
                </a:lnTo>
                <a:lnTo>
                  <a:pt x="428" y="421"/>
                </a:lnTo>
                <a:lnTo>
                  <a:pt x="416" y="402"/>
                </a:lnTo>
                <a:lnTo>
                  <a:pt x="404" y="382"/>
                </a:lnTo>
                <a:lnTo>
                  <a:pt x="394" y="362"/>
                </a:lnTo>
                <a:lnTo>
                  <a:pt x="386" y="342"/>
                </a:lnTo>
                <a:lnTo>
                  <a:pt x="378" y="321"/>
                </a:lnTo>
                <a:lnTo>
                  <a:pt x="371" y="300"/>
                </a:lnTo>
                <a:lnTo>
                  <a:pt x="365" y="279"/>
                </a:lnTo>
                <a:lnTo>
                  <a:pt x="360" y="257"/>
                </a:lnTo>
                <a:lnTo>
                  <a:pt x="360" y="257"/>
                </a:lnTo>
                <a:lnTo>
                  <a:pt x="355" y="234"/>
                </a:lnTo>
                <a:lnTo>
                  <a:pt x="352" y="212"/>
                </a:lnTo>
                <a:lnTo>
                  <a:pt x="350" y="189"/>
                </a:lnTo>
                <a:lnTo>
                  <a:pt x="348" y="166"/>
                </a:lnTo>
                <a:lnTo>
                  <a:pt x="346" y="119"/>
                </a:lnTo>
                <a:lnTo>
                  <a:pt x="346" y="70"/>
                </a:lnTo>
                <a:lnTo>
                  <a:pt x="346" y="70"/>
                </a:lnTo>
                <a:lnTo>
                  <a:pt x="345" y="67"/>
                </a:lnTo>
                <a:lnTo>
                  <a:pt x="343" y="63"/>
                </a:lnTo>
                <a:lnTo>
                  <a:pt x="342" y="59"/>
                </a:lnTo>
                <a:lnTo>
                  <a:pt x="339" y="56"/>
                </a:lnTo>
                <a:lnTo>
                  <a:pt x="337" y="54"/>
                </a:lnTo>
                <a:lnTo>
                  <a:pt x="333" y="52"/>
                </a:lnTo>
                <a:lnTo>
                  <a:pt x="329" y="51"/>
                </a:lnTo>
                <a:lnTo>
                  <a:pt x="325" y="50"/>
                </a:lnTo>
                <a:lnTo>
                  <a:pt x="325" y="50"/>
                </a:lnTo>
                <a:lnTo>
                  <a:pt x="321" y="51"/>
                </a:lnTo>
                <a:lnTo>
                  <a:pt x="317" y="52"/>
                </a:lnTo>
                <a:lnTo>
                  <a:pt x="313" y="53"/>
                </a:lnTo>
                <a:lnTo>
                  <a:pt x="311" y="56"/>
                </a:lnTo>
                <a:lnTo>
                  <a:pt x="308" y="58"/>
                </a:lnTo>
                <a:lnTo>
                  <a:pt x="307" y="63"/>
                </a:lnTo>
                <a:lnTo>
                  <a:pt x="304" y="66"/>
                </a:lnTo>
                <a:lnTo>
                  <a:pt x="304" y="70"/>
                </a:lnTo>
                <a:lnTo>
                  <a:pt x="304" y="7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sp>
        <p:nvSpPr>
          <p:cNvPr id="28" name="AutoShape 28"/>
          <p:cNvSpPr/>
          <p:nvPr/>
        </p:nvSpPr>
        <p:spPr>
          <a:xfrm>
            <a:off x="5784437" y="1687163"/>
            <a:ext cx="4496144" cy="565817"/>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5927774" y="1687163"/>
            <a:ext cx="4173855" cy="56119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b="1">
                <a:solidFill>
                  <a:srgbClr val="FFFFFF">
                    <a:alpha val="100000"/>
                  </a:srgbClr>
                </a:solidFill>
                <a:latin typeface="Microsoft Yahei"/>
                <a:ea typeface="Microsoft Yahei"/>
                <a:cs typeface="Microsoft Yahei"/>
              </a:rPr>
              <a:t>01</a:t>
            </a:r>
          </a:p>
        </p:txBody>
      </p:sp>
      <p:sp>
        <p:nvSpPr>
          <p:cNvPr id="30" name="TextBox 30"/>
          <p:cNvSpPr txBox="1"/>
          <p:nvPr/>
        </p:nvSpPr>
        <p:spPr>
          <a:xfrm>
            <a:off x="5784437" y="2262505"/>
            <a:ext cx="4496144" cy="82053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chemeClr val="dk1">
                    <a:alpha val="100000"/>
                  </a:schemeClr>
                </a:solidFill>
                <a:latin typeface="Microsoft Yahei"/>
                <a:ea typeface="Microsoft Yahei"/>
                <a:cs typeface="Microsoft Yahei"/>
              </a:rPr>
              <a:t>通过对文学作品的解读，挖掘历史事件背后的深层含义和影响。</a:t>
            </a:r>
          </a:p>
        </p:txBody>
      </p:sp>
      <p:sp>
        <p:nvSpPr>
          <p:cNvPr id="31" name="AutoShape 31"/>
          <p:cNvSpPr/>
          <p:nvPr/>
        </p:nvSpPr>
        <p:spPr>
          <a:xfrm>
            <a:off x="5784437" y="3120755"/>
            <a:ext cx="4496144" cy="565817"/>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5927774" y="3120755"/>
            <a:ext cx="4173855" cy="56119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b="1">
                <a:solidFill>
                  <a:srgbClr val="FFFFFF">
                    <a:alpha val="100000"/>
                  </a:srgbClr>
                </a:solidFill>
                <a:latin typeface="Microsoft Yahei"/>
                <a:ea typeface="Microsoft Yahei"/>
                <a:cs typeface="Microsoft Yahei"/>
              </a:rPr>
              <a:t>02</a:t>
            </a:r>
          </a:p>
        </p:txBody>
      </p:sp>
      <p:sp>
        <p:nvSpPr>
          <p:cNvPr id="33" name="TextBox 33"/>
          <p:cNvSpPr txBox="1"/>
          <p:nvPr/>
        </p:nvSpPr>
        <p:spPr>
          <a:xfrm>
            <a:off x="5784437" y="3715147"/>
            <a:ext cx="4496144" cy="82053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chemeClr val="dk1">
                    <a:alpha val="100000"/>
                  </a:schemeClr>
                </a:solidFill>
                <a:latin typeface="Microsoft Yahei"/>
                <a:ea typeface="Microsoft Yahei"/>
                <a:cs typeface="Microsoft Yahei"/>
              </a:rPr>
              <a:t>探讨文学作品如何反映和塑造历史事件，以及历史事件如何影响文学创作的主题和风格。</a:t>
            </a:r>
          </a:p>
        </p:txBody>
      </p:sp>
      <p:sp>
        <p:nvSpPr>
          <p:cNvPr id="34" name="AutoShape 34"/>
          <p:cNvSpPr/>
          <p:nvPr/>
        </p:nvSpPr>
        <p:spPr>
          <a:xfrm>
            <a:off x="5784437" y="4609991"/>
            <a:ext cx="4496144" cy="565817"/>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5784437" y="5204382"/>
            <a:ext cx="4496144" cy="82053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chemeClr val="dk1">
                    <a:alpha val="100000"/>
                  </a:schemeClr>
                </a:solidFill>
                <a:latin typeface="Microsoft Yahei"/>
                <a:ea typeface="Microsoft Yahei"/>
                <a:cs typeface="Microsoft Yahei"/>
              </a:rPr>
              <a:t>分析文学与历史事件之间的相互关系，揭示两者之间的互动与影响。</a:t>
            </a:r>
          </a:p>
        </p:txBody>
      </p:sp>
      <p:sp>
        <p:nvSpPr>
          <p:cNvPr id="36" name="TextBox 36"/>
          <p:cNvSpPr txBox="1"/>
          <p:nvPr/>
        </p:nvSpPr>
        <p:spPr>
          <a:xfrm>
            <a:off x="5945582" y="4609991"/>
            <a:ext cx="4173855" cy="56119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b="1">
                <a:solidFill>
                  <a:srgbClr val="FFFFFF">
                    <a:alpha val="100000"/>
                  </a:srgbClr>
                </a:solidFill>
                <a:latin typeface="Microsoft Yahei"/>
                <a:ea typeface="Microsoft Yahei"/>
                <a:cs typeface="Microsoft Yahei"/>
              </a:rPr>
              <a:t>03</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629637" y="143487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764381" y="156961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3948703" y="2073002"/>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5" name="TextBox 5"/>
          <p:cNvSpPr txBox="1"/>
          <p:nvPr/>
        </p:nvSpPr>
        <p:spPr>
          <a:xfrm>
            <a:off x="4406789" y="122051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文学是历史的见证</a:t>
            </a:r>
          </a:p>
        </p:txBody>
      </p:sp>
      <p:sp>
        <p:nvSpPr>
          <p:cNvPr id="6" name="TextBox 6"/>
          <p:cNvSpPr txBox="1"/>
          <p:nvPr/>
        </p:nvSpPr>
        <p:spPr>
          <a:xfrm>
            <a:off x="4406789" y="176915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文学作品通过描绘人物、情节和环境等元素，生动地再现了历史时期的社会风貌和人们的生活状态。</a:t>
            </a:r>
          </a:p>
        </p:txBody>
      </p:sp>
      <p:sp>
        <p:nvSpPr>
          <p:cNvPr id="7" name="AutoShape 7"/>
          <p:cNvSpPr/>
          <p:nvPr/>
        </p:nvSpPr>
        <p:spPr>
          <a:xfrm>
            <a:off x="-545608" y="2453663"/>
            <a:ext cx="3870955" cy="387095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2">
            <a:alphaModFix/>
          </a:blip>
          <a:srcRect l="15161" r="15161"/>
          <a:stretch>
            <a:fillRect/>
          </a:stretch>
        </p:blipFill>
        <p:spPr>
          <a:xfrm>
            <a:off x="-344549" y="2654723"/>
            <a:ext cx="3468836" cy="3468836"/>
          </a:xfrm>
          <a:prstGeom prst="ellipse">
            <a:avLst/>
          </a:prstGeom>
        </p:spPr>
      </p:pic>
      <p:sp>
        <p:nvSpPr>
          <p:cNvPr id="9" name="AutoShape 9"/>
          <p:cNvSpPr/>
          <p:nvPr/>
        </p:nvSpPr>
        <p:spPr>
          <a:xfrm>
            <a:off x="3629637" y="3155196"/>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764381" y="3289940"/>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flipH="1">
            <a:off x="3948703" y="3793327"/>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4406789" y="2940841"/>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历史是文学的源泉</a:t>
            </a:r>
          </a:p>
        </p:txBody>
      </p:sp>
      <p:sp>
        <p:nvSpPr>
          <p:cNvPr id="13" name="TextBox 13"/>
          <p:cNvSpPr txBox="1"/>
          <p:nvPr/>
        </p:nvSpPr>
        <p:spPr>
          <a:xfrm>
            <a:off x="4406789" y="3489481"/>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历史事件和人物为文学创作提供了丰富的素材和灵感来源，使得文学作品具有深厚的历史底蕴和文化内涵。</a:t>
            </a:r>
          </a:p>
        </p:txBody>
      </p:sp>
      <p:sp>
        <p:nvSpPr>
          <p:cNvPr id="14" name="AutoShape 14"/>
          <p:cNvSpPr/>
          <p:nvPr/>
        </p:nvSpPr>
        <p:spPr>
          <a:xfrm>
            <a:off x="3629637" y="487552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3764381" y="501026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flipH="1">
            <a:off x="3948703" y="5513651"/>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7" name="TextBox 17"/>
          <p:cNvSpPr txBox="1"/>
          <p:nvPr/>
        </p:nvSpPr>
        <p:spPr>
          <a:xfrm>
            <a:off x="4406789" y="466116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文学与历史的互动</a:t>
            </a:r>
          </a:p>
        </p:txBody>
      </p:sp>
      <p:sp>
        <p:nvSpPr>
          <p:cNvPr id="18" name="TextBox 18"/>
          <p:cNvSpPr txBox="1"/>
          <p:nvPr/>
        </p:nvSpPr>
        <p:spPr>
          <a:xfrm>
            <a:off x="4406789" y="520980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文学作品通过对历史事件的再创作和解读，不仅可以让读者更好地了解历史，还可以引导读者对历史事件进行深入的思考和探讨。同时，历史事件也可以为文学创作提供新的视角和思路，推动文学的发展和创新。</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文学与历史的关系</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65325" y="1915064"/>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8400" b="1">
                <a:solidFill>
                  <a:schemeClr val="accent3">
                    <a:alpha val="100000"/>
                  </a:schemeClr>
                </a:solidFill>
                <a:latin typeface="Microsoft Yahei"/>
                <a:ea typeface="Microsoft Yahei"/>
                <a:cs typeface="Microsoft Yahei"/>
              </a:rPr>
              <a:t>02</a:t>
            </a:r>
          </a:p>
        </p:txBody>
      </p:sp>
      <p:sp>
        <p:nvSpPr>
          <p:cNvPr id="3" name="TextBox 3"/>
          <p:cNvSpPr txBox="1"/>
          <p:nvPr/>
        </p:nvSpPr>
        <p:spPr>
          <a:xfrm>
            <a:off x="1365325" y="3174455"/>
            <a:ext cx="8888730"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3">
                    <a:lumMod val="75000"/>
                    <a:alpha val="100000"/>
                  </a:schemeClr>
                </a:solidFill>
                <a:latin typeface="Microsoft Yahei"/>
                <a:ea typeface="Microsoft Yahei"/>
                <a:cs typeface="Microsoft Yahei"/>
              </a:rPr>
              <a:t>文学作品中的历史元素</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TextBox 2"/>
          <p:cNvSpPr txBox="1"/>
          <p:nvPr/>
        </p:nvSpPr>
        <p:spPr>
          <a:xfrm>
            <a:off x="624819" y="4114483"/>
            <a:ext cx="349567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1">
                    <a:alpha val="100000"/>
                  </a:schemeClr>
                </a:solidFill>
                <a:latin typeface="Microsoft Yahei"/>
                <a:ea typeface="Microsoft Yahei"/>
                <a:cs typeface="Microsoft Yahei"/>
              </a:rPr>
              <a:t>时代背景</a:t>
            </a:r>
          </a:p>
        </p:txBody>
      </p:sp>
      <p:sp>
        <p:nvSpPr>
          <p:cNvPr id="3" name="TextBox 3"/>
          <p:cNvSpPr txBox="1"/>
          <p:nvPr/>
        </p:nvSpPr>
        <p:spPr>
          <a:xfrm>
            <a:off x="4348163" y="4114483"/>
            <a:ext cx="349567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1">
                    <a:alpha val="100000"/>
                  </a:schemeClr>
                </a:solidFill>
                <a:latin typeface="Microsoft Yahei"/>
                <a:ea typeface="Microsoft Yahei"/>
                <a:cs typeface="Microsoft Yahei"/>
              </a:rPr>
              <a:t>历史事件</a:t>
            </a:r>
          </a:p>
        </p:txBody>
      </p:sp>
      <p:sp>
        <p:nvSpPr>
          <p:cNvPr id="4" name="TextBox 4"/>
          <p:cNvSpPr txBox="1"/>
          <p:nvPr/>
        </p:nvSpPr>
        <p:spPr>
          <a:xfrm>
            <a:off x="8107773" y="4114483"/>
            <a:ext cx="349567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1">
                    <a:alpha val="100000"/>
                  </a:schemeClr>
                </a:solidFill>
                <a:latin typeface="Microsoft Yahei"/>
                <a:ea typeface="Microsoft Yahei"/>
                <a:cs typeface="Microsoft Yahei"/>
              </a:rPr>
              <a:t>历史文化</a:t>
            </a:r>
          </a:p>
        </p:txBody>
      </p:sp>
      <p:pic>
        <p:nvPicPr>
          <p:cNvPr id="5" name="Picture 5"/>
          <p:cNvPicPr>
            <a:picLocks noChangeAspect="1"/>
          </p:cNvPicPr>
          <p:nvPr/>
        </p:nvPicPr>
        <p:blipFill>
          <a:blip r:embed="rId2"/>
          <a:srcRect t="22469" b="22469"/>
          <a:stretch>
            <a:fillRect/>
          </a:stretch>
        </p:blipFill>
        <p:spPr>
          <a:xfrm>
            <a:off x="624819" y="1389220"/>
            <a:ext cx="3505200" cy="2628900"/>
          </a:xfrm>
          <a:prstGeom prst="rect">
            <a:avLst/>
          </a:prstGeom>
        </p:spPr>
      </p:pic>
      <p:pic>
        <p:nvPicPr>
          <p:cNvPr id="6" name="Picture 6"/>
          <p:cNvPicPr>
            <a:picLocks noChangeAspect="1"/>
          </p:cNvPicPr>
          <p:nvPr/>
        </p:nvPicPr>
        <p:blipFill>
          <a:blip r:embed="rId3"/>
          <a:srcRect t="25000" b="25000"/>
          <a:stretch>
            <a:fillRect/>
          </a:stretch>
        </p:blipFill>
        <p:spPr>
          <a:xfrm>
            <a:off x="4343400" y="1390333"/>
            <a:ext cx="3505200" cy="2628900"/>
          </a:xfrm>
          <a:prstGeom prst="rect">
            <a:avLst/>
          </a:prstGeom>
        </p:spPr>
      </p:pic>
      <p:pic>
        <p:nvPicPr>
          <p:cNvPr id="7" name="Picture 7"/>
          <p:cNvPicPr>
            <a:picLocks noChangeAspect="1"/>
          </p:cNvPicPr>
          <p:nvPr/>
        </p:nvPicPr>
        <p:blipFill>
          <a:blip r:embed="rId4"/>
          <a:srcRect t="24781" b="24781"/>
          <a:stretch>
            <a:fillRect/>
          </a:stretch>
        </p:blipFill>
        <p:spPr>
          <a:xfrm>
            <a:off x="8079695" y="1390333"/>
            <a:ext cx="3505200" cy="2628900"/>
          </a:xfrm>
          <a:prstGeom prst="rect">
            <a:avLst/>
          </a:prstGeom>
        </p:spPr>
      </p:pic>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历史背景与文学创作</a:t>
              </a:r>
            </a:p>
          </p:txBody>
        </p:sp>
      </p:grpSp>
      <p:sp>
        <p:nvSpPr>
          <p:cNvPr id="30" name="TextBox 30"/>
          <p:cNvSpPr txBox="1"/>
          <p:nvPr/>
        </p:nvSpPr>
        <p:spPr>
          <a:xfrm>
            <a:off x="586719" y="4533583"/>
            <a:ext cx="3523139" cy="193874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文学作品往往反映了当时的社会、政治、经济等时代背景，通过对这些背景的描绘，读者可以更好地理解作品所表达的主题和情感。</a:t>
            </a:r>
          </a:p>
        </p:txBody>
      </p:sp>
      <p:sp>
        <p:nvSpPr>
          <p:cNvPr id="31" name="TextBox 31"/>
          <p:cNvSpPr txBox="1"/>
          <p:nvPr/>
        </p:nvSpPr>
        <p:spPr>
          <a:xfrm>
            <a:off x="4336552" y="4533583"/>
            <a:ext cx="3523139" cy="193874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许多文学作品都以历史事件为背景，通过对历史事件的叙述和描绘，作品获得了更深刻的历史内涵和文化底蕴。</a:t>
            </a:r>
          </a:p>
        </p:txBody>
      </p:sp>
      <p:sp>
        <p:nvSpPr>
          <p:cNvPr id="32" name="TextBox 32"/>
          <p:cNvSpPr txBox="1"/>
          <p:nvPr/>
        </p:nvSpPr>
        <p:spPr>
          <a:xfrm>
            <a:off x="8069673" y="4533583"/>
            <a:ext cx="3523139" cy="193874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文学作品中的历史文化元素包括风俗习惯、宗教信仰、思想观念等，这些元素为作品提供了丰富的文化内涵，同时也反映了人类历史的发展进程。</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577266" y="1657454"/>
            <a:ext cx="342900" cy="342900"/>
          </a:xfrm>
          <a:prstGeom prst="ellipse">
            <a:avLst/>
          </a:prstGeom>
          <a:noFill/>
          <a:ln w="13716">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a:pPr algn="ctr">
              <a:defRPr/>
            </a:pPr>
            <a:r>
              <a:rPr lang="en-US" sz="1800" b="1">
                <a:solidFill>
                  <a:schemeClr val="accent1">
                    <a:alpha val="100000"/>
                  </a:schemeClr>
                </a:solidFill>
                <a:latin typeface="Arial"/>
                <a:ea typeface="Arial"/>
                <a:cs typeface="Arial"/>
              </a:rPr>
              <a:t>1</a:t>
            </a:r>
            <a:endParaRPr lang="en-US" sz="1100"/>
          </a:p>
        </p:txBody>
      </p:sp>
      <p:sp>
        <p:nvSpPr>
          <p:cNvPr id="3" name="AutoShape 3"/>
          <p:cNvSpPr/>
          <p:nvPr/>
        </p:nvSpPr>
        <p:spPr>
          <a:xfrm>
            <a:off x="4345020" y="1657454"/>
            <a:ext cx="342900" cy="342900"/>
          </a:xfrm>
          <a:prstGeom prst="ellipse">
            <a:avLst/>
          </a:prstGeom>
          <a:noFill/>
          <a:ln w="13716">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a:pPr algn="ctr">
              <a:defRPr/>
            </a:pPr>
            <a:r>
              <a:rPr lang="en-US" sz="1800" b="1">
                <a:solidFill>
                  <a:schemeClr val="accent1">
                    <a:alpha val="100000"/>
                  </a:schemeClr>
                </a:solidFill>
                <a:latin typeface="Arial"/>
                <a:ea typeface="Arial"/>
                <a:cs typeface="Arial"/>
              </a:rPr>
              <a:t>2</a:t>
            </a:r>
            <a:endParaRPr lang="en-US" sz="1100"/>
          </a:p>
        </p:txBody>
      </p:sp>
      <p:sp>
        <p:nvSpPr>
          <p:cNvPr id="4" name="AutoShape 4"/>
          <p:cNvSpPr/>
          <p:nvPr/>
        </p:nvSpPr>
        <p:spPr>
          <a:xfrm>
            <a:off x="8160401" y="1657454"/>
            <a:ext cx="342900" cy="342900"/>
          </a:xfrm>
          <a:prstGeom prst="ellipse">
            <a:avLst/>
          </a:prstGeom>
          <a:noFill/>
          <a:ln w="13716">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a:pPr algn="ctr">
              <a:defRPr/>
            </a:pPr>
            <a:r>
              <a:rPr lang="en-US" sz="1800" b="1">
                <a:solidFill>
                  <a:schemeClr val="accent1">
                    <a:alpha val="100000"/>
                  </a:schemeClr>
                </a:solidFill>
                <a:latin typeface="Arial"/>
                <a:ea typeface="Arial"/>
                <a:cs typeface="Arial"/>
              </a:rPr>
              <a:t>3</a:t>
            </a:r>
            <a:endParaRPr lang="en-US" sz="1100"/>
          </a:p>
        </p:txBody>
      </p:sp>
      <p:grpSp>
        <p:nvGrpSpPr>
          <p:cNvPr id="5" name="Group 5"/>
          <p:cNvGrpSpPr/>
          <p:nvPr/>
        </p:nvGrpSpPr>
        <p:grpSpPr>
          <a:xfrm>
            <a:off x="4143269" y="1657454"/>
            <a:ext cx="3833103" cy="4230000"/>
            <a:chOff x="4143269" y="1657454"/>
            <a:chExt cx="3833103" cy="4230000"/>
          </a:xfrm>
        </p:grpSpPr>
        <p:cxnSp>
          <p:nvCxnSpPr>
            <p:cNvPr id="6" name="Connector 6"/>
            <p:cNvCxnSpPr/>
            <p:nvPr/>
          </p:nvCxnSpPr>
          <p:spPr>
            <a:xfrm flipH="1">
              <a:off x="7976372" y="1657454"/>
              <a:ext cx="0" cy="4230000"/>
            </a:xfrm>
            <a:prstGeom prst="line">
              <a:avLst/>
            </a:prstGeom>
            <a:ln w="6350">
              <a:solidFill>
                <a:schemeClr val="lt1">
                  <a:lumMod val="85000"/>
                </a:schemeClr>
              </a:solidFill>
              <a:prstDash val="dash"/>
              <a:headEnd type="none"/>
              <a:tailEnd type="none"/>
            </a:ln>
          </p:spPr>
          <p:style>
            <a:lnRef idx="0">
              <a:schemeClr val="lt1"/>
            </a:lnRef>
            <a:fillRef idx="1">
              <a:schemeClr val="lt1"/>
            </a:fillRef>
            <a:effectRef idx="0">
              <a:schemeClr val="lt1"/>
            </a:effectRef>
            <a:fontRef idx="minor">
              <a:schemeClr val="lt1"/>
            </a:fontRef>
          </p:style>
        </p:cxnSp>
        <p:cxnSp>
          <p:nvCxnSpPr>
            <p:cNvPr id="7" name="Connector 7"/>
            <p:cNvCxnSpPr/>
            <p:nvPr/>
          </p:nvCxnSpPr>
          <p:spPr>
            <a:xfrm flipH="1">
              <a:off x="4143269" y="1657454"/>
              <a:ext cx="0" cy="4230000"/>
            </a:xfrm>
            <a:prstGeom prst="line">
              <a:avLst/>
            </a:prstGeom>
            <a:ln w="6350">
              <a:solidFill>
                <a:schemeClr val="lt1">
                  <a:lumMod val="85000"/>
                </a:schemeClr>
              </a:solidFill>
              <a:prstDash val="dash"/>
              <a:headEnd type="none"/>
              <a:tailEnd type="none"/>
            </a:ln>
          </p:spPr>
          <p:style>
            <a:lnRef idx="0">
              <a:schemeClr val="lt1"/>
            </a:lnRef>
            <a:fillRef idx="1">
              <a:schemeClr val="lt1"/>
            </a:fillRef>
            <a:effectRef idx="0">
              <a:schemeClr val="lt1"/>
            </a:effectRef>
            <a:fontRef idx="minor">
              <a:schemeClr val="lt1"/>
            </a:fontRef>
          </p:style>
        </p:cxnSp>
      </p:grpSp>
      <p:sp>
        <p:nvSpPr>
          <p:cNvPr id="8" name="TextBox 8"/>
          <p:cNvSpPr txBox="1"/>
          <p:nvPr/>
        </p:nvSpPr>
        <p:spPr>
          <a:xfrm>
            <a:off x="4311983" y="1603894"/>
            <a:ext cx="349567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1">
                    <a:alpha val="100000"/>
                  </a:schemeClr>
                </a:solidFill>
                <a:latin typeface="Microsoft Yahei"/>
                <a:ea typeface="Microsoft Yahei"/>
                <a:cs typeface="Microsoft Yahei"/>
              </a:rPr>
              <a:t>英雄豪杰</a:t>
            </a:r>
          </a:p>
        </p:txBody>
      </p:sp>
      <p:sp>
        <p:nvSpPr>
          <p:cNvPr id="9" name="TextBox 9"/>
          <p:cNvSpPr txBox="1"/>
          <p:nvPr/>
        </p:nvSpPr>
        <p:spPr>
          <a:xfrm>
            <a:off x="539110" y="1605067"/>
            <a:ext cx="349567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1">
                    <a:alpha val="100000"/>
                  </a:schemeClr>
                </a:solidFill>
                <a:latin typeface="Microsoft Yahei"/>
                <a:ea typeface="Microsoft Yahei"/>
                <a:cs typeface="Microsoft Yahei"/>
              </a:rPr>
              <a:t>帝王将相</a:t>
            </a:r>
          </a:p>
        </p:txBody>
      </p:sp>
      <p:sp>
        <p:nvSpPr>
          <p:cNvPr id="10" name="TextBox 10"/>
          <p:cNvSpPr txBox="1"/>
          <p:nvPr/>
        </p:nvSpPr>
        <p:spPr>
          <a:xfrm>
            <a:off x="8084857" y="1603894"/>
            <a:ext cx="349567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1">
                    <a:alpha val="100000"/>
                  </a:schemeClr>
                </a:solidFill>
                <a:latin typeface="Microsoft Yahei"/>
                <a:ea typeface="Microsoft Yahei"/>
                <a:cs typeface="Microsoft Yahei"/>
              </a:rPr>
              <a:t>普通人物</a:t>
            </a:r>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文学作品中的历史人物形象</a:t>
              </a:r>
            </a:p>
          </p:txBody>
        </p:sp>
      </p:grpSp>
      <p:sp>
        <p:nvSpPr>
          <p:cNvPr id="33" name="TextBox 33"/>
          <p:cNvSpPr txBox="1"/>
          <p:nvPr/>
        </p:nvSpPr>
        <p:spPr>
          <a:xfrm>
            <a:off x="686748" y="2130349"/>
            <a:ext cx="3200400" cy="365184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文学作品中经常出现帝王将相等历史人物，通过对这些人物的塑造，作品展现了不同历史时期的政治、军事和文化状况。</a:t>
            </a:r>
          </a:p>
        </p:txBody>
      </p:sp>
      <p:sp>
        <p:nvSpPr>
          <p:cNvPr id="34" name="TextBox 34"/>
          <p:cNvSpPr txBox="1"/>
          <p:nvPr/>
        </p:nvSpPr>
        <p:spPr>
          <a:xfrm>
            <a:off x="4459621" y="2130349"/>
            <a:ext cx="3200400" cy="365184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英雄豪杰是文学作品中的重要人物形象，他们通常具有崇高的品德和非凡的才能，代表了当时社会的价值观和审美标准。</a:t>
            </a:r>
          </a:p>
        </p:txBody>
      </p:sp>
      <p:sp>
        <p:nvSpPr>
          <p:cNvPr id="35" name="TextBox 35"/>
          <p:cNvSpPr txBox="1"/>
          <p:nvPr/>
        </p:nvSpPr>
        <p:spPr>
          <a:xfrm>
            <a:off x="8232494" y="2130349"/>
            <a:ext cx="3200400" cy="365184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文学作品中的普通人物形象反映了当时社会的生活面貌和人民的精神状态，通过对这些人物的描绘，作品更加贴近现实生活，增强了艺术感染力。</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6667" b="16667"/>
          <a:stretch>
            <a:fillRect/>
          </a:stretch>
        </p:blipFill>
        <p:spPr>
          <a:xfrm>
            <a:off x="705128" y="1258733"/>
            <a:ext cx="5140490" cy="5140491"/>
          </a:xfrm>
          <a:prstGeom prst="roundRect">
            <a:avLst/>
          </a:prstGeom>
        </p:spPr>
      </p:pic>
      <p:sp>
        <p:nvSpPr>
          <p:cNvPr id="3" name="TextBox 3"/>
          <p:cNvSpPr txBox="1"/>
          <p:nvPr/>
        </p:nvSpPr>
        <p:spPr>
          <a:xfrm>
            <a:off x="6422466" y="1924848"/>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文学作品经常描绘战争与和平的主题，通过对历史战争的叙述和对和平生活的向往，作品表达了人类对和平的渴望和对战争的反思。</a:t>
            </a:r>
          </a:p>
        </p:txBody>
      </p:sp>
      <p:sp>
        <p:nvSpPr>
          <p:cNvPr id="4" name="TextBox 4"/>
          <p:cNvSpPr txBox="1"/>
          <p:nvPr/>
        </p:nvSpPr>
        <p:spPr>
          <a:xfrm>
            <a:off x="6422466" y="1539657"/>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战争与和平</a:t>
            </a:r>
          </a:p>
        </p:txBody>
      </p:sp>
      <p:sp>
        <p:nvSpPr>
          <p:cNvPr id="5" name="TextBox 5"/>
          <p:cNvSpPr txBox="1"/>
          <p:nvPr/>
        </p:nvSpPr>
        <p:spPr>
          <a:xfrm>
            <a:off x="6422466" y="3539953"/>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文学作品中的社会变革主题通常与历史事件密切相关，通过对社会变革的描绘和分析，作品揭示了历史发展的规律和人类社会的进步方向。</a:t>
            </a:r>
          </a:p>
        </p:txBody>
      </p:sp>
      <p:sp>
        <p:nvSpPr>
          <p:cNvPr id="6" name="TextBox 6"/>
          <p:cNvSpPr txBox="1"/>
          <p:nvPr/>
        </p:nvSpPr>
        <p:spPr>
          <a:xfrm>
            <a:off x="6422466" y="319133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社会变革</a:t>
            </a:r>
          </a:p>
        </p:txBody>
      </p:sp>
      <p:sp>
        <p:nvSpPr>
          <p:cNvPr id="7" name="TextBox 7"/>
          <p:cNvSpPr txBox="1"/>
          <p:nvPr/>
        </p:nvSpPr>
        <p:spPr>
          <a:xfrm>
            <a:off x="6422466" y="5213997"/>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文学作品中的文化传承主题体现了对历史文化的珍视和传承，通过对历史文化的挖掘和传承，作品弘扬了民族精神和文化传统。</a:t>
            </a:r>
          </a:p>
        </p:txBody>
      </p:sp>
      <p:sp>
        <p:nvSpPr>
          <p:cNvPr id="8" name="TextBox 8"/>
          <p:cNvSpPr txBox="1"/>
          <p:nvPr/>
        </p:nvSpPr>
        <p:spPr>
          <a:xfrm>
            <a:off x="6422466" y="482355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文化传承</a:t>
            </a:r>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文学作品中的历史事件描绘</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65325" y="1915064"/>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8400" b="1">
                <a:solidFill>
                  <a:schemeClr val="accent3">
                    <a:alpha val="100000"/>
                  </a:schemeClr>
                </a:solidFill>
                <a:latin typeface="Microsoft Yahei"/>
                <a:ea typeface="Microsoft Yahei"/>
                <a:cs typeface="Microsoft Yahei"/>
              </a:rPr>
              <a:t>03</a:t>
            </a:r>
          </a:p>
        </p:txBody>
      </p:sp>
      <p:sp>
        <p:nvSpPr>
          <p:cNvPr id="3" name="TextBox 3"/>
          <p:cNvSpPr txBox="1"/>
          <p:nvPr/>
        </p:nvSpPr>
        <p:spPr>
          <a:xfrm>
            <a:off x="1365325" y="3174455"/>
            <a:ext cx="8888730"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3">
                    <a:lumMod val="75000"/>
                    <a:alpha val="100000"/>
                  </a:schemeClr>
                </a:solidFill>
                <a:latin typeface="Microsoft Yahei"/>
                <a:ea typeface="Microsoft Yahei"/>
                <a:cs typeface="Microsoft Yahei"/>
              </a:rPr>
              <a:t>历史事件在文学中的再解读</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127474" y="2630710"/>
            <a:ext cx="2226278" cy="222627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3728313" y="2422931"/>
            <a:ext cx="1246133" cy="0"/>
          </a:xfrm>
          <a:prstGeom prst="line">
            <a:avLst/>
          </a:prstGeom>
          <a:ln w="12700">
            <a:solidFill>
              <a:schemeClr val="accent1"/>
            </a:solidFill>
            <a:prstDash val="dash"/>
            <a:headEnd type="none"/>
            <a:tailEnd type="oval"/>
          </a:ln>
        </p:spPr>
        <p:style>
          <a:lnRef idx="0">
            <a:schemeClr val="accent1"/>
          </a:lnRef>
          <a:fillRef idx="1">
            <a:schemeClr val="accent1"/>
          </a:fillRef>
          <a:effectRef idx="0">
            <a:schemeClr val="accent1"/>
          </a:effectRef>
          <a:fontRef idx="minor">
            <a:schemeClr val="lt1"/>
          </a:fontRef>
        </p:style>
      </p:cxnSp>
      <p:cxnSp>
        <p:nvCxnSpPr>
          <p:cNvPr id="4" name="Connector 4"/>
          <p:cNvCxnSpPr/>
          <p:nvPr/>
        </p:nvCxnSpPr>
        <p:spPr>
          <a:xfrm>
            <a:off x="4309187" y="3726659"/>
            <a:ext cx="665253" cy="0"/>
          </a:xfrm>
          <a:prstGeom prst="line">
            <a:avLst/>
          </a:prstGeom>
          <a:ln w="12700">
            <a:solidFill>
              <a:schemeClr val="accent4"/>
            </a:solidFill>
            <a:prstDash val="dash"/>
            <a:headEnd type="none"/>
            <a:tailEnd type="oval"/>
          </a:ln>
        </p:spPr>
        <p:style>
          <a:lnRef idx="0">
            <a:schemeClr val="accent4"/>
          </a:lnRef>
          <a:fillRef idx="1">
            <a:schemeClr val="accent4"/>
          </a:fillRef>
          <a:effectRef idx="0">
            <a:schemeClr val="accent4"/>
          </a:effectRef>
          <a:fontRef idx="minor">
            <a:schemeClr val="lt1"/>
          </a:fontRef>
        </p:style>
      </p:cxnSp>
      <p:cxnSp>
        <p:nvCxnSpPr>
          <p:cNvPr id="5" name="Connector 5"/>
          <p:cNvCxnSpPr/>
          <p:nvPr/>
        </p:nvCxnSpPr>
        <p:spPr>
          <a:xfrm>
            <a:off x="3728313" y="5030388"/>
            <a:ext cx="1246133" cy="0"/>
          </a:xfrm>
          <a:prstGeom prst="line">
            <a:avLst/>
          </a:prstGeom>
          <a:ln w="12700">
            <a:solidFill>
              <a:schemeClr val="accent1"/>
            </a:solidFill>
            <a:prstDash val="dash"/>
            <a:headEnd type="none"/>
            <a:tailEnd type="oval"/>
          </a:ln>
        </p:spPr>
        <p:style>
          <a:lnRef idx="0">
            <a:schemeClr val="accent1"/>
          </a:lnRef>
          <a:fillRef idx="1">
            <a:schemeClr val="accent1"/>
          </a:fillRef>
          <a:effectRef idx="0">
            <a:schemeClr val="accent1"/>
          </a:effectRef>
          <a:fontRef idx="minor">
            <a:schemeClr val="lt1"/>
          </a:fontRef>
        </p:style>
      </p:cxnSp>
      <p:sp>
        <p:nvSpPr>
          <p:cNvPr id="6" name="AutoShape 6"/>
          <p:cNvSpPr/>
          <p:nvPr/>
        </p:nvSpPr>
        <p:spPr>
          <a:xfrm>
            <a:off x="3098006" y="4715256"/>
            <a:ext cx="630365" cy="63026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7" name="Group 7"/>
          <p:cNvGrpSpPr/>
          <p:nvPr/>
        </p:nvGrpSpPr>
        <p:grpSpPr>
          <a:xfrm>
            <a:off x="3242405" y="4895659"/>
            <a:ext cx="352711" cy="269463"/>
            <a:chOff x="3242405" y="4895659"/>
            <a:chExt cx="352711" cy="269463"/>
          </a:xfrm>
        </p:grpSpPr>
        <p:sp>
          <p:nvSpPr>
            <p:cNvPr id="8" name="Freeform 8"/>
            <p:cNvSpPr/>
            <p:nvPr/>
          </p:nvSpPr>
          <p:spPr>
            <a:xfrm>
              <a:off x="3242405" y="4895659"/>
              <a:ext cx="283845" cy="220980"/>
            </a:xfrm>
            <a:custGeom>
              <a:rect l="l" t="t" r="r" b="b"/>
              <a:pathLst>
                <a:path w="141" h="110">
                  <a:moveTo>
                    <a:pt x="92" y="95"/>
                  </a:moveTo>
                  <a:cubicBezTo>
                    <a:pt x="105" y="92"/>
                    <a:pt x="117" y="87"/>
                    <a:pt x="126" y="77"/>
                  </a:cubicBezTo>
                  <a:cubicBezTo>
                    <a:pt x="137" y="66"/>
                    <a:pt x="141" y="53"/>
                    <a:pt x="136" y="38"/>
                  </a:cubicBezTo>
                  <a:cubicBezTo>
                    <a:pt x="132" y="25"/>
                    <a:pt x="123" y="17"/>
                    <a:pt x="111" y="10"/>
                  </a:cubicBezTo>
                  <a:cubicBezTo>
                    <a:pt x="100" y="4"/>
                    <a:pt x="87" y="1"/>
                    <a:pt x="75" y="1"/>
                  </a:cubicBezTo>
                  <a:cubicBezTo>
                    <a:pt x="54" y="0"/>
                    <a:pt x="35" y="5"/>
                    <a:pt x="20" y="19"/>
                  </a:cubicBezTo>
                  <a:cubicBezTo>
                    <a:pt x="1" y="35"/>
                    <a:pt x="0" y="59"/>
                    <a:pt x="17" y="77"/>
                  </a:cubicBezTo>
                  <a:cubicBezTo>
                    <a:pt x="20" y="81"/>
                    <a:pt x="25" y="84"/>
                    <a:pt x="30" y="88"/>
                  </a:cubicBezTo>
                  <a:cubicBezTo>
                    <a:pt x="30" y="88"/>
                    <a:pt x="30" y="88"/>
                    <a:pt x="29" y="88"/>
                  </a:cubicBezTo>
                  <a:cubicBezTo>
                    <a:pt x="27" y="94"/>
                    <a:pt x="23" y="99"/>
                    <a:pt x="19" y="103"/>
                  </a:cubicBezTo>
                  <a:cubicBezTo>
                    <a:pt x="17" y="105"/>
                    <a:pt x="16" y="106"/>
                    <a:pt x="17" y="108"/>
                  </a:cubicBezTo>
                  <a:cubicBezTo>
                    <a:pt x="18" y="110"/>
                    <a:pt x="20" y="110"/>
                    <a:pt x="22" y="110"/>
                  </a:cubicBezTo>
                  <a:cubicBezTo>
                    <a:pt x="33" y="108"/>
                    <a:pt x="43" y="104"/>
                    <a:pt x="53" y="98"/>
                  </a:cubicBezTo>
                  <a:cubicBezTo>
                    <a:pt x="54" y="97"/>
                    <a:pt x="56" y="96"/>
                    <a:pt x="58" y="97"/>
                  </a:cubicBezTo>
                  <a:cubicBezTo>
                    <a:pt x="69" y="98"/>
                    <a:pt x="81" y="98"/>
                    <a:pt x="92" y="95"/>
                  </a:cubicBezTo>
                  <a:close/>
                  <a:moveTo>
                    <a:pt x="55" y="84"/>
                  </a:moveTo>
                  <a:cubicBezTo>
                    <a:pt x="53" y="84"/>
                    <a:pt x="51" y="84"/>
                    <a:pt x="50" y="85"/>
                  </a:cubicBezTo>
                  <a:cubicBezTo>
                    <a:pt x="47" y="87"/>
                    <a:pt x="45" y="88"/>
                    <a:pt x="43" y="90"/>
                  </a:cubicBezTo>
                  <a:cubicBezTo>
                    <a:pt x="43" y="89"/>
                    <a:pt x="42" y="89"/>
                    <a:pt x="42" y="89"/>
                  </a:cubicBezTo>
                  <a:cubicBezTo>
                    <a:pt x="43" y="87"/>
                    <a:pt x="44" y="85"/>
                    <a:pt x="45" y="82"/>
                  </a:cubicBezTo>
                  <a:cubicBezTo>
                    <a:pt x="42" y="80"/>
                    <a:pt x="40" y="79"/>
                    <a:pt x="37" y="77"/>
                  </a:cubicBezTo>
                  <a:cubicBezTo>
                    <a:pt x="31" y="74"/>
                    <a:pt x="26" y="70"/>
                    <a:pt x="22" y="64"/>
                  </a:cubicBezTo>
                  <a:cubicBezTo>
                    <a:pt x="14" y="53"/>
                    <a:pt x="16" y="40"/>
                    <a:pt x="25" y="30"/>
                  </a:cubicBezTo>
                  <a:cubicBezTo>
                    <a:pt x="35" y="20"/>
                    <a:pt x="48" y="15"/>
                    <a:pt x="62" y="14"/>
                  </a:cubicBezTo>
                  <a:cubicBezTo>
                    <a:pt x="76" y="12"/>
                    <a:pt x="90" y="14"/>
                    <a:pt x="103" y="20"/>
                  </a:cubicBezTo>
                  <a:cubicBezTo>
                    <a:pt x="112" y="24"/>
                    <a:pt x="119" y="30"/>
                    <a:pt x="123" y="38"/>
                  </a:cubicBezTo>
                  <a:cubicBezTo>
                    <a:pt x="128" y="47"/>
                    <a:pt x="127" y="56"/>
                    <a:pt x="121" y="64"/>
                  </a:cubicBezTo>
                  <a:cubicBezTo>
                    <a:pt x="113" y="75"/>
                    <a:pt x="102" y="81"/>
                    <a:pt x="89" y="84"/>
                  </a:cubicBezTo>
                  <a:cubicBezTo>
                    <a:pt x="78" y="86"/>
                    <a:pt x="66" y="86"/>
                    <a:pt x="55" y="84"/>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3371564" y="4966240"/>
              <a:ext cx="223552" cy="198882"/>
            </a:xfrm>
            <a:custGeom>
              <a:rect l="l" t="t" r="r" b="b"/>
              <a:pathLst>
                <a:path w="110" h="99">
                  <a:moveTo>
                    <a:pt x="94" y="90"/>
                  </a:moveTo>
                  <a:cubicBezTo>
                    <a:pt x="91" y="86"/>
                    <a:pt x="87" y="82"/>
                    <a:pt x="85" y="77"/>
                  </a:cubicBezTo>
                  <a:cubicBezTo>
                    <a:pt x="100" y="68"/>
                    <a:pt x="111" y="56"/>
                    <a:pt x="110" y="38"/>
                  </a:cubicBezTo>
                  <a:cubicBezTo>
                    <a:pt x="110" y="20"/>
                    <a:pt x="99" y="9"/>
                    <a:pt x="84" y="0"/>
                  </a:cubicBezTo>
                  <a:cubicBezTo>
                    <a:pt x="85" y="1"/>
                    <a:pt x="85" y="2"/>
                    <a:pt x="85" y="3"/>
                  </a:cubicBezTo>
                  <a:cubicBezTo>
                    <a:pt x="86" y="9"/>
                    <a:pt x="87" y="15"/>
                    <a:pt x="86" y="21"/>
                  </a:cubicBezTo>
                  <a:cubicBezTo>
                    <a:pt x="84" y="35"/>
                    <a:pt x="77" y="46"/>
                    <a:pt x="66" y="55"/>
                  </a:cubicBezTo>
                  <a:cubicBezTo>
                    <a:pt x="54" y="66"/>
                    <a:pt x="39" y="71"/>
                    <a:pt x="23" y="74"/>
                  </a:cubicBezTo>
                  <a:cubicBezTo>
                    <a:pt x="16" y="75"/>
                    <a:pt x="8" y="75"/>
                    <a:pt x="0" y="75"/>
                  </a:cubicBezTo>
                  <a:cubicBezTo>
                    <a:pt x="3" y="77"/>
                    <a:pt x="7" y="79"/>
                    <a:pt x="10" y="81"/>
                  </a:cubicBezTo>
                  <a:cubicBezTo>
                    <a:pt x="26" y="87"/>
                    <a:pt x="42" y="88"/>
                    <a:pt x="58" y="86"/>
                  </a:cubicBezTo>
                  <a:cubicBezTo>
                    <a:pt x="60" y="86"/>
                    <a:pt x="61" y="86"/>
                    <a:pt x="62" y="87"/>
                  </a:cubicBezTo>
                  <a:cubicBezTo>
                    <a:pt x="72" y="93"/>
                    <a:pt x="82" y="97"/>
                    <a:pt x="94" y="99"/>
                  </a:cubicBezTo>
                  <a:cubicBezTo>
                    <a:pt x="95" y="99"/>
                    <a:pt x="97" y="98"/>
                    <a:pt x="98" y="97"/>
                  </a:cubicBezTo>
                  <a:cubicBezTo>
                    <a:pt x="98" y="97"/>
                    <a:pt x="98" y="95"/>
                    <a:pt x="97" y="93"/>
                  </a:cubicBezTo>
                  <a:cubicBezTo>
                    <a:pt x="97" y="92"/>
                    <a:pt x="95" y="91"/>
                    <a:pt x="94" y="9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3098006" y="2107787"/>
            <a:ext cx="630365" cy="630269"/>
            <a:chOff x="3098006" y="2107787"/>
            <a:chExt cx="630365" cy="630269"/>
          </a:xfrm>
        </p:grpSpPr>
        <p:sp>
          <p:nvSpPr>
            <p:cNvPr id="11" name="AutoShape 11"/>
            <p:cNvSpPr/>
            <p:nvPr/>
          </p:nvSpPr>
          <p:spPr>
            <a:xfrm>
              <a:off x="3098006" y="2107787"/>
              <a:ext cx="630365" cy="63026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3310033" y="2255329"/>
              <a:ext cx="234601" cy="304229"/>
            </a:xfrm>
            <a:custGeom>
              <a:rect l="l" t="t" r="r" b="b"/>
              <a:pathLst>
                <a:path w="438150" h="568325">
                  <a:moveTo>
                    <a:pt x="344255" y="320246"/>
                  </a:moveTo>
                  <a:cubicBezTo>
                    <a:pt x="393080" y="312737"/>
                    <a:pt x="434394" y="346528"/>
                    <a:pt x="438150" y="399092"/>
                  </a:cubicBezTo>
                  <a:cubicBezTo>
                    <a:pt x="438150" y="399092"/>
                    <a:pt x="438150" y="402847"/>
                    <a:pt x="438150" y="406601"/>
                  </a:cubicBezTo>
                  <a:cubicBezTo>
                    <a:pt x="438150" y="451656"/>
                    <a:pt x="438150" y="496711"/>
                    <a:pt x="438150" y="545520"/>
                  </a:cubicBezTo>
                  <a:cubicBezTo>
                    <a:pt x="438150" y="545520"/>
                    <a:pt x="438150" y="545520"/>
                    <a:pt x="438150" y="549275"/>
                  </a:cubicBezTo>
                  <a:cubicBezTo>
                    <a:pt x="438150" y="549275"/>
                    <a:pt x="438150" y="549275"/>
                    <a:pt x="284162" y="549275"/>
                  </a:cubicBezTo>
                  <a:cubicBezTo>
                    <a:pt x="284162" y="549275"/>
                    <a:pt x="284162" y="545520"/>
                    <a:pt x="284162" y="545520"/>
                  </a:cubicBezTo>
                  <a:cubicBezTo>
                    <a:pt x="284162" y="496711"/>
                    <a:pt x="284162" y="451656"/>
                    <a:pt x="284162" y="402847"/>
                  </a:cubicBezTo>
                  <a:cubicBezTo>
                    <a:pt x="284162" y="361546"/>
                    <a:pt x="310453" y="327755"/>
                    <a:pt x="344255" y="320246"/>
                  </a:cubicBezTo>
                  <a:close/>
                  <a:moveTo>
                    <a:pt x="352879" y="200025"/>
                  </a:moveTo>
                  <a:cubicBezTo>
                    <a:pt x="352879" y="200025"/>
                    <a:pt x="352879" y="200025"/>
                    <a:pt x="356621" y="200025"/>
                  </a:cubicBezTo>
                  <a:cubicBezTo>
                    <a:pt x="356621" y="200025"/>
                    <a:pt x="356621" y="200025"/>
                    <a:pt x="367847" y="200025"/>
                  </a:cubicBezTo>
                  <a:cubicBezTo>
                    <a:pt x="371589" y="200025"/>
                    <a:pt x="375330" y="203767"/>
                    <a:pt x="379072" y="203767"/>
                  </a:cubicBezTo>
                  <a:cubicBezTo>
                    <a:pt x="401524" y="211251"/>
                    <a:pt x="412750" y="237445"/>
                    <a:pt x="409008" y="263638"/>
                  </a:cubicBezTo>
                  <a:cubicBezTo>
                    <a:pt x="405266" y="286090"/>
                    <a:pt x="386556" y="304800"/>
                    <a:pt x="360363" y="304800"/>
                  </a:cubicBezTo>
                  <a:cubicBezTo>
                    <a:pt x="337911" y="304800"/>
                    <a:pt x="319201" y="286090"/>
                    <a:pt x="311717" y="263638"/>
                  </a:cubicBezTo>
                  <a:cubicBezTo>
                    <a:pt x="307975" y="233703"/>
                    <a:pt x="326685" y="207509"/>
                    <a:pt x="352879" y="200025"/>
                  </a:cubicBezTo>
                  <a:close/>
                  <a:moveTo>
                    <a:pt x="100853" y="196018"/>
                  </a:moveTo>
                  <a:cubicBezTo>
                    <a:pt x="175559" y="180975"/>
                    <a:pt x="246529" y="241146"/>
                    <a:pt x="254000" y="320120"/>
                  </a:cubicBezTo>
                  <a:cubicBezTo>
                    <a:pt x="254000" y="323881"/>
                    <a:pt x="254000" y="327642"/>
                    <a:pt x="254000" y="331402"/>
                  </a:cubicBezTo>
                  <a:cubicBezTo>
                    <a:pt x="254000" y="406616"/>
                    <a:pt x="254000" y="481829"/>
                    <a:pt x="254000" y="557043"/>
                  </a:cubicBezTo>
                  <a:cubicBezTo>
                    <a:pt x="254000" y="557043"/>
                    <a:pt x="254000" y="557043"/>
                    <a:pt x="254000" y="568325"/>
                  </a:cubicBezTo>
                  <a:cubicBezTo>
                    <a:pt x="254000" y="568325"/>
                    <a:pt x="254000" y="568325"/>
                    <a:pt x="0" y="568325"/>
                  </a:cubicBezTo>
                  <a:cubicBezTo>
                    <a:pt x="0" y="564564"/>
                    <a:pt x="0" y="564564"/>
                    <a:pt x="0" y="560804"/>
                  </a:cubicBezTo>
                  <a:cubicBezTo>
                    <a:pt x="0" y="485590"/>
                    <a:pt x="0" y="406616"/>
                    <a:pt x="0" y="327642"/>
                  </a:cubicBezTo>
                  <a:cubicBezTo>
                    <a:pt x="0" y="263710"/>
                    <a:pt x="44823" y="211060"/>
                    <a:pt x="100853" y="196018"/>
                  </a:cubicBezTo>
                  <a:close/>
                  <a:moveTo>
                    <a:pt x="112091" y="0"/>
                  </a:moveTo>
                  <a:cubicBezTo>
                    <a:pt x="115818" y="0"/>
                    <a:pt x="115818" y="0"/>
                    <a:pt x="115818" y="0"/>
                  </a:cubicBezTo>
                  <a:cubicBezTo>
                    <a:pt x="115818" y="0"/>
                    <a:pt x="115818" y="0"/>
                    <a:pt x="138181" y="0"/>
                  </a:cubicBezTo>
                  <a:cubicBezTo>
                    <a:pt x="141909" y="0"/>
                    <a:pt x="149363" y="3762"/>
                    <a:pt x="153090" y="3762"/>
                  </a:cubicBezTo>
                  <a:cubicBezTo>
                    <a:pt x="190362" y="18808"/>
                    <a:pt x="212725" y="60187"/>
                    <a:pt x="205271" y="101566"/>
                  </a:cubicBezTo>
                  <a:cubicBezTo>
                    <a:pt x="197816" y="139183"/>
                    <a:pt x="164272" y="169276"/>
                    <a:pt x="127000" y="169276"/>
                  </a:cubicBezTo>
                  <a:cubicBezTo>
                    <a:pt x="89728" y="173038"/>
                    <a:pt x="56184" y="142944"/>
                    <a:pt x="48729" y="101566"/>
                  </a:cubicBezTo>
                  <a:cubicBezTo>
                    <a:pt x="41275" y="52664"/>
                    <a:pt x="71092" y="7523"/>
                    <a:pt x="112091"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3" name="AutoShape 13"/>
          <p:cNvSpPr/>
          <p:nvPr/>
        </p:nvSpPr>
        <p:spPr>
          <a:xfrm>
            <a:off x="3678841" y="3411474"/>
            <a:ext cx="630365" cy="630269"/>
          </a:xfrm>
          <a:prstGeom prst="ellipse">
            <a:avLst/>
          </a:pr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4" name="Group 14"/>
          <p:cNvGrpSpPr/>
          <p:nvPr/>
        </p:nvGrpSpPr>
        <p:grpSpPr>
          <a:xfrm>
            <a:off x="3842099" y="3569779"/>
            <a:ext cx="313754" cy="313849"/>
            <a:chOff x="3842099" y="3569779"/>
            <a:chExt cx="313754" cy="313849"/>
          </a:xfrm>
        </p:grpSpPr>
        <p:sp>
          <p:nvSpPr>
            <p:cNvPr id="15" name="Freeform 15"/>
            <p:cNvSpPr/>
            <p:nvPr/>
          </p:nvSpPr>
          <p:spPr>
            <a:xfrm>
              <a:off x="3842099" y="3598926"/>
              <a:ext cx="284702" cy="284702"/>
            </a:xfrm>
            <a:custGeom>
              <a:rect l="l" t="t" r="r" b="b"/>
              <a:pathLst>
                <a:path w="184" h="184">
                  <a:moveTo>
                    <a:pt x="92" y="184"/>
                  </a:moveTo>
                  <a:cubicBezTo>
                    <a:pt x="143" y="184"/>
                    <a:pt x="184" y="143"/>
                    <a:pt x="184" y="92"/>
                  </a:cubicBezTo>
                  <a:cubicBezTo>
                    <a:pt x="184" y="76"/>
                    <a:pt x="180" y="62"/>
                    <a:pt x="173" y="49"/>
                  </a:cubicBezTo>
                  <a:cubicBezTo>
                    <a:pt x="172" y="49"/>
                    <a:pt x="172" y="49"/>
                    <a:pt x="171" y="49"/>
                  </a:cubicBezTo>
                  <a:cubicBezTo>
                    <a:pt x="170" y="49"/>
                    <a:pt x="170" y="49"/>
                    <a:pt x="170" y="49"/>
                  </a:cubicBezTo>
                  <a:cubicBezTo>
                    <a:pt x="158" y="48"/>
                    <a:pt x="158" y="48"/>
                    <a:pt x="158" y="48"/>
                  </a:cubicBezTo>
                  <a:cubicBezTo>
                    <a:pt x="149" y="56"/>
                    <a:pt x="149" y="56"/>
                    <a:pt x="149" y="56"/>
                  </a:cubicBezTo>
                  <a:cubicBezTo>
                    <a:pt x="156" y="67"/>
                    <a:pt x="160" y="79"/>
                    <a:pt x="160" y="92"/>
                  </a:cubicBezTo>
                  <a:cubicBezTo>
                    <a:pt x="160" y="129"/>
                    <a:pt x="129" y="160"/>
                    <a:pt x="92" y="160"/>
                  </a:cubicBezTo>
                  <a:cubicBezTo>
                    <a:pt x="55" y="160"/>
                    <a:pt x="24" y="129"/>
                    <a:pt x="24" y="92"/>
                  </a:cubicBezTo>
                  <a:cubicBezTo>
                    <a:pt x="24" y="55"/>
                    <a:pt x="55" y="24"/>
                    <a:pt x="92" y="24"/>
                  </a:cubicBezTo>
                  <a:cubicBezTo>
                    <a:pt x="105" y="24"/>
                    <a:pt x="117" y="28"/>
                    <a:pt x="128" y="35"/>
                  </a:cubicBezTo>
                  <a:cubicBezTo>
                    <a:pt x="135" y="27"/>
                    <a:pt x="135" y="27"/>
                    <a:pt x="135" y="27"/>
                  </a:cubicBezTo>
                  <a:cubicBezTo>
                    <a:pt x="134" y="14"/>
                    <a:pt x="134" y="14"/>
                    <a:pt x="134" y="14"/>
                  </a:cubicBezTo>
                  <a:cubicBezTo>
                    <a:pt x="134" y="12"/>
                    <a:pt x="134" y="11"/>
                    <a:pt x="134" y="10"/>
                  </a:cubicBezTo>
                  <a:cubicBezTo>
                    <a:pt x="122" y="4"/>
                    <a:pt x="107" y="0"/>
                    <a:pt x="92" y="0"/>
                  </a:cubicBezTo>
                  <a:cubicBezTo>
                    <a:pt x="41" y="0"/>
                    <a:pt x="0" y="41"/>
                    <a:pt x="0" y="92"/>
                  </a:cubicBezTo>
                  <a:cubicBezTo>
                    <a:pt x="0" y="143"/>
                    <a:pt x="41" y="184"/>
                    <a:pt x="92" y="184"/>
                  </a:cubicBezTo>
                  <a:close/>
                  <a:moveTo>
                    <a:pt x="92" y="184"/>
                  </a:moveTo>
                  <a:cubicBezTo>
                    <a:pt x="92" y="184"/>
                    <a:pt x="92" y="184"/>
                    <a:pt x="92" y="184"/>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3914965" y="3671697"/>
              <a:ext cx="139065" cy="139065"/>
            </a:xfrm>
            <a:custGeom>
              <a:rect l="l" t="t" r="r" b="b"/>
              <a:pathLst>
                <a:path w="90" h="90">
                  <a:moveTo>
                    <a:pt x="45" y="21"/>
                  </a:moveTo>
                  <a:cubicBezTo>
                    <a:pt x="46" y="21"/>
                    <a:pt x="46" y="21"/>
                    <a:pt x="47" y="21"/>
                  </a:cubicBezTo>
                  <a:cubicBezTo>
                    <a:pt x="64" y="4"/>
                    <a:pt x="64" y="4"/>
                    <a:pt x="64" y="4"/>
                  </a:cubicBezTo>
                  <a:cubicBezTo>
                    <a:pt x="64" y="4"/>
                    <a:pt x="64" y="4"/>
                    <a:pt x="64" y="4"/>
                  </a:cubicBezTo>
                  <a:cubicBezTo>
                    <a:pt x="58" y="1"/>
                    <a:pt x="52" y="0"/>
                    <a:pt x="45" y="0"/>
                  </a:cubicBezTo>
                  <a:cubicBezTo>
                    <a:pt x="20" y="0"/>
                    <a:pt x="0" y="20"/>
                    <a:pt x="0" y="45"/>
                  </a:cubicBezTo>
                  <a:cubicBezTo>
                    <a:pt x="0" y="70"/>
                    <a:pt x="20" y="90"/>
                    <a:pt x="45" y="90"/>
                  </a:cubicBezTo>
                  <a:cubicBezTo>
                    <a:pt x="70" y="90"/>
                    <a:pt x="90" y="70"/>
                    <a:pt x="90" y="45"/>
                  </a:cubicBezTo>
                  <a:cubicBezTo>
                    <a:pt x="90" y="38"/>
                    <a:pt x="89" y="32"/>
                    <a:pt x="86" y="26"/>
                  </a:cubicBezTo>
                  <a:cubicBezTo>
                    <a:pt x="86" y="26"/>
                    <a:pt x="86" y="26"/>
                    <a:pt x="86" y="26"/>
                  </a:cubicBezTo>
                  <a:cubicBezTo>
                    <a:pt x="69" y="43"/>
                    <a:pt x="69" y="43"/>
                    <a:pt x="69" y="43"/>
                  </a:cubicBezTo>
                  <a:cubicBezTo>
                    <a:pt x="69" y="44"/>
                    <a:pt x="69" y="44"/>
                    <a:pt x="69" y="45"/>
                  </a:cubicBezTo>
                  <a:cubicBezTo>
                    <a:pt x="69" y="58"/>
                    <a:pt x="58" y="69"/>
                    <a:pt x="45" y="69"/>
                  </a:cubicBezTo>
                  <a:cubicBezTo>
                    <a:pt x="32" y="69"/>
                    <a:pt x="21" y="58"/>
                    <a:pt x="21" y="45"/>
                  </a:cubicBezTo>
                  <a:cubicBezTo>
                    <a:pt x="21" y="32"/>
                    <a:pt x="32" y="21"/>
                    <a:pt x="45" y="21"/>
                  </a:cubicBezTo>
                  <a:close/>
                  <a:moveTo>
                    <a:pt x="45" y="21"/>
                  </a:moveTo>
                  <a:cubicBezTo>
                    <a:pt x="45" y="21"/>
                    <a:pt x="45" y="21"/>
                    <a:pt x="45" y="21"/>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3998309" y="3569779"/>
              <a:ext cx="157544" cy="157544"/>
            </a:xfrm>
            <a:custGeom>
              <a:rect l="l" t="t" r="r" b="b"/>
              <a:pathLst>
                <a:path w="102" h="102">
                  <a:moveTo>
                    <a:pt x="86" y="28"/>
                  </a:moveTo>
                  <a:cubicBezTo>
                    <a:pt x="91" y="23"/>
                    <a:pt x="91" y="23"/>
                    <a:pt x="91" y="23"/>
                  </a:cubicBezTo>
                  <a:cubicBezTo>
                    <a:pt x="93" y="20"/>
                    <a:pt x="93" y="17"/>
                    <a:pt x="91" y="14"/>
                  </a:cubicBezTo>
                  <a:cubicBezTo>
                    <a:pt x="87" y="11"/>
                    <a:pt x="87" y="11"/>
                    <a:pt x="87" y="11"/>
                  </a:cubicBezTo>
                  <a:cubicBezTo>
                    <a:pt x="86" y="10"/>
                    <a:pt x="85" y="9"/>
                    <a:pt x="83" y="9"/>
                  </a:cubicBezTo>
                  <a:cubicBezTo>
                    <a:pt x="82" y="9"/>
                    <a:pt x="80" y="10"/>
                    <a:pt x="79" y="11"/>
                  </a:cubicBezTo>
                  <a:cubicBezTo>
                    <a:pt x="74" y="17"/>
                    <a:pt x="74" y="17"/>
                    <a:pt x="74" y="17"/>
                  </a:cubicBezTo>
                  <a:cubicBezTo>
                    <a:pt x="72" y="2"/>
                    <a:pt x="72" y="2"/>
                    <a:pt x="72" y="2"/>
                  </a:cubicBezTo>
                  <a:cubicBezTo>
                    <a:pt x="72" y="0"/>
                    <a:pt x="71" y="0"/>
                    <a:pt x="70" y="0"/>
                  </a:cubicBezTo>
                  <a:cubicBezTo>
                    <a:pt x="70" y="0"/>
                    <a:pt x="69" y="0"/>
                    <a:pt x="69" y="0"/>
                  </a:cubicBezTo>
                  <a:cubicBezTo>
                    <a:pt x="47" y="23"/>
                    <a:pt x="47" y="23"/>
                    <a:pt x="47" y="23"/>
                  </a:cubicBezTo>
                  <a:cubicBezTo>
                    <a:pt x="45" y="25"/>
                    <a:pt x="44" y="28"/>
                    <a:pt x="44" y="30"/>
                  </a:cubicBezTo>
                  <a:cubicBezTo>
                    <a:pt x="44" y="31"/>
                    <a:pt x="44" y="31"/>
                    <a:pt x="44" y="31"/>
                  </a:cubicBezTo>
                  <a:cubicBezTo>
                    <a:pt x="45" y="45"/>
                    <a:pt x="45" y="45"/>
                    <a:pt x="45" y="45"/>
                  </a:cubicBezTo>
                  <a:cubicBezTo>
                    <a:pt x="37" y="53"/>
                    <a:pt x="37" y="53"/>
                    <a:pt x="37" y="53"/>
                  </a:cubicBezTo>
                  <a:cubicBezTo>
                    <a:pt x="22" y="68"/>
                    <a:pt x="22" y="68"/>
                    <a:pt x="22" y="68"/>
                  </a:cubicBezTo>
                  <a:cubicBezTo>
                    <a:pt x="22" y="68"/>
                    <a:pt x="22" y="68"/>
                    <a:pt x="22" y="68"/>
                  </a:cubicBezTo>
                  <a:cubicBezTo>
                    <a:pt x="8" y="82"/>
                    <a:pt x="8" y="82"/>
                    <a:pt x="8" y="82"/>
                  </a:cubicBezTo>
                  <a:cubicBezTo>
                    <a:pt x="2" y="89"/>
                    <a:pt x="2" y="89"/>
                    <a:pt x="2" y="89"/>
                  </a:cubicBezTo>
                  <a:cubicBezTo>
                    <a:pt x="1" y="90"/>
                    <a:pt x="0" y="91"/>
                    <a:pt x="0" y="92"/>
                  </a:cubicBezTo>
                  <a:cubicBezTo>
                    <a:pt x="0" y="97"/>
                    <a:pt x="0" y="97"/>
                    <a:pt x="0" y="97"/>
                  </a:cubicBezTo>
                  <a:cubicBezTo>
                    <a:pt x="0" y="100"/>
                    <a:pt x="2" y="102"/>
                    <a:pt x="5" y="102"/>
                  </a:cubicBezTo>
                  <a:cubicBezTo>
                    <a:pt x="5" y="102"/>
                    <a:pt x="5" y="102"/>
                    <a:pt x="5" y="102"/>
                  </a:cubicBezTo>
                  <a:cubicBezTo>
                    <a:pt x="10" y="102"/>
                    <a:pt x="10" y="102"/>
                    <a:pt x="10" y="102"/>
                  </a:cubicBezTo>
                  <a:cubicBezTo>
                    <a:pt x="11" y="102"/>
                    <a:pt x="12" y="101"/>
                    <a:pt x="13" y="100"/>
                  </a:cubicBezTo>
                  <a:cubicBezTo>
                    <a:pt x="57" y="56"/>
                    <a:pt x="57" y="56"/>
                    <a:pt x="57" y="56"/>
                  </a:cubicBezTo>
                  <a:cubicBezTo>
                    <a:pt x="70" y="57"/>
                    <a:pt x="70" y="57"/>
                    <a:pt x="70" y="57"/>
                  </a:cubicBezTo>
                  <a:cubicBezTo>
                    <a:pt x="71" y="57"/>
                    <a:pt x="71" y="57"/>
                    <a:pt x="71" y="57"/>
                  </a:cubicBezTo>
                  <a:cubicBezTo>
                    <a:pt x="71" y="57"/>
                    <a:pt x="71" y="57"/>
                    <a:pt x="71" y="57"/>
                  </a:cubicBezTo>
                  <a:cubicBezTo>
                    <a:pt x="74" y="57"/>
                    <a:pt x="77" y="56"/>
                    <a:pt x="78" y="54"/>
                  </a:cubicBezTo>
                  <a:cubicBezTo>
                    <a:pt x="101" y="32"/>
                    <a:pt x="101" y="32"/>
                    <a:pt x="101" y="32"/>
                  </a:cubicBezTo>
                  <a:cubicBezTo>
                    <a:pt x="102" y="31"/>
                    <a:pt x="101" y="29"/>
                    <a:pt x="100" y="29"/>
                  </a:cubicBezTo>
                  <a:lnTo>
                    <a:pt x="86" y="28"/>
                  </a:lnTo>
                  <a:close/>
                  <a:moveTo>
                    <a:pt x="86" y="28"/>
                  </a:moveTo>
                  <a:cubicBezTo>
                    <a:pt x="86" y="28"/>
                    <a:pt x="86" y="28"/>
                    <a:pt x="86" y="28"/>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8" name="Freeform 18"/>
          <p:cNvSpPr/>
          <p:nvPr/>
        </p:nvSpPr>
        <p:spPr>
          <a:xfrm rot="16200000" flipH="1">
            <a:off x="7464743" y="-536734"/>
            <a:ext cx="1203293" cy="5919311"/>
          </a:xfrm>
          <a:custGeom>
            <a:rect l="l" t="t" r="r" b="b"/>
            <a:pathLst>
              <a:path w="1632490" h="8030341">
                <a:moveTo>
                  <a:pt x="1632490" y="7785467"/>
                </a:moveTo>
                <a:lnTo>
                  <a:pt x="1632490" y="244875"/>
                </a:lnTo>
                <a:lnTo>
                  <a:pt x="816246" y="0"/>
                </a:lnTo>
                <a:lnTo>
                  <a:pt x="1" y="244875"/>
                </a:lnTo>
                <a:lnTo>
                  <a:pt x="1" y="6297784"/>
                </a:lnTo>
                <a:lnTo>
                  <a:pt x="0" y="6297785"/>
                </a:lnTo>
                <a:lnTo>
                  <a:pt x="1" y="6297785"/>
                </a:lnTo>
                <a:lnTo>
                  <a:pt x="1" y="6297785"/>
                </a:lnTo>
                <a:lnTo>
                  <a:pt x="0" y="6297785"/>
                </a:lnTo>
                <a:lnTo>
                  <a:pt x="0" y="7785468"/>
                </a:lnTo>
                <a:lnTo>
                  <a:pt x="816246" y="8030341"/>
                </a:lnTo>
                <a:lnTo>
                  <a:pt x="1632490" y="7785468"/>
                </a:lnTo>
                <a:lnTo>
                  <a:pt x="1632490" y="7785467"/>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rot="16200000" flipH="1">
            <a:off x="4751927" y="2176082"/>
            <a:ext cx="1203293" cy="493681"/>
          </a:xfrm>
          <a:custGeom>
            <a:rect l="l" t="t" r="r" b="b"/>
            <a:pathLst>
              <a:path w="1632489" h="669748">
                <a:moveTo>
                  <a:pt x="1632489" y="244873"/>
                </a:moveTo>
                <a:lnTo>
                  <a:pt x="816245" y="0"/>
                </a:lnTo>
                <a:lnTo>
                  <a:pt x="0" y="244873"/>
                </a:lnTo>
                <a:close/>
                <a:moveTo>
                  <a:pt x="1632489" y="648921"/>
                </a:moveTo>
                <a:lnTo>
                  <a:pt x="1632489" y="244874"/>
                </a:lnTo>
                <a:lnTo>
                  <a:pt x="0" y="244874"/>
                </a:lnTo>
                <a:lnTo>
                  <a:pt x="0" y="648921"/>
                </a:lnTo>
                <a:lnTo>
                  <a:pt x="816246" y="404048"/>
                </a:lnTo>
                <a:close/>
                <a:moveTo>
                  <a:pt x="1632489" y="669748"/>
                </a:moveTo>
                <a:lnTo>
                  <a:pt x="1632489" y="669747"/>
                </a:lnTo>
                <a:lnTo>
                  <a:pt x="0" y="669747"/>
                </a:lnTo>
                <a:lnTo>
                  <a:pt x="0" y="669748"/>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rot="5400000">
            <a:off x="10177558" y="2176082"/>
            <a:ext cx="1203293" cy="493681"/>
          </a:xfrm>
          <a:custGeom>
            <a:rect l="l" t="t" r="r" b="b"/>
            <a:pathLst>
              <a:path w="1632489" h="669748">
                <a:moveTo>
                  <a:pt x="1632489" y="244873"/>
                </a:moveTo>
                <a:lnTo>
                  <a:pt x="816245" y="0"/>
                </a:lnTo>
                <a:lnTo>
                  <a:pt x="0" y="244873"/>
                </a:lnTo>
                <a:close/>
                <a:moveTo>
                  <a:pt x="1632489" y="648921"/>
                </a:moveTo>
                <a:lnTo>
                  <a:pt x="1632489" y="244874"/>
                </a:lnTo>
                <a:lnTo>
                  <a:pt x="0" y="244874"/>
                </a:lnTo>
                <a:lnTo>
                  <a:pt x="0" y="648921"/>
                </a:lnTo>
                <a:lnTo>
                  <a:pt x="816246" y="404048"/>
                </a:lnTo>
                <a:close/>
                <a:moveTo>
                  <a:pt x="1632489" y="669748"/>
                </a:moveTo>
                <a:lnTo>
                  <a:pt x="1632489" y="669747"/>
                </a:lnTo>
                <a:lnTo>
                  <a:pt x="0" y="669747"/>
                </a:lnTo>
                <a:lnTo>
                  <a:pt x="0" y="669748"/>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TextBox 21"/>
          <p:cNvSpPr txBox="1"/>
          <p:nvPr/>
        </p:nvSpPr>
        <p:spPr>
          <a:xfrm>
            <a:off x="5650706" y="2152763"/>
            <a:ext cx="542925" cy="542925"/>
          </a:xfrm>
          <a:prstGeom prst="rect">
            <a:avLst/>
          </a:prstGeom>
        </p:spPr>
        <p:txBody>
          <a:bodyPr vert="horz" wrap="none" lIns="0" tIns="0" rIns="0" bIns="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3675">
                <a:solidFill>
                  <a:schemeClr val="accent1">
                    <a:alpha val="100000"/>
                  </a:schemeClr>
                </a:solidFill>
                <a:latin typeface="Microsoft Yahei"/>
                <a:ea typeface="Microsoft Yahei"/>
                <a:cs typeface="Microsoft Yahei"/>
              </a:rPr>
              <a:t>01</a:t>
            </a:r>
          </a:p>
        </p:txBody>
      </p:sp>
      <p:sp>
        <p:nvSpPr>
          <p:cNvPr id="22" name="Freeform 22"/>
          <p:cNvSpPr/>
          <p:nvPr/>
        </p:nvSpPr>
        <p:spPr>
          <a:xfrm rot="16200000" flipH="1">
            <a:off x="7464743" y="766953"/>
            <a:ext cx="1203293" cy="5919311"/>
          </a:xfrm>
          <a:custGeom>
            <a:rect l="l" t="t" r="r" b="b"/>
            <a:pathLst>
              <a:path w="1632490" h="8030341">
                <a:moveTo>
                  <a:pt x="1632490" y="7785467"/>
                </a:moveTo>
                <a:lnTo>
                  <a:pt x="1632490" y="244875"/>
                </a:lnTo>
                <a:lnTo>
                  <a:pt x="816246" y="0"/>
                </a:lnTo>
                <a:lnTo>
                  <a:pt x="1" y="244875"/>
                </a:lnTo>
                <a:lnTo>
                  <a:pt x="1" y="6297784"/>
                </a:lnTo>
                <a:lnTo>
                  <a:pt x="0" y="6297785"/>
                </a:lnTo>
                <a:lnTo>
                  <a:pt x="1" y="6297785"/>
                </a:lnTo>
                <a:lnTo>
                  <a:pt x="1" y="6297785"/>
                </a:lnTo>
                <a:lnTo>
                  <a:pt x="0" y="6297785"/>
                </a:lnTo>
                <a:lnTo>
                  <a:pt x="0" y="7785468"/>
                </a:lnTo>
                <a:lnTo>
                  <a:pt x="816246" y="8030341"/>
                </a:lnTo>
                <a:lnTo>
                  <a:pt x="1632490" y="7785468"/>
                </a:lnTo>
                <a:lnTo>
                  <a:pt x="1632490" y="7785467"/>
                </a:lnTo>
                <a:close/>
              </a:path>
            </a:pathLst>
          </a:custGeom>
          <a:solidFill>
            <a:schemeClr val="accent4">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rot="16200000" flipH="1">
            <a:off x="4751927" y="3479768"/>
            <a:ext cx="1203293" cy="493681"/>
          </a:xfrm>
          <a:custGeom>
            <a:rect l="l" t="t" r="r" b="b"/>
            <a:pathLst>
              <a:path w="1632489" h="669748">
                <a:moveTo>
                  <a:pt x="1632489" y="244873"/>
                </a:moveTo>
                <a:lnTo>
                  <a:pt x="816245" y="0"/>
                </a:lnTo>
                <a:lnTo>
                  <a:pt x="0" y="244873"/>
                </a:lnTo>
                <a:close/>
                <a:moveTo>
                  <a:pt x="1632489" y="648921"/>
                </a:moveTo>
                <a:lnTo>
                  <a:pt x="1632489" y="244874"/>
                </a:lnTo>
                <a:lnTo>
                  <a:pt x="0" y="244874"/>
                </a:lnTo>
                <a:lnTo>
                  <a:pt x="0" y="648921"/>
                </a:lnTo>
                <a:lnTo>
                  <a:pt x="816246" y="404048"/>
                </a:lnTo>
                <a:close/>
                <a:moveTo>
                  <a:pt x="1632489" y="669748"/>
                </a:moveTo>
                <a:lnTo>
                  <a:pt x="1632489" y="669747"/>
                </a:lnTo>
                <a:lnTo>
                  <a:pt x="0" y="669747"/>
                </a:lnTo>
                <a:lnTo>
                  <a:pt x="0" y="669748"/>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Freeform 24"/>
          <p:cNvSpPr/>
          <p:nvPr/>
        </p:nvSpPr>
        <p:spPr>
          <a:xfrm rot="5400000">
            <a:off x="10177558" y="3479768"/>
            <a:ext cx="1203293" cy="493681"/>
          </a:xfrm>
          <a:custGeom>
            <a:rect l="l" t="t" r="r" b="b"/>
            <a:pathLst>
              <a:path w="1632489" h="669748">
                <a:moveTo>
                  <a:pt x="1632489" y="244873"/>
                </a:moveTo>
                <a:lnTo>
                  <a:pt x="816245" y="0"/>
                </a:lnTo>
                <a:lnTo>
                  <a:pt x="0" y="244873"/>
                </a:lnTo>
                <a:close/>
                <a:moveTo>
                  <a:pt x="1632489" y="648921"/>
                </a:moveTo>
                <a:lnTo>
                  <a:pt x="1632489" y="244874"/>
                </a:lnTo>
                <a:lnTo>
                  <a:pt x="0" y="244874"/>
                </a:lnTo>
                <a:lnTo>
                  <a:pt x="0" y="648921"/>
                </a:lnTo>
                <a:lnTo>
                  <a:pt x="816246" y="404048"/>
                </a:lnTo>
                <a:close/>
                <a:moveTo>
                  <a:pt x="1632489" y="669748"/>
                </a:moveTo>
                <a:lnTo>
                  <a:pt x="1632489" y="669747"/>
                </a:lnTo>
                <a:lnTo>
                  <a:pt x="0" y="669747"/>
                </a:lnTo>
                <a:lnTo>
                  <a:pt x="0" y="669748"/>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TextBox 25"/>
          <p:cNvSpPr txBox="1"/>
          <p:nvPr/>
        </p:nvSpPr>
        <p:spPr>
          <a:xfrm>
            <a:off x="5650706" y="3472386"/>
            <a:ext cx="542925" cy="542925"/>
          </a:xfrm>
          <a:prstGeom prst="rect">
            <a:avLst/>
          </a:prstGeom>
        </p:spPr>
        <p:txBody>
          <a:bodyPr vert="horz" wrap="none" lIns="0" tIns="0" rIns="0" bIns="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3675">
                <a:solidFill>
                  <a:schemeClr val="accent1">
                    <a:alpha val="100000"/>
                  </a:schemeClr>
                </a:solidFill>
                <a:latin typeface="Microsoft Yahei"/>
                <a:ea typeface="Microsoft Yahei"/>
                <a:cs typeface="Microsoft Yahei"/>
              </a:rPr>
              <a:t>02</a:t>
            </a:r>
          </a:p>
        </p:txBody>
      </p:sp>
      <p:sp>
        <p:nvSpPr>
          <p:cNvPr id="26" name="Freeform 26"/>
          <p:cNvSpPr/>
          <p:nvPr/>
        </p:nvSpPr>
        <p:spPr>
          <a:xfrm rot="16200000" flipH="1">
            <a:off x="7464743" y="2070735"/>
            <a:ext cx="1203293" cy="5919311"/>
          </a:xfrm>
          <a:custGeom>
            <a:rect l="l" t="t" r="r" b="b"/>
            <a:pathLst>
              <a:path w="1632490" h="8030341">
                <a:moveTo>
                  <a:pt x="1632490" y="7785467"/>
                </a:moveTo>
                <a:lnTo>
                  <a:pt x="1632490" y="244875"/>
                </a:lnTo>
                <a:lnTo>
                  <a:pt x="816246" y="0"/>
                </a:lnTo>
                <a:lnTo>
                  <a:pt x="1" y="244875"/>
                </a:lnTo>
                <a:lnTo>
                  <a:pt x="1" y="6297784"/>
                </a:lnTo>
                <a:lnTo>
                  <a:pt x="0" y="6297785"/>
                </a:lnTo>
                <a:lnTo>
                  <a:pt x="1" y="6297785"/>
                </a:lnTo>
                <a:lnTo>
                  <a:pt x="1" y="6297785"/>
                </a:lnTo>
                <a:lnTo>
                  <a:pt x="0" y="6297785"/>
                </a:lnTo>
                <a:lnTo>
                  <a:pt x="0" y="7785468"/>
                </a:lnTo>
                <a:lnTo>
                  <a:pt x="816246" y="8030341"/>
                </a:lnTo>
                <a:lnTo>
                  <a:pt x="1632490" y="7785468"/>
                </a:lnTo>
                <a:lnTo>
                  <a:pt x="1632490" y="7785467"/>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Freeform 27"/>
          <p:cNvSpPr/>
          <p:nvPr/>
        </p:nvSpPr>
        <p:spPr>
          <a:xfrm rot="16200000" flipH="1">
            <a:off x="4751927" y="4783550"/>
            <a:ext cx="1203293" cy="493681"/>
          </a:xfrm>
          <a:custGeom>
            <a:rect l="l" t="t" r="r" b="b"/>
            <a:pathLst>
              <a:path w="1632489" h="669748">
                <a:moveTo>
                  <a:pt x="1632489" y="244873"/>
                </a:moveTo>
                <a:lnTo>
                  <a:pt x="816245" y="0"/>
                </a:lnTo>
                <a:lnTo>
                  <a:pt x="0" y="244873"/>
                </a:lnTo>
                <a:close/>
                <a:moveTo>
                  <a:pt x="1632489" y="648921"/>
                </a:moveTo>
                <a:lnTo>
                  <a:pt x="1632489" y="244874"/>
                </a:lnTo>
                <a:lnTo>
                  <a:pt x="0" y="244874"/>
                </a:lnTo>
                <a:lnTo>
                  <a:pt x="0" y="648921"/>
                </a:lnTo>
                <a:lnTo>
                  <a:pt x="816246" y="404048"/>
                </a:lnTo>
                <a:close/>
                <a:moveTo>
                  <a:pt x="1632489" y="669748"/>
                </a:moveTo>
                <a:lnTo>
                  <a:pt x="1632489" y="669747"/>
                </a:lnTo>
                <a:lnTo>
                  <a:pt x="0" y="669747"/>
                </a:lnTo>
                <a:lnTo>
                  <a:pt x="0" y="669748"/>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Freeform 28"/>
          <p:cNvSpPr/>
          <p:nvPr/>
        </p:nvSpPr>
        <p:spPr>
          <a:xfrm rot="5400000">
            <a:off x="10177558" y="4783550"/>
            <a:ext cx="1203293" cy="493681"/>
          </a:xfrm>
          <a:custGeom>
            <a:rect l="l" t="t" r="r" b="b"/>
            <a:pathLst>
              <a:path w="1632489" h="669748">
                <a:moveTo>
                  <a:pt x="1632489" y="244873"/>
                </a:moveTo>
                <a:lnTo>
                  <a:pt x="816245" y="0"/>
                </a:lnTo>
                <a:lnTo>
                  <a:pt x="0" y="244873"/>
                </a:lnTo>
                <a:close/>
                <a:moveTo>
                  <a:pt x="1632489" y="648921"/>
                </a:moveTo>
                <a:lnTo>
                  <a:pt x="1632489" y="244874"/>
                </a:lnTo>
                <a:lnTo>
                  <a:pt x="0" y="244874"/>
                </a:lnTo>
                <a:lnTo>
                  <a:pt x="0" y="648921"/>
                </a:lnTo>
                <a:lnTo>
                  <a:pt x="816246" y="404048"/>
                </a:lnTo>
                <a:close/>
                <a:moveTo>
                  <a:pt x="1632489" y="669748"/>
                </a:moveTo>
                <a:lnTo>
                  <a:pt x="1632489" y="669747"/>
                </a:lnTo>
                <a:lnTo>
                  <a:pt x="0" y="669747"/>
                </a:lnTo>
                <a:lnTo>
                  <a:pt x="0" y="669748"/>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5650706" y="4802600"/>
            <a:ext cx="542925" cy="542925"/>
          </a:xfrm>
          <a:prstGeom prst="rect">
            <a:avLst/>
          </a:prstGeom>
        </p:spPr>
        <p:txBody>
          <a:bodyPr vert="horz" wrap="none" lIns="0" tIns="0" rIns="0" bIns="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3675">
                <a:solidFill>
                  <a:schemeClr val="accent1">
                    <a:alpha val="100000"/>
                  </a:schemeClr>
                </a:solidFill>
                <a:latin typeface="Microsoft Yahei"/>
                <a:ea typeface="Microsoft Yahei"/>
                <a:cs typeface="Microsoft Yahei"/>
              </a:rPr>
              <a:t>03</a:t>
            </a:r>
          </a:p>
        </p:txBody>
      </p:sp>
      <p:sp>
        <p:nvSpPr>
          <p:cNvPr id="30" name="Freeform 30"/>
          <p:cNvSpPr/>
          <p:nvPr/>
        </p:nvSpPr>
        <p:spPr>
          <a:xfrm>
            <a:off x="1877711" y="3429001"/>
            <a:ext cx="725805" cy="725805"/>
          </a:xfrm>
          <a:custGeom>
            <a:rect l="l" t="t" r="r" b="b"/>
            <a:pathLst>
              <a:path w="442" h="445">
                <a:moveTo>
                  <a:pt x="70" y="400"/>
                </a:moveTo>
                <a:lnTo>
                  <a:pt x="70" y="400"/>
                </a:lnTo>
                <a:cubicBezTo>
                  <a:pt x="70" y="426"/>
                  <a:pt x="98" y="444"/>
                  <a:pt x="124" y="444"/>
                </a:cubicBezTo>
                <a:cubicBezTo>
                  <a:pt x="151" y="444"/>
                  <a:pt x="168" y="426"/>
                  <a:pt x="168" y="400"/>
                </a:cubicBezTo>
                <a:cubicBezTo>
                  <a:pt x="168" y="373"/>
                  <a:pt x="151" y="346"/>
                  <a:pt x="124" y="346"/>
                </a:cubicBezTo>
                <a:cubicBezTo>
                  <a:pt x="98" y="346"/>
                  <a:pt x="70" y="373"/>
                  <a:pt x="70" y="400"/>
                </a:cubicBezTo>
                <a:close/>
                <a:moveTo>
                  <a:pt x="319" y="400"/>
                </a:moveTo>
                <a:lnTo>
                  <a:pt x="319" y="400"/>
                </a:lnTo>
                <a:cubicBezTo>
                  <a:pt x="319" y="426"/>
                  <a:pt x="345" y="444"/>
                  <a:pt x="372" y="444"/>
                </a:cubicBezTo>
                <a:cubicBezTo>
                  <a:pt x="399" y="444"/>
                  <a:pt x="417" y="426"/>
                  <a:pt x="417" y="400"/>
                </a:cubicBezTo>
                <a:cubicBezTo>
                  <a:pt x="417" y="373"/>
                  <a:pt x="399" y="346"/>
                  <a:pt x="372" y="346"/>
                </a:cubicBezTo>
                <a:cubicBezTo>
                  <a:pt x="345" y="346"/>
                  <a:pt x="319" y="373"/>
                  <a:pt x="319" y="400"/>
                </a:cubicBezTo>
                <a:close/>
                <a:moveTo>
                  <a:pt x="159" y="284"/>
                </a:moveTo>
                <a:lnTo>
                  <a:pt x="159" y="284"/>
                </a:lnTo>
                <a:cubicBezTo>
                  <a:pt x="434" y="204"/>
                  <a:pt x="434" y="204"/>
                  <a:pt x="434" y="204"/>
                </a:cubicBezTo>
                <a:cubicBezTo>
                  <a:pt x="443" y="204"/>
                  <a:pt x="443" y="195"/>
                  <a:pt x="443" y="187"/>
                </a:cubicBezTo>
                <a:cubicBezTo>
                  <a:pt x="443" y="54"/>
                  <a:pt x="443" y="54"/>
                  <a:pt x="443" y="54"/>
                </a:cubicBezTo>
                <a:cubicBezTo>
                  <a:pt x="98" y="54"/>
                  <a:pt x="98" y="54"/>
                  <a:pt x="98" y="54"/>
                </a:cubicBezTo>
                <a:cubicBezTo>
                  <a:pt x="98" y="10"/>
                  <a:pt x="98" y="10"/>
                  <a:pt x="98" y="10"/>
                </a:cubicBezTo>
                <a:lnTo>
                  <a:pt x="89" y="0"/>
                </a:lnTo>
                <a:cubicBezTo>
                  <a:pt x="9" y="0"/>
                  <a:pt x="9" y="0"/>
                  <a:pt x="9" y="0"/>
                </a:cubicBezTo>
                <a:cubicBezTo>
                  <a:pt x="0" y="0"/>
                  <a:pt x="0" y="10"/>
                  <a:pt x="0" y="10"/>
                </a:cubicBezTo>
                <a:cubicBezTo>
                  <a:pt x="0" y="54"/>
                  <a:pt x="0" y="54"/>
                  <a:pt x="0" y="54"/>
                </a:cubicBezTo>
                <a:cubicBezTo>
                  <a:pt x="45" y="54"/>
                  <a:pt x="45" y="54"/>
                  <a:pt x="45" y="54"/>
                </a:cubicBezTo>
                <a:cubicBezTo>
                  <a:pt x="98" y="275"/>
                  <a:pt x="98" y="275"/>
                  <a:pt x="98" y="275"/>
                </a:cubicBezTo>
                <a:cubicBezTo>
                  <a:pt x="98" y="302"/>
                  <a:pt x="98" y="302"/>
                  <a:pt x="98" y="302"/>
                </a:cubicBezTo>
                <a:cubicBezTo>
                  <a:pt x="98" y="338"/>
                  <a:pt x="98" y="338"/>
                  <a:pt x="98" y="338"/>
                </a:cubicBezTo>
                <a:cubicBezTo>
                  <a:pt x="98" y="346"/>
                  <a:pt x="106" y="346"/>
                  <a:pt x="106" y="346"/>
                </a:cubicBezTo>
                <a:cubicBezTo>
                  <a:pt x="124" y="346"/>
                  <a:pt x="124" y="346"/>
                  <a:pt x="124" y="346"/>
                </a:cubicBezTo>
                <a:cubicBezTo>
                  <a:pt x="372" y="346"/>
                  <a:pt x="372" y="346"/>
                  <a:pt x="372" y="346"/>
                </a:cubicBezTo>
                <a:cubicBezTo>
                  <a:pt x="434" y="346"/>
                  <a:pt x="434" y="346"/>
                  <a:pt x="434" y="346"/>
                </a:cubicBezTo>
                <a:cubicBezTo>
                  <a:pt x="443" y="346"/>
                  <a:pt x="443" y="346"/>
                  <a:pt x="443" y="338"/>
                </a:cubicBezTo>
                <a:cubicBezTo>
                  <a:pt x="443" y="302"/>
                  <a:pt x="443" y="302"/>
                  <a:pt x="443" y="302"/>
                </a:cubicBezTo>
                <a:cubicBezTo>
                  <a:pt x="168" y="302"/>
                  <a:pt x="168" y="302"/>
                  <a:pt x="168" y="302"/>
                </a:cubicBezTo>
                <a:cubicBezTo>
                  <a:pt x="133" y="302"/>
                  <a:pt x="133" y="284"/>
                  <a:pt x="159" y="284"/>
                </a:cubicBez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342361" y="1913983"/>
            <a:ext cx="4203080" cy="1017878"/>
          </a:xfrm>
          <a:prstGeom prst="rect">
            <a:avLst/>
          </a:prstGeom>
          <a:noFill/>
        </p:spPr>
        <p:txBody>
          <a:bodyPr vert="horz" wrap="square" lIns="68770" tIns="68770" rIns="34385" bIns="6877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500">
                <a:solidFill>
                  <a:srgbClr val="000404">
                    <a:alpha val="100000"/>
                  </a:srgbClr>
                </a:solidFill>
                <a:latin typeface="Microsoft Yahei"/>
                <a:ea typeface="Microsoft Yahei"/>
                <a:cs typeface="Microsoft Yahei"/>
              </a:rPr>
              <a:t>文学通过虚构、想象和叙事手法，为历史事件提供独特的观察角度和解读方式。</a:t>
            </a:r>
            <a:endParaRPr lang="en-US" sz="1100"/>
          </a:p>
        </p:txBody>
      </p:sp>
      <p:sp>
        <p:nvSpPr>
          <p:cNvPr id="32" name="AutoShape 32"/>
          <p:cNvSpPr/>
          <p:nvPr/>
        </p:nvSpPr>
        <p:spPr>
          <a:xfrm>
            <a:off x="6329284" y="3234910"/>
            <a:ext cx="4203080" cy="1017878"/>
          </a:xfrm>
          <a:prstGeom prst="rect">
            <a:avLst/>
          </a:prstGeom>
          <a:noFill/>
        </p:spPr>
        <p:txBody>
          <a:bodyPr vert="horz" wrap="square" lIns="68770" tIns="68770" rIns="34385" bIns="6877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500">
                <a:solidFill>
                  <a:srgbClr val="000404">
                    <a:alpha val="100000"/>
                  </a:srgbClr>
                </a:solidFill>
                <a:latin typeface="Microsoft Yahei"/>
                <a:ea typeface="Microsoft Yahei"/>
                <a:cs typeface="Microsoft Yahei"/>
              </a:rPr>
              <a:t>文学作品能够深入人物内心，展现历史事件中个体的情感、动机和心理变化。</a:t>
            </a:r>
            <a:endParaRPr lang="en-US" sz="1100"/>
          </a:p>
        </p:txBody>
      </p:sp>
      <p:sp>
        <p:nvSpPr>
          <p:cNvPr id="33" name="AutoShape 33"/>
          <p:cNvSpPr/>
          <p:nvPr/>
        </p:nvSpPr>
        <p:spPr>
          <a:xfrm>
            <a:off x="6329284" y="4521452"/>
            <a:ext cx="4203080" cy="1017878"/>
          </a:xfrm>
          <a:prstGeom prst="rect">
            <a:avLst/>
          </a:prstGeom>
          <a:noFill/>
        </p:spPr>
        <p:txBody>
          <a:bodyPr vert="horz" wrap="square" lIns="68770" tIns="68770" rIns="34385" bIns="6877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500">
                <a:solidFill>
                  <a:srgbClr val="000404">
                    <a:alpha val="100000"/>
                  </a:srgbClr>
                </a:solidFill>
                <a:latin typeface="Microsoft Yahei"/>
                <a:ea typeface="Microsoft Yahei"/>
                <a:cs typeface="Microsoft Yahei"/>
              </a:rPr>
              <a:t>文学通过象征、隐喻等修辞手法，赋予历史事件更深层次的意义和内涵。</a:t>
            </a:r>
            <a:endParaRPr lang="en-US" sz="1100"/>
          </a:p>
        </p:txBody>
      </p:sp>
      <p:grpSp>
        <p:nvGrpSpPr>
          <p:cNvPr id="34" name="Group 34"/>
          <p:cNvGrpSpPr/>
          <p:nvPr/>
        </p:nvGrpSpPr>
        <p:grpSpPr>
          <a:xfrm>
            <a:off x="454963" y="93878"/>
            <a:ext cx="10641129" cy="914400"/>
            <a:chOff x="454963" y="93878"/>
            <a:chExt cx="10641129" cy="914400"/>
          </a:xfrm>
        </p:grpSpPr>
        <p:sp>
          <p:nvSpPr>
            <p:cNvPr id="35" name="AutoShape 3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AutoShape 4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AutoShape 5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AutoShape 5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AutoShape 5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3" name="AutoShape 5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AutoShape 5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TextBox 5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文学对历史事件的独特视角</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3444001" y="1600152"/>
            <a:ext cx="6918594" cy="1211501"/>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079755" y="1600151"/>
            <a:ext cx="1922776" cy="1612594"/>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2079755" y="3212750"/>
            <a:ext cx="6918594" cy="1211501"/>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8439820" y="3012201"/>
            <a:ext cx="1922776" cy="1612594"/>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3444001" y="4825344"/>
            <a:ext cx="6918594" cy="1211501"/>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2079755" y="4424248"/>
            <a:ext cx="1922776" cy="1612594"/>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文学对历史事件的深度挖掘</a:t>
              </a:r>
            </a:p>
          </p:txBody>
        </p:sp>
      </p:grpSp>
      <p:sp>
        <p:nvSpPr>
          <p:cNvPr id="30" name="Freeform 30"/>
          <p:cNvSpPr/>
          <p:nvPr/>
        </p:nvSpPr>
        <p:spPr>
          <a:xfrm>
            <a:off x="2600086" y="1951546"/>
            <a:ext cx="843915" cy="860108"/>
          </a:xfrm>
          <a:custGeom>
            <a:rect l="l" t="t" r="r" b="b"/>
            <a:pathLst>
              <a:path w="68" h="69">
                <a:moveTo>
                  <a:pt x="65" y="29"/>
                </a:moveTo>
                <a:cubicBezTo>
                  <a:pt x="67" y="30"/>
                  <a:pt x="68" y="32"/>
                  <a:pt x="68" y="34"/>
                </a:cubicBezTo>
                <a:cubicBezTo>
                  <a:pt x="68" y="63"/>
                  <a:pt x="68" y="63"/>
                  <a:pt x="68" y="63"/>
                </a:cubicBezTo>
                <a:cubicBezTo>
                  <a:pt x="68" y="66"/>
                  <a:pt x="65" y="69"/>
                  <a:pt x="61" y="69"/>
                </a:cubicBezTo>
                <a:cubicBezTo>
                  <a:pt x="7" y="69"/>
                  <a:pt x="7" y="69"/>
                  <a:pt x="7" y="69"/>
                </a:cubicBezTo>
                <a:cubicBezTo>
                  <a:pt x="3" y="69"/>
                  <a:pt x="0" y="66"/>
                  <a:pt x="0" y="63"/>
                </a:cubicBezTo>
                <a:cubicBezTo>
                  <a:pt x="0" y="34"/>
                  <a:pt x="0" y="34"/>
                  <a:pt x="0" y="34"/>
                </a:cubicBezTo>
                <a:cubicBezTo>
                  <a:pt x="0" y="33"/>
                  <a:pt x="1" y="31"/>
                  <a:pt x="2" y="30"/>
                </a:cubicBezTo>
                <a:cubicBezTo>
                  <a:pt x="2" y="30"/>
                  <a:pt x="2" y="30"/>
                  <a:pt x="2" y="30"/>
                </a:cubicBezTo>
                <a:cubicBezTo>
                  <a:pt x="2" y="30"/>
                  <a:pt x="2" y="30"/>
                  <a:pt x="2" y="30"/>
                </a:cubicBezTo>
                <a:cubicBezTo>
                  <a:pt x="2" y="29"/>
                  <a:pt x="2" y="29"/>
                  <a:pt x="2" y="29"/>
                </a:cubicBezTo>
                <a:cubicBezTo>
                  <a:pt x="30" y="2"/>
                  <a:pt x="30" y="2"/>
                  <a:pt x="30" y="2"/>
                </a:cubicBezTo>
                <a:cubicBezTo>
                  <a:pt x="33" y="0"/>
                  <a:pt x="35" y="0"/>
                  <a:pt x="38" y="2"/>
                </a:cubicBezTo>
                <a:cubicBezTo>
                  <a:pt x="65" y="29"/>
                  <a:pt x="65" y="29"/>
                  <a:pt x="65" y="29"/>
                </a:cubicBezTo>
                <a:close/>
                <a:moveTo>
                  <a:pt x="12" y="22"/>
                </a:moveTo>
                <a:cubicBezTo>
                  <a:pt x="12" y="39"/>
                  <a:pt x="12" y="39"/>
                  <a:pt x="12" y="39"/>
                </a:cubicBezTo>
                <a:cubicBezTo>
                  <a:pt x="34" y="56"/>
                  <a:pt x="34" y="56"/>
                  <a:pt x="34" y="56"/>
                </a:cubicBezTo>
                <a:cubicBezTo>
                  <a:pt x="55" y="40"/>
                  <a:pt x="55" y="40"/>
                  <a:pt x="55" y="40"/>
                </a:cubicBezTo>
                <a:cubicBezTo>
                  <a:pt x="55" y="22"/>
                  <a:pt x="55" y="22"/>
                  <a:pt x="55" y="22"/>
                </a:cubicBezTo>
                <a:cubicBezTo>
                  <a:pt x="12" y="22"/>
                  <a:pt x="12" y="22"/>
                  <a:pt x="12" y="22"/>
                </a:cubicBezTo>
                <a:close/>
                <a:moveTo>
                  <a:pt x="19" y="26"/>
                </a:moveTo>
                <a:cubicBezTo>
                  <a:pt x="19" y="29"/>
                  <a:pt x="19" y="29"/>
                  <a:pt x="19" y="29"/>
                </a:cubicBezTo>
                <a:cubicBezTo>
                  <a:pt x="48" y="29"/>
                  <a:pt x="48" y="29"/>
                  <a:pt x="48" y="29"/>
                </a:cubicBezTo>
                <a:cubicBezTo>
                  <a:pt x="48" y="26"/>
                  <a:pt x="48" y="26"/>
                  <a:pt x="48" y="26"/>
                </a:cubicBezTo>
                <a:cubicBezTo>
                  <a:pt x="19" y="26"/>
                  <a:pt x="19" y="26"/>
                  <a:pt x="19" y="26"/>
                </a:cubicBezTo>
                <a:close/>
                <a:moveTo>
                  <a:pt x="19" y="38"/>
                </a:moveTo>
                <a:cubicBezTo>
                  <a:pt x="19" y="41"/>
                  <a:pt x="19" y="41"/>
                  <a:pt x="19" y="41"/>
                </a:cubicBezTo>
                <a:cubicBezTo>
                  <a:pt x="48" y="41"/>
                  <a:pt x="48" y="41"/>
                  <a:pt x="48" y="41"/>
                </a:cubicBezTo>
                <a:cubicBezTo>
                  <a:pt x="48" y="38"/>
                  <a:pt x="48" y="38"/>
                  <a:pt x="48" y="38"/>
                </a:cubicBezTo>
                <a:cubicBezTo>
                  <a:pt x="19" y="38"/>
                  <a:pt x="19" y="38"/>
                  <a:pt x="19" y="38"/>
                </a:cubicBezTo>
                <a:close/>
                <a:moveTo>
                  <a:pt x="19" y="32"/>
                </a:moveTo>
                <a:cubicBezTo>
                  <a:pt x="19" y="35"/>
                  <a:pt x="19" y="35"/>
                  <a:pt x="19" y="35"/>
                </a:cubicBezTo>
                <a:cubicBezTo>
                  <a:pt x="48" y="35"/>
                  <a:pt x="48" y="35"/>
                  <a:pt x="48" y="35"/>
                </a:cubicBezTo>
                <a:cubicBezTo>
                  <a:pt x="48" y="32"/>
                  <a:pt x="48" y="32"/>
                  <a:pt x="48" y="32"/>
                </a:cubicBezTo>
                <a:cubicBezTo>
                  <a:pt x="19" y="32"/>
                  <a:pt x="19" y="32"/>
                  <a:pt x="19" y="32"/>
                </a:cubicBezTo>
                <a:close/>
                <a:moveTo>
                  <a:pt x="8" y="65"/>
                </a:moveTo>
                <a:cubicBezTo>
                  <a:pt x="21" y="52"/>
                  <a:pt x="21" y="52"/>
                  <a:pt x="21" y="52"/>
                </a:cubicBezTo>
                <a:cubicBezTo>
                  <a:pt x="22" y="52"/>
                  <a:pt x="22" y="51"/>
                  <a:pt x="21" y="50"/>
                </a:cubicBezTo>
                <a:cubicBezTo>
                  <a:pt x="21" y="49"/>
                  <a:pt x="20" y="49"/>
                  <a:pt x="19" y="50"/>
                </a:cubicBezTo>
                <a:cubicBezTo>
                  <a:pt x="6" y="63"/>
                  <a:pt x="6" y="63"/>
                  <a:pt x="6" y="63"/>
                </a:cubicBezTo>
                <a:cubicBezTo>
                  <a:pt x="5" y="64"/>
                  <a:pt x="5" y="64"/>
                  <a:pt x="6" y="65"/>
                </a:cubicBezTo>
                <a:cubicBezTo>
                  <a:pt x="6" y="66"/>
                  <a:pt x="7" y="66"/>
                  <a:pt x="8" y="65"/>
                </a:cubicBezTo>
                <a:close/>
                <a:moveTo>
                  <a:pt x="63" y="63"/>
                </a:moveTo>
                <a:cubicBezTo>
                  <a:pt x="50" y="50"/>
                  <a:pt x="50" y="50"/>
                  <a:pt x="50" y="50"/>
                </a:cubicBezTo>
                <a:cubicBezTo>
                  <a:pt x="49" y="49"/>
                  <a:pt x="48" y="49"/>
                  <a:pt x="48" y="50"/>
                </a:cubicBezTo>
                <a:cubicBezTo>
                  <a:pt x="47" y="51"/>
                  <a:pt x="47" y="52"/>
                  <a:pt x="48" y="52"/>
                </a:cubicBezTo>
                <a:cubicBezTo>
                  <a:pt x="61" y="65"/>
                  <a:pt x="61" y="65"/>
                  <a:pt x="61" y="65"/>
                </a:cubicBezTo>
                <a:cubicBezTo>
                  <a:pt x="62" y="66"/>
                  <a:pt x="63" y="66"/>
                  <a:pt x="64" y="65"/>
                </a:cubicBezTo>
                <a:cubicBezTo>
                  <a:pt x="64" y="64"/>
                  <a:pt x="64" y="64"/>
                  <a:pt x="63" y="63"/>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8998349" y="3304525"/>
            <a:ext cx="857250" cy="857250"/>
          </a:xfrm>
          <a:custGeom>
            <a:rect l="l" t="t" r="r" b="b"/>
            <a:pathLst>
              <a:path w="304800" h="304800">
                <a:moveTo>
                  <a:pt x="152400" y="190500"/>
                </a:moveTo>
                <a:cubicBezTo>
                  <a:pt x="152400" y="169459"/>
                  <a:pt x="169459" y="152400"/>
                  <a:pt x="190500" y="152400"/>
                </a:cubicBezTo>
                <a:cubicBezTo>
                  <a:pt x="211541" y="152400"/>
                  <a:pt x="228600" y="169459"/>
                  <a:pt x="228600" y="190500"/>
                </a:cubicBezTo>
                <a:cubicBezTo>
                  <a:pt x="228600" y="211541"/>
                  <a:pt x="211541" y="228600"/>
                  <a:pt x="190500" y="228600"/>
                </a:cubicBezTo>
                <a:cubicBezTo>
                  <a:pt x="169459" y="228600"/>
                  <a:pt x="152400" y="211541"/>
                  <a:pt x="152400" y="190500"/>
                </a:cubicBezTo>
                <a:close/>
                <a:moveTo>
                  <a:pt x="266700" y="76200"/>
                </a:moveTo>
                <a:lnTo>
                  <a:pt x="235372" y="12925"/>
                </a:lnTo>
                <a:cubicBezTo>
                  <a:pt x="232801" y="5410"/>
                  <a:pt x="225695" y="0"/>
                  <a:pt x="217284" y="0"/>
                </a:cubicBezTo>
                <a:lnTo>
                  <a:pt x="164973" y="0"/>
                </a:lnTo>
                <a:cubicBezTo>
                  <a:pt x="156467" y="0"/>
                  <a:pt x="149295" y="5544"/>
                  <a:pt x="146837" y="13192"/>
                </a:cubicBezTo>
                <a:lnTo>
                  <a:pt x="114338" y="76200"/>
                </a:lnTo>
                <a:lnTo>
                  <a:pt x="38100" y="76200"/>
                </a:lnTo>
                <a:cubicBezTo>
                  <a:pt x="17059" y="76200"/>
                  <a:pt x="0" y="93259"/>
                  <a:pt x="0" y="114300"/>
                </a:cubicBezTo>
                <a:lnTo>
                  <a:pt x="0" y="304800"/>
                </a:lnTo>
                <a:lnTo>
                  <a:pt x="304800" y="304800"/>
                </a:lnTo>
                <a:lnTo>
                  <a:pt x="304800" y="114300"/>
                </a:lnTo>
                <a:cubicBezTo>
                  <a:pt x="304800" y="93259"/>
                  <a:pt x="287760" y="76200"/>
                  <a:pt x="266700" y="76200"/>
                </a:cubicBezTo>
                <a:close/>
                <a:moveTo>
                  <a:pt x="57150" y="152400"/>
                </a:moveTo>
                <a:cubicBezTo>
                  <a:pt x="46625" y="152400"/>
                  <a:pt x="38100" y="143875"/>
                  <a:pt x="38100" y="133350"/>
                </a:cubicBezTo>
                <a:cubicBezTo>
                  <a:pt x="38100" y="122825"/>
                  <a:pt x="46625" y="114300"/>
                  <a:pt x="57150" y="114300"/>
                </a:cubicBezTo>
                <a:cubicBezTo>
                  <a:pt x="67675" y="114300"/>
                  <a:pt x="76200" y="122825"/>
                  <a:pt x="76200" y="133350"/>
                </a:cubicBezTo>
                <a:cubicBezTo>
                  <a:pt x="76200" y="143875"/>
                  <a:pt x="67675" y="152400"/>
                  <a:pt x="57150" y="152400"/>
                </a:cubicBezTo>
                <a:close/>
                <a:moveTo>
                  <a:pt x="190500" y="266700"/>
                </a:moveTo>
                <a:cubicBezTo>
                  <a:pt x="148419" y="266700"/>
                  <a:pt x="114300" y="232581"/>
                  <a:pt x="114300" y="190500"/>
                </a:cubicBezTo>
                <a:cubicBezTo>
                  <a:pt x="114300" y="148419"/>
                  <a:pt x="148419" y="114300"/>
                  <a:pt x="190500" y="114300"/>
                </a:cubicBezTo>
                <a:cubicBezTo>
                  <a:pt x="232581" y="114300"/>
                  <a:pt x="266700" y="148419"/>
                  <a:pt x="266700" y="190500"/>
                </a:cubicBezTo>
                <a:cubicBezTo>
                  <a:pt x="266700" y="232581"/>
                  <a:pt x="232581" y="266700"/>
                  <a:pt x="190500" y="26670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Freeform 32"/>
          <p:cNvSpPr/>
          <p:nvPr/>
        </p:nvSpPr>
        <p:spPr>
          <a:xfrm>
            <a:off x="2648637" y="4816650"/>
            <a:ext cx="857250" cy="857250"/>
          </a:xfrm>
          <a:custGeom>
            <a:rect l="l" t="t" r="r" b="b"/>
            <a:pathLst>
              <a:path w="304800" h="304800">
                <a:moveTo>
                  <a:pt x="81229" y="194615"/>
                </a:moveTo>
                <a:cubicBezTo>
                  <a:pt x="74981" y="196987"/>
                  <a:pt x="67751" y="198358"/>
                  <a:pt x="60208" y="198358"/>
                </a:cubicBezTo>
                <a:cubicBezTo>
                  <a:pt x="26537" y="198358"/>
                  <a:pt x="-752" y="171069"/>
                  <a:pt x="-752" y="137398"/>
                </a:cubicBezTo>
                <a:cubicBezTo>
                  <a:pt x="-752" y="108871"/>
                  <a:pt x="18840" y="84925"/>
                  <a:pt x="45301" y="78276"/>
                </a:cubicBezTo>
                <a:lnTo>
                  <a:pt x="45720" y="78191"/>
                </a:lnTo>
                <a:lnTo>
                  <a:pt x="45720" y="76210"/>
                </a:lnTo>
                <a:cubicBezTo>
                  <a:pt x="45720" y="76190"/>
                  <a:pt x="45720" y="76171"/>
                  <a:pt x="45720" y="76152"/>
                </a:cubicBezTo>
                <a:cubicBezTo>
                  <a:pt x="45720" y="42481"/>
                  <a:pt x="73009" y="15192"/>
                  <a:pt x="106680" y="15192"/>
                </a:cubicBezTo>
                <a:cubicBezTo>
                  <a:pt x="116148" y="15192"/>
                  <a:pt x="125111" y="17355"/>
                  <a:pt x="133102" y="21203"/>
                </a:cubicBezTo>
                <a:lnTo>
                  <a:pt x="132740" y="21041"/>
                </a:lnTo>
                <a:cubicBezTo>
                  <a:pt x="142580" y="8153"/>
                  <a:pt x="157953" y="-86"/>
                  <a:pt x="175250" y="-86"/>
                </a:cubicBezTo>
                <a:cubicBezTo>
                  <a:pt x="202273" y="-86"/>
                  <a:pt x="224600" y="20002"/>
                  <a:pt x="228114" y="46063"/>
                </a:cubicBezTo>
                <a:lnTo>
                  <a:pt x="228143" y="46339"/>
                </a:lnTo>
                <a:cubicBezTo>
                  <a:pt x="243964" y="49454"/>
                  <a:pt x="256127" y="62036"/>
                  <a:pt x="258594" y="77819"/>
                </a:cubicBezTo>
                <a:lnTo>
                  <a:pt x="258623" y="78038"/>
                </a:lnTo>
                <a:cubicBezTo>
                  <a:pt x="285255" y="84953"/>
                  <a:pt x="304610" y="108785"/>
                  <a:pt x="304610" y="137131"/>
                </a:cubicBezTo>
                <a:cubicBezTo>
                  <a:pt x="304610" y="170802"/>
                  <a:pt x="277320" y="198091"/>
                  <a:pt x="243649" y="198091"/>
                </a:cubicBezTo>
                <a:cubicBezTo>
                  <a:pt x="234134" y="198091"/>
                  <a:pt x="225133" y="195910"/>
                  <a:pt x="217113" y="192024"/>
                </a:cubicBezTo>
                <a:lnTo>
                  <a:pt x="217475" y="192186"/>
                </a:lnTo>
                <a:cubicBezTo>
                  <a:pt x="209226" y="205435"/>
                  <a:pt x="197406" y="215779"/>
                  <a:pt x="183366" y="222018"/>
                </a:cubicBezTo>
                <a:lnTo>
                  <a:pt x="182880" y="222209"/>
                </a:lnTo>
                <a:lnTo>
                  <a:pt x="182880" y="274330"/>
                </a:lnTo>
                <a:lnTo>
                  <a:pt x="213360" y="289570"/>
                </a:lnTo>
                <a:lnTo>
                  <a:pt x="213360" y="304810"/>
                </a:lnTo>
                <a:lnTo>
                  <a:pt x="91440" y="304810"/>
                </a:lnTo>
                <a:lnTo>
                  <a:pt x="91440" y="289570"/>
                </a:lnTo>
                <a:lnTo>
                  <a:pt x="121920" y="274330"/>
                </a:lnTo>
                <a:lnTo>
                  <a:pt x="121920" y="228610"/>
                </a:lnTo>
                <a:lnTo>
                  <a:pt x="81229" y="194624"/>
                </a:lnTo>
                <a:close/>
                <a:moveTo>
                  <a:pt x="76200" y="152400"/>
                </a:moveTo>
                <a:lnTo>
                  <a:pt x="121920" y="198120"/>
                </a:lnTo>
                <a:lnTo>
                  <a:pt x="121920" y="152400"/>
                </a:lnTo>
                <a:lnTo>
                  <a:pt x="76200" y="1524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4068198" y="1804533"/>
            <a:ext cx="6294397"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060001">
                    <a:alpha val="100000"/>
                  </a:srgbClr>
                </a:solidFill>
                <a:latin typeface="Microsoft Yahei"/>
                <a:ea typeface="Microsoft Yahei"/>
                <a:cs typeface="Microsoft Yahei"/>
              </a:rPr>
              <a:t>文学作品能够挖掘历史事件的背景、原因和结果，提供全面的历史分析。</a:t>
            </a:r>
          </a:p>
        </p:txBody>
      </p:sp>
      <p:sp>
        <p:nvSpPr>
          <p:cNvPr id="34" name="TextBox 34"/>
          <p:cNvSpPr txBox="1"/>
          <p:nvPr/>
        </p:nvSpPr>
        <p:spPr>
          <a:xfrm>
            <a:off x="2102790" y="3417125"/>
            <a:ext cx="6294397"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060001">
                    <a:alpha val="100000"/>
                  </a:srgbClr>
                </a:solidFill>
                <a:latin typeface="Microsoft Yahei"/>
                <a:ea typeface="Microsoft Yahei"/>
                <a:cs typeface="Microsoft Yahei"/>
              </a:rPr>
              <a:t>通过对历史事件中人物形象的塑造，文学能够揭示人性的复杂性和多面性。</a:t>
            </a:r>
          </a:p>
        </p:txBody>
      </p:sp>
      <p:sp>
        <p:nvSpPr>
          <p:cNvPr id="35" name="TextBox 35"/>
          <p:cNvSpPr txBox="1"/>
          <p:nvPr/>
        </p:nvSpPr>
        <p:spPr>
          <a:xfrm>
            <a:off x="4025566" y="5029724"/>
            <a:ext cx="6294397"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060001">
                    <a:alpha val="100000"/>
                  </a:srgbClr>
                </a:solidFill>
                <a:latin typeface="Microsoft Yahei"/>
                <a:ea typeface="Microsoft Yahei"/>
                <a:cs typeface="Microsoft Yahei"/>
              </a:rPr>
              <a:t>文学能够深入探讨历史事件中的文化、社会、政治等方面的问题，提供深刻的社会批判。</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6197479" y="2448496"/>
            <a:ext cx="1568482" cy="1639538"/>
            <a:chOff x="6197479" y="2448496"/>
            <a:chExt cx="1568482" cy="1639538"/>
          </a:xfrm>
        </p:grpSpPr>
        <p:sp>
          <p:nvSpPr>
            <p:cNvPr id="3" name="Freeform 3"/>
            <p:cNvSpPr/>
            <p:nvPr/>
          </p:nvSpPr>
          <p:spPr>
            <a:xfrm rot="15417784">
              <a:off x="6197479" y="2448496"/>
              <a:ext cx="1568482" cy="1639538"/>
            </a:xfrm>
            <a:custGeom>
              <a:rect l="l" t="t" r="r" b="b"/>
              <a:pathLst>
                <a:path w="3790823" h="3962533">
                  <a:moveTo>
                    <a:pt x="2850411" y="1980294"/>
                  </a:moveTo>
                  <a:cubicBezTo>
                    <a:pt x="2850411" y="1463429"/>
                    <a:pt x="2431409" y="1044427"/>
                    <a:pt x="1914544" y="1044427"/>
                  </a:cubicBezTo>
                  <a:cubicBezTo>
                    <a:pt x="1397679" y="1044427"/>
                    <a:pt x="978677" y="1463429"/>
                    <a:pt x="978677" y="1980294"/>
                  </a:cubicBezTo>
                  <a:cubicBezTo>
                    <a:pt x="978677" y="2497159"/>
                    <a:pt x="1397679" y="2916161"/>
                    <a:pt x="1914544" y="2916161"/>
                  </a:cubicBezTo>
                  <a:cubicBezTo>
                    <a:pt x="2431409" y="2916161"/>
                    <a:pt x="2850411" y="2497159"/>
                    <a:pt x="2850411" y="1980294"/>
                  </a:cubicBezTo>
                  <a:close/>
                  <a:moveTo>
                    <a:pt x="3790824" y="1792726"/>
                  </a:moveTo>
                  <a:lnTo>
                    <a:pt x="3790824" y="2083454"/>
                  </a:lnTo>
                  <a:cubicBezTo>
                    <a:pt x="3790824" y="2158559"/>
                    <a:pt x="3729939" y="2219444"/>
                    <a:pt x="3654834" y="2219444"/>
                  </a:cubicBezTo>
                  <a:lnTo>
                    <a:pt x="3255083" y="2219444"/>
                  </a:lnTo>
                  <a:lnTo>
                    <a:pt x="3249665" y="2254949"/>
                  </a:lnTo>
                  <a:cubicBezTo>
                    <a:pt x="3204280" y="2476737"/>
                    <a:pt x="3105019" y="2678901"/>
                    <a:pt x="2966153" y="2847168"/>
                  </a:cubicBezTo>
                  <a:lnTo>
                    <a:pt x="2938885" y="2877170"/>
                  </a:lnTo>
                  <a:lnTo>
                    <a:pt x="3224970" y="3266562"/>
                  </a:lnTo>
                  <a:cubicBezTo>
                    <a:pt x="3247204" y="3296825"/>
                    <a:pt x="3255067" y="3333235"/>
                    <a:pt x="3249805" y="3367637"/>
                  </a:cubicBezTo>
                  <a:cubicBezTo>
                    <a:pt x="3244544" y="3402040"/>
                    <a:pt x="3226158" y="3434436"/>
                    <a:pt x="3195895" y="3456670"/>
                  </a:cubicBezTo>
                  <a:lnTo>
                    <a:pt x="2961603" y="3628803"/>
                  </a:lnTo>
                  <a:cubicBezTo>
                    <a:pt x="2901078" y="3673271"/>
                    <a:pt x="2815963" y="3660254"/>
                    <a:pt x="2771495" y="3599728"/>
                  </a:cubicBezTo>
                  <a:lnTo>
                    <a:pt x="2488779" y="3214923"/>
                  </a:lnTo>
                  <a:lnTo>
                    <a:pt x="2445010" y="3236007"/>
                  </a:lnTo>
                  <a:cubicBezTo>
                    <a:pt x="2322727" y="3287728"/>
                    <a:pt x="2191324" y="3322109"/>
                    <a:pt x="2053883" y="3336067"/>
                  </a:cubicBezTo>
                  <a:lnTo>
                    <a:pt x="2037562" y="3336891"/>
                  </a:lnTo>
                  <a:lnTo>
                    <a:pt x="2037562" y="3826543"/>
                  </a:lnTo>
                  <a:cubicBezTo>
                    <a:pt x="2037562" y="3901648"/>
                    <a:pt x="1976677" y="3962533"/>
                    <a:pt x="1901572" y="3962533"/>
                  </a:cubicBezTo>
                  <a:lnTo>
                    <a:pt x="1610844" y="3962533"/>
                  </a:lnTo>
                  <a:cubicBezTo>
                    <a:pt x="1535739" y="3962533"/>
                    <a:pt x="1474854" y="3901648"/>
                    <a:pt x="1474854" y="3826543"/>
                  </a:cubicBezTo>
                  <a:lnTo>
                    <a:pt x="1474854" y="3269232"/>
                  </a:lnTo>
                  <a:lnTo>
                    <a:pt x="1384078" y="3236007"/>
                  </a:lnTo>
                  <a:cubicBezTo>
                    <a:pt x="1261794" y="3184286"/>
                    <a:pt x="1148631" y="3115224"/>
                    <a:pt x="1047671" y="3031904"/>
                  </a:cubicBezTo>
                  <a:lnTo>
                    <a:pt x="997214" y="2986046"/>
                  </a:lnTo>
                  <a:lnTo>
                    <a:pt x="710082" y="3250899"/>
                  </a:lnTo>
                  <a:cubicBezTo>
                    <a:pt x="654876" y="3301821"/>
                    <a:pt x="568842" y="3298349"/>
                    <a:pt x="517920" y="3243143"/>
                  </a:cubicBezTo>
                  <a:lnTo>
                    <a:pt x="320802" y="3029444"/>
                  </a:lnTo>
                  <a:cubicBezTo>
                    <a:pt x="269879" y="2974238"/>
                    <a:pt x="273352" y="2888204"/>
                    <a:pt x="328558" y="2837282"/>
                  </a:cubicBezTo>
                  <a:lnTo>
                    <a:pt x="666127" y="2525905"/>
                  </a:lnTo>
                  <a:lnTo>
                    <a:pt x="658832" y="2510762"/>
                  </a:lnTo>
                  <a:cubicBezTo>
                    <a:pt x="624351" y="2429240"/>
                    <a:pt x="597577" y="2343664"/>
                    <a:pt x="579423" y="2254949"/>
                  </a:cubicBezTo>
                  <a:lnTo>
                    <a:pt x="574005" y="2219445"/>
                  </a:lnTo>
                  <a:lnTo>
                    <a:pt x="135990" y="2219445"/>
                  </a:lnTo>
                  <a:cubicBezTo>
                    <a:pt x="60885" y="2219445"/>
                    <a:pt x="0" y="2158560"/>
                    <a:pt x="0" y="2083455"/>
                  </a:cubicBezTo>
                  <a:lnTo>
                    <a:pt x="0" y="1792727"/>
                  </a:lnTo>
                  <a:cubicBezTo>
                    <a:pt x="0" y="1717622"/>
                    <a:pt x="60885" y="1656737"/>
                    <a:pt x="135990" y="1656737"/>
                  </a:cubicBezTo>
                  <a:lnTo>
                    <a:pt x="591998" y="1656737"/>
                  </a:lnTo>
                  <a:lnTo>
                    <a:pt x="613005" y="1575038"/>
                  </a:lnTo>
                  <a:cubicBezTo>
                    <a:pt x="652823" y="1447017"/>
                    <a:pt x="711010" y="1327089"/>
                    <a:pt x="784482" y="1218336"/>
                  </a:cubicBezTo>
                  <a:lnTo>
                    <a:pt x="848257" y="1133051"/>
                  </a:lnTo>
                  <a:lnTo>
                    <a:pt x="538492" y="735456"/>
                  </a:lnTo>
                  <a:cubicBezTo>
                    <a:pt x="492333" y="676210"/>
                    <a:pt x="502943" y="590761"/>
                    <a:pt x="562189" y="544603"/>
                  </a:cubicBezTo>
                  <a:lnTo>
                    <a:pt x="791529" y="365924"/>
                  </a:lnTo>
                  <a:cubicBezTo>
                    <a:pt x="850776" y="319765"/>
                    <a:pt x="936224" y="330375"/>
                    <a:pt x="982383" y="389621"/>
                  </a:cubicBezTo>
                  <a:lnTo>
                    <a:pt x="1281754" y="773875"/>
                  </a:lnTo>
                  <a:lnTo>
                    <a:pt x="1384078" y="724584"/>
                  </a:lnTo>
                  <a:lnTo>
                    <a:pt x="1474853" y="691359"/>
                  </a:lnTo>
                  <a:lnTo>
                    <a:pt x="1474853" y="135990"/>
                  </a:lnTo>
                  <a:cubicBezTo>
                    <a:pt x="1474853" y="60885"/>
                    <a:pt x="1535738" y="0"/>
                    <a:pt x="1610843" y="0"/>
                  </a:cubicBezTo>
                  <a:lnTo>
                    <a:pt x="1901571" y="0"/>
                  </a:lnTo>
                  <a:cubicBezTo>
                    <a:pt x="1976676" y="0"/>
                    <a:pt x="2037561" y="60885"/>
                    <a:pt x="2037561" y="135990"/>
                  </a:cubicBezTo>
                  <a:lnTo>
                    <a:pt x="2037561" y="623699"/>
                  </a:lnTo>
                  <a:lnTo>
                    <a:pt x="2053883" y="624523"/>
                  </a:lnTo>
                  <a:cubicBezTo>
                    <a:pt x="2191324" y="638481"/>
                    <a:pt x="2322727" y="672862"/>
                    <a:pt x="2445010" y="724584"/>
                  </a:cubicBezTo>
                  <a:lnTo>
                    <a:pt x="2559802" y="779881"/>
                  </a:lnTo>
                  <a:lnTo>
                    <a:pt x="2876923" y="455906"/>
                  </a:lnTo>
                  <a:cubicBezTo>
                    <a:pt x="2929460" y="402234"/>
                    <a:pt x="3015559" y="401314"/>
                    <a:pt x="3069231" y="453850"/>
                  </a:cubicBezTo>
                  <a:lnTo>
                    <a:pt x="3276993" y="657217"/>
                  </a:lnTo>
                  <a:cubicBezTo>
                    <a:pt x="3303829" y="683485"/>
                    <a:pt x="3317477" y="718144"/>
                    <a:pt x="3317849" y="752945"/>
                  </a:cubicBezTo>
                  <a:cubicBezTo>
                    <a:pt x="3318221" y="787746"/>
                    <a:pt x="3305317" y="822689"/>
                    <a:pt x="3279048" y="849525"/>
                  </a:cubicBezTo>
                  <a:lnTo>
                    <a:pt x="2989791" y="1145034"/>
                  </a:lnTo>
                  <a:lnTo>
                    <a:pt x="3044606" y="1218336"/>
                  </a:lnTo>
                  <a:cubicBezTo>
                    <a:pt x="3118078" y="1327089"/>
                    <a:pt x="3176264" y="1447017"/>
                    <a:pt x="3216083" y="1575038"/>
                  </a:cubicBezTo>
                  <a:lnTo>
                    <a:pt x="3237090" y="1656736"/>
                  </a:lnTo>
                  <a:lnTo>
                    <a:pt x="3654834" y="1656736"/>
                  </a:lnTo>
                  <a:cubicBezTo>
                    <a:pt x="3729939" y="1656736"/>
                    <a:pt x="3790824" y="1717621"/>
                    <a:pt x="3790824" y="1792726"/>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20817784">
              <a:off x="6791744" y="3078289"/>
              <a:ext cx="380048" cy="38004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5" name="Group 5"/>
          <p:cNvGrpSpPr/>
          <p:nvPr/>
        </p:nvGrpSpPr>
        <p:grpSpPr>
          <a:xfrm>
            <a:off x="7798918" y="1874806"/>
            <a:ext cx="3224117" cy="3370231"/>
            <a:chOff x="7798918" y="1874806"/>
            <a:chExt cx="3224117" cy="3370231"/>
          </a:xfrm>
        </p:grpSpPr>
        <p:sp>
          <p:nvSpPr>
            <p:cNvPr id="6" name="Freeform 6"/>
            <p:cNvSpPr/>
            <p:nvPr/>
          </p:nvSpPr>
          <p:spPr>
            <a:xfrm rot="16200000">
              <a:off x="7798918" y="1874806"/>
              <a:ext cx="3224117" cy="3370231"/>
            </a:xfrm>
            <a:custGeom>
              <a:rect l="l" t="t" r="r" b="b"/>
              <a:pathLst>
                <a:path w="3790823" h="3962533">
                  <a:moveTo>
                    <a:pt x="2850411" y="1980294"/>
                  </a:moveTo>
                  <a:cubicBezTo>
                    <a:pt x="2850411" y="1463429"/>
                    <a:pt x="2431409" y="1044427"/>
                    <a:pt x="1914544" y="1044427"/>
                  </a:cubicBezTo>
                  <a:cubicBezTo>
                    <a:pt x="1397679" y="1044427"/>
                    <a:pt x="978677" y="1463429"/>
                    <a:pt x="978677" y="1980294"/>
                  </a:cubicBezTo>
                  <a:cubicBezTo>
                    <a:pt x="978677" y="2497159"/>
                    <a:pt x="1397679" y="2916161"/>
                    <a:pt x="1914544" y="2916161"/>
                  </a:cubicBezTo>
                  <a:cubicBezTo>
                    <a:pt x="2431409" y="2916161"/>
                    <a:pt x="2850411" y="2497159"/>
                    <a:pt x="2850411" y="1980294"/>
                  </a:cubicBezTo>
                  <a:close/>
                  <a:moveTo>
                    <a:pt x="3790824" y="1792726"/>
                  </a:moveTo>
                  <a:lnTo>
                    <a:pt x="3790824" y="2083454"/>
                  </a:lnTo>
                  <a:cubicBezTo>
                    <a:pt x="3790824" y="2158559"/>
                    <a:pt x="3729939" y="2219444"/>
                    <a:pt x="3654834" y="2219444"/>
                  </a:cubicBezTo>
                  <a:lnTo>
                    <a:pt x="3255083" y="2219444"/>
                  </a:lnTo>
                  <a:lnTo>
                    <a:pt x="3249665" y="2254949"/>
                  </a:lnTo>
                  <a:cubicBezTo>
                    <a:pt x="3204280" y="2476737"/>
                    <a:pt x="3105019" y="2678901"/>
                    <a:pt x="2966153" y="2847168"/>
                  </a:cubicBezTo>
                  <a:lnTo>
                    <a:pt x="2938885" y="2877170"/>
                  </a:lnTo>
                  <a:lnTo>
                    <a:pt x="3224970" y="3266562"/>
                  </a:lnTo>
                  <a:cubicBezTo>
                    <a:pt x="3247204" y="3296825"/>
                    <a:pt x="3255067" y="3333235"/>
                    <a:pt x="3249805" y="3367637"/>
                  </a:cubicBezTo>
                  <a:cubicBezTo>
                    <a:pt x="3244544" y="3402040"/>
                    <a:pt x="3226158" y="3434436"/>
                    <a:pt x="3195895" y="3456670"/>
                  </a:cubicBezTo>
                  <a:lnTo>
                    <a:pt x="2961603" y="3628803"/>
                  </a:lnTo>
                  <a:cubicBezTo>
                    <a:pt x="2901078" y="3673271"/>
                    <a:pt x="2815963" y="3660254"/>
                    <a:pt x="2771495" y="3599728"/>
                  </a:cubicBezTo>
                  <a:lnTo>
                    <a:pt x="2488779" y="3214923"/>
                  </a:lnTo>
                  <a:lnTo>
                    <a:pt x="2445010" y="3236007"/>
                  </a:lnTo>
                  <a:cubicBezTo>
                    <a:pt x="2322727" y="3287728"/>
                    <a:pt x="2191324" y="3322109"/>
                    <a:pt x="2053883" y="3336067"/>
                  </a:cubicBezTo>
                  <a:lnTo>
                    <a:pt x="2037562" y="3336891"/>
                  </a:lnTo>
                  <a:lnTo>
                    <a:pt x="2037562" y="3826543"/>
                  </a:lnTo>
                  <a:cubicBezTo>
                    <a:pt x="2037562" y="3901648"/>
                    <a:pt x="1976677" y="3962533"/>
                    <a:pt x="1901572" y="3962533"/>
                  </a:cubicBezTo>
                  <a:lnTo>
                    <a:pt x="1610844" y="3962533"/>
                  </a:lnTo>
                  <a:cubicBezTo>
                    <a:pt x="1535739" y="3962533"/>
                    <a:pt x="1474854" y="3901648"/>
                    <a:pt x="1474854" y="3826543"/>
                  </a:cubicBezTo>
                  <a:lnTo>
                    <a:pt x="1474854" y="3269232"/>
                  </a:lnTo>
                  <a:lnTo>
                    <a:pt x="1384078" y="3236007"/>
                  </a:lnTo>
                  <a:cubicBezTo>
                    <a:pt x="1261794" y="3184286"/>
                    <a:pt x="1148631" y="3115224"/>
                    <a:pt x="1047671" y="3031904"/>
                  </a:cubicBezTo>
                  <a:lnTo>
                    <a:pt x="997214" y="2986046"/>
                  </a:lnTo>
                  <a:lnTo>
                    <a:pt x="710082" y="3250899"/>
                  </a:lnTo>
                  <a:cubicBezTo>
                    <a:pt x="654876" y="3301821"/>
                    <a:pt x="568842" y="3298349"/>
                    <a:pt x="517920" y="3243143"/>
                  </a:cubicBezTo>
                  <a:lnTo>
                    <a:pt x="320802" y="3029444"/>
                  </a:lnTo>
                  <a:cubicBezTo>
                    <a:pt x="269879" y="2974238"/>
                    <a:pt x="273352" y="2888204"/>
                    <a:pt x="328558" y="2837282"/>
                  </a:cubicBezTo>
                  <a:lnTo>
                    <a:pt x="666127" y="2525905"/>
                  </a:lnTo>
                  <a:lnTo>
                    <a:pt x="658832" y="2510762"/>
                  </a:lnTo>
                  <a:cubicBezTo>
                    <a:pt x="624351" y="2429240"/>
                    <a:pt x="597577" y="2343664"/>
                    <a:pt x="579423" y="2254949"/>
                  </a:cubicBezTo>
                  <a:lnTo>
                    <a:pt x="574005" y="2219445"/>
                  </a:lnTo>
                  <a:lnTo>
                    <a:pt x="135990" y="2219445"/>
                  </a:lnTo>
                  <a:cubicBezTo>
                    <a:pt x="60885" y="2219445"/>
                    <a:pt x="0" y="2158560"/>
                    <a:pt x="0" y="2083455"/>
                  </a:cubicBezTo>
                  <a:lnTo>
                    <a:pt x="0" y="1792727"/>
                  </a:lnTo>
                  <a:cubicBezTo>
                    <a:pt x="0" y="1717622"/>
                    <a:pt x="60885" y="1656737"/>
                    <a:pt x="135990" y="1656737"/>
                  </a:cubicBezTo>
                  <a:lnTo>
                    <a:pt x="591998" y="1656737"/>
                  </a:lnTo>
                  <a:lnTo>
                    <a:pt x="613005" y="1575038"/>
                  </a:lnTo>
                  <a:cubicBezTo>
                    <a:pt x="652823" y="1447017"/>
                    <a:pt x="711010" y="1327089"/>
                    <a:pt x="784482" y="1218336"/>
                  </a:cubicBezTo>
                  <a:lnTo>
                    <a:pt x="848257" y="1133051"/>
                  </a:lnTo>
                  <a:lnTo>
                    <a:pt x="538492" y="735456"/>
                  </a:lnTo>
                  <a:cubicBezTo>
                    <a:pt x="492333" y="676210"/>
                    <a:pt x="502943" y="590761"/>
                    <a:pt x="562189" y="544603"/>
                  </a:cubicBezTo>
                  <a:lnTo>
                    <a:pt x="791529" y="365924"/>
                  </a:lnTo>
                  <a:cubicBezTo>
                    <a:pt x="850776" y="319765"/>
                    <a:pt x="936224" y="330375"/>
                    <a:pt x="982383" y="389621"/>
                  </a:cubicBezTo>
                  <a:lnTo>
                    <a:pt x="1281754" y="773875"/>
                  </a:lnTo>
                  <a:lnTo>
                    <a:pt x="1384078" y="724584"/>
                  </a:lnTo>
                  <a:lnTo>
                    <a:pt x="1474853" y="691359"/>
                  </a:lnTo>
                  <a:lnTo>
                    <a:pt x="1474853" y="135990"/>
                  </a:lnTo>
                  <a:cubicBezTo>
                    <a:pt x="1474853" y="60885"/>
                    <a:pt x="1535738" y="0"/>
                    <a:pt x="1610843" y="0"/>
                  </a:cubicBezTo>
                  <a:lnTo>
                    <a:pt x="1901571" y="0"/>
                  </a:lnTo>
                  <a:cubicBezTo>
                    <a:pt x="1976676" y="0"/>
                    <a:pt x="2037561" y="60885"/>
                    <a:pt x="2037561" y="135990"/>
                  </a:cubicBezTo>
                  <a:lnTo>
                    <a:pt x="2037561" y="623699"/>
                  </a:lnTo>
                  <a:lnTo>
                    <a:pt x="2053883" y="624523"/>
                  </a:lnTo>
                  <a:cubicBezTo>
                    <a:pt x="2191324" y="638481"/>
                    <a:pt x="2322727" y="672862"/>
                    <a:pt x="2445010" y="724584"/>
                  </a:cubicBezTo>
                  <a:lnTo>
                    <a:pt x="2559802" y="779881"/>
                  </a:lnTo>
                  <a:lnTo>
                    <a:pt x="2876923" y="455906"/>
                  </a:lnTo>
                  <a:cubicBezTo>
                    <a:pt x="2929460" y="402234"/>
                    <a:pt x="3015559" y="401314"/>
                    <a:pt x="3069231" y="453850"/>
                  </a:cubicBezTo>
                  <a:lnTo>
                    <a:pt x="3276993" y="657217"/>
                  </a:lnTo>
                  <a:cubicBezTo>
                    <a:pt x="3303829" y="683485"/>
                    <a:pt x="3317477" y="718144"/>
                    <a:pt x="3317849" y="752945"/>
                  </a:cubicBezTo>
                  <a:cubicBezTo>
                    <a:pt x="3318221" y="787746"/>
                    <a:pt x="3305317" y="822689"/>
                    <a:pt x="3279048" y="849525"/>
                  </a:cubicBezTo>
                  <a:lnTo>
                    <a:pt x="2989791" y="1145034"/>
                  </a:lnTo>
                  <a:lnTo>
                    <a:pt x="3044606" y="1218336"/>
                  </a:lnTo>
                  <a:cubicBezTo>
                    <a:pt x="3118078" y="1327089"/>
                    <a:pt x="3176264" y="1447017"/>
                    <a:pt x="3216083" y="1575038"/>
                  </a:cubicBezTo>
                  <a:lnTo>
                    <a:pt x="3237090" y="1656736"/>
                  </a:lnTo>
                  <a:lnTo>
                    <a:pt x="3654834" y="1656736"/>
                  </a:lnTo>
                  <a:cubicBezTo>
                    <a:pt x="3729939" y="1656736"/>
                    <a:pt x="3790824" y="1717621"/>
                    <a:pt x="3790824" y="1792726"/>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rot="20817784">
              <a:off x="9070791" y="3201543"/>
              <a:ext cx="680371" cy="68037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6979101" y="4077938"/>
            <a:ext cx="977456" cy="1021747"/>
            <a:chOff x="6979101" y="4077938"/>
            <a:chExt cx="977456" cy="1021747"/>
          </a:xfrm>
        </p:grpSpPr>
        <p:sp>
          <p:nvSpPr>
            <p:cNvPr id="9" name="Freeform 9"/>
            <p:cNvSpPr/>
            <p:nvPr/>
          </p:nvSpPr>
          <p:spPr>
            <a:xfrm rot="16200000">
              <a:off x="6979101" y="4077938"/>
              <a:ext cx="977456" cy="1021747"/>
            </a:xfrm>
            <a:custGeom>
              <a:rect l="l" t="t" r="r" b="b"/>
              <a:pathLst>
                <a:path w="3790823" h="3962533">
                  <a:moveTo>
                    <a:pt x="2850411" y="1980294"/>
                  </a:moveTo>
                  <a:cubicBezTo>
                    <a:pt x="2850411" y="1463429"/>
                    <a:pt x="2431409" y="1044427"/>
                    <a:pt x="1914544" y="1044427"/>
                  </a:cubicBezTo>
                  <a:cubicBezTo>
                    <a:pt x="1397679" y="1044427"/>
                    <a:pt x="978677" y="1463429"/>
                    <a:pt x="978677" y="1980294"/>
                  </a:cubicBezTo>
                  <a:cubicBezTo>
                    <a:pt x="978677" y="2497159"/>
                    <a:pt x="1397679" y="2916161"/>
                    <a:pt x="1914544" y="2916161"/>
                  </a:cubicBezTo>
                  <a:cubicBezTo>
                    <a:pt x="2431409" y="2916161"/>
                    <a:pt x="2850411" y="2497159"/>
                    <a:pt x="2850411" y="1980294"/>
                  </a:cubicBezTo>
                  <a:close/>
                  <a:moveTo>
                    <a:pt x="3790824" y="1792726"/>
                  </a:moveTo>
                  <a:lnTo>
                    <a:pt x="3790824" y="2083454"/>
                  </a:lnTo>
                  <a:cubicBezTo>
                    <a:pt x="3790824" y="2158559"/>
                    <a:pt x="3729939" y="2219444"/>
                    <a:pt x="3654834" y="2219444"/>
                  </a:cubicBezTo>
                  <a:lnTo>
                    <a:pt x="3255083" y="2219444"/>
                  </a:lnTo>
                  <a:lnTo>
                    <a:pt x="3249665" y="2254949"/>
                  </a:lnTo>
                  <a:cubicBezTo>
                    <a:pt x="3204280" y="2476737"/>
                    <a:pt x="3105019" y="2678901"/>
                    <a:pt x="2966153" y="2847168"/>
                  </a:cubicBezTo>
                  <a:lnTo>
                    <a:pt x="2938885" y="2877170"/>
                  </a:lnTo>
                  <a:lnTo>
                    <a:pt x="3224970" y="3266562"/>
                  </a:lnTo>
                  <a:cubicBezTo>
                    <a:pt x="3247204" y="3296825"/>
                    <a:pt x="3255067" y="3333235"/>
                    <a:pt x="3249805" y="3367637"/>
                  </a:cubicBezTo>
                  <a:cubicBezTo>
                    <a:pt x="3244544" y="3402040"/>
                    <a:pt x="3226158" y="3434436"/>
                    <a:pt x="3195895" y="3456670"/>
                  </a:cubicBezTo>
                  <a:lnTo>
                    <a:pt x="2961603" y="3628803"/>
                  </a:lnTo>
                  <a:cubicBezTo>
                    <a:pt x="2901078" y="3673271"/>
                    <a:pt x="2815963" y="3660254"/>
                    <a:pt x="2771495" y="3599728"/>
                  </a:cubicBezTo>
                  <a:lnTo>
                    <a:pt x="2488779" y="3214923"/>
                  </a:lnTo>
                  <a:lnTo>
                    <a:pt x="2445010" y="3236007"/>
                  </a:lnTo>
                  <a:cubicBezTo>
                    <a:pt x="2322727" y="3287728"/>
                    <a:pt x="2191324" y="3322109"/>
                    <a:pt x="2053883" y="3336067"/>
                  </a:cubicBezTo>
                  <a:lnTo>
                    <a:pt x="2037562" y="3336891"/>
                  </a:lnTo>
                  <a:lnTo>
                    <a:pt x="2037562" y="3826543"/>
                  </a:lnTo>
                  <a:cubicBezTo>
                    <a:pt x="2037562" y="3901648"/>
                    <a:pt x="1976677" y="3962533"/>
                    <a:pt x="1901572" y="3962533"/>
                  </a:cubicBezTo>
                  <a:lnTo>
                    <a:pt x="1610844" y="3962533"/>
                  </a:lnTo>
                  <a:cubicBezTo>
                    <a:pt x="1535739" y="3962533"/>
                    <a:pt x="1474854" y="3901648"/>
                    <a:pt x="1474854" y="3826543"/>
                  </a:cubicBezTo>
                  <a:lnTo>
                    <a:pt x="1474854" y="3269232"/>
                  </a:lnTo>
                  <a:lnTo>
                    <a:pt x="1384078" y="3236007"/>
                  </a:lnTo>
                  <a:cubicBezTo>
                    <a:pt x="1261794" y="3184286"/>
                    <a:pt x="1148631" y="3115224"/>
                    <a:pt x="1047671" y="3031904"/>
                  </a:cubicBezTo>
                  <a:lnTo>
                    <a:pt x="997214" y="2986046"/>
                  </a:lnTo>
                  <a:lnTo>
                    <a:pt x="710082" y="3250899"/>
                  </a:lnTo>
                  <a:cubicBezTo>
                    <a:pt x="654876" y="3301821"/>
                    <a:pt x="568842" y="3298349"/>
                    <a:pt x="517920" y="3243143"/>
                  </a:cubicBezTo>
                  <a:lnTo>
                    <a:pt x="320802" y="3029444"/>
                  </a:lnTo>
                  <a:cubicBezTo>
                    <a:pt x="269879" y="2974238"/>
                    <a:pt x="273352" y="2888204"/>
                    <a:pt x="328558" y="2837282"/>
                  </a:cubicBezTo>
                  <a:lnTo>
                    <a:pt x="666127" y="2525905"/>
                  </a:lnTo>
                  <a:lnTo>
                    <a:pt x="658832" y="2510762"/>
                  </a:lnTo>
                  <a:cubicBezTo>
                    <a:pt x="624351" y="2429240"/>
                    <a:pt x="597577" y="2343664"/>
                    <a:pt x="579423" y="2254949"/>
                  </a:cubicBezTo>
                  <a:lnTo>
                    <a:pt x="574005" y="2219445"/>
                  </a:lnTo>
                  <a:lnTo>
                    <a:pt x="135990" y="2219445"/>
                  </a:lnTo>
                  <a:cubicBezTo>
                    <a:pt x="60885" y="2219445"/>
                    <a:pt x="0" y="2158560"/>
                    <a:pt x="0" y="2083455"/>
                  </a:cubicBezTo>
                  <a:lnTo>
                    <a:pt x="0" y="1792727"/>
                  </a:lnTo>
                  <a:cubicBezTo>
                    <a:pt x="0" y="1717622"/>
                    <a:pt x="60885" y="1656737"/>
                    <a:pt x="135990" y="1656737"/>
                  </a:cubicBezTo>
                  <a:lnTo>
                    <a:pt x="591998" y="1656737"/>
                  </a:lnTo>
                  <a:lnTo>
                    <a:pt x="613005" y="1575038"/>
                  </a:lnTo>
                  <a:cubicBezTo>
                    <a:pt x="652823" y="1447017"/>
                    <a:pt x="711010" y="1327089"/>
                    <a:pt x="784482" y="1218336"/>
                  </a:cubicBezTo>
                  <a:lnTo>
                    <a:pt x="848257" y="1133051"/>
                  </a:lnTo>
                  <a:lnTo>
                    <a:pt x="538492" y="735456"/>
                  </a:lnTo>
                  <a:cubicBezTo>
                    <a:pt x="492333" y="676210"/>
                    <a:pt x="502943" y="590761"/>
                    <a:pt x="562189" y="544603"/>
                  </a:cubicBezTo>
                  <a:lnTo>
                    <a:pt x="791529" y="365924"/>
                  </a:lnTo>
                  <a:cubicBezTo>
                    <a:pt x="850776" y="319765"/>
                    <a:pt x="936224" y="330375"/>
                    <a:pt x="982383" y="389621"/>
                  </a:cubicBezTo>
                  <a:lnTo>
                    <a:pt x="1281754" y="773875"/>
                  </a:lnTo>
                  <a:lnTo>
                    <a:pt x="1384078" y="724584"/>
                  </a:lnTo>
                  <a:lnTo>
                    <a:pt x="1474853" y="691359"/>
                  </a:lnTo>
                  <a:lnTo>
                    <a:pt x="1474853" y="135990"/>
                  </a:lnTo>
                  <a:cubicBezTo>
                    <a:pt x="1474853" y="60885"/>
                    <a:pt x="1535738" y="0"/>
                    <a:pt x="1610843" y="0"/>
                  </a:cubicBezTo>
                  <a:lnTo>
                    <a:pt x="1901571" y="0"/>
                  </a:lnTo>
                  <a:cubicBezTo>
                    <a:pt x="1976676" y="0"/>
                    <a:pt x="2037561" y="60885"/>
                    <a:pt x="2037561" y="135990"/>
                  </a:cubicBezTo>
                  <a:lnTo>
                    <a:pt x="2037561" y="623699"/>
                  </a:lnTo>
                  <a:lnTo>
                    <a:pt x="2053883" y="624523"/>
                  </a:lnTo>
                  <a:cubicBezTo>
                    <a:pt x="2191324" y="638481"/>
                    <a:pt x="2322727" y="672862"/>
                    <a:pt x="2445010" y="724584"/>
                  </a:cubicBezTo>
                  <a:lnTo>
                    <a:pt x="2559802" y="779881"/>
                  </a:lnTo>
                  <a:lnTo>
                    <a:pt x="2876923" y="455906"/>
                  </a:lnTo>
                  <a:cubicBezTo>
                    <a:pt x="2929460" y="402234"/>
                    <a:pt x="3015559" y="401314"/>
                    <a:pt x="3069231" y="453850"/>
                  </a:cubicBezTo>
                  <a:lnTo>
                    <a:pt x="3276993" y="657217"/>
                  </a:lnTo>
                  <a:cubicBezTo>
                    <a:pt x="3303829" y="683485"/>
                    <a:pt x="3317477" y="718144"/>
                    <a:pt x="3317849" y="752945"/>
                  </a:cubicBezTo>
                  <a:cubicBezTo>
                    <a:pt x="3318221" y="787746"/>
                    <a:pt x="3305317" y="822689"/>
                    <a:pt x="3279048" y="849525"/>
                  </a:cubicBezTo>
                  <a:lnTo>
                    <a:pt x="2989791" y="1145034"/>
                  </a:lnTo>
                  <a:lnTo>
                    <a:pt x="3044606" y="1218336"/>
                  </a:lnTo>
                  <a:cubicBezTo>
                    <a:pt x="3118078" y="1327089"/>
                    <a:pt x="3176264" y="1447017"/>
                    <a:pt x="3216083" y="1575038"/>
                  </a:cubicBezTo>
                  <a:lnTo>
                    <a:pt x="3237090" y="1656736"/>
                  </a:lnTo>
                  <a:lnTo>
                    <a:pt x="3654834" y="1656736"/>
                  </a:lnTo>
                  <a:cubicBezTo>
                    <a:pt x="3729939" y="1656736"/>
                    <a:pt x="3790824" y="1717621"/>
                    <a:pt x="3790824" y="1792726"/>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349433" y="4470368"/>
              <a:ext cx="236887" cy="23688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文学对历史事件的全新解读</a:t>
              </a:r>
            </a:p>
          </p:txBody>
        </p:sp>
      </p:grpSp>
      <p:sp>
        <p:nvSpPr>
          <p:cNvPr id="33" name="AutoShape 33"/>
          <p:cNvSpPr/>
          <p:nvPr/>
        </p:nvSpPr>
        <p:spPr>
          <a:xfrm>
            <a:off x="579283" y="2049017"/>
            <a:ext cx="584258" cy="584258"/>
          </a:xfrm>
          <a:prstGeom prst="ellipse">
            <a:avLst/>
          </a:prstGeom>
          <a:no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4" name="AutoShape 34"/>
          <p:cNvSpPr/>
          <p:nvPr/>
        </p:nvSpPr>
        <p:spPr>
          <a:xfrm>
            <a:off x="674589" y="2156678"/>
            <a:ext cx="395855" cy="368935"/>
          </a:xfrm>
          <a:prstGeom prst="rect">
            <a:avLst/>
          </a:prstGeom>
          <a:noFill/>
        </p:spPr>
        <p:txBody>
          <a:bodyPr vert="horz" wrap="square" lIns="0" tIns="0" rIns="0" bIns="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20002"/>
              </a:spcBef>
              <a:defRPr/>
            </a:pPr>
            <a:r>
              <a:rPr lang="en-US" sz="2000" b="1">
                <a:solidFill>
                  <a:schemeClr val="accent1">
                    <a:alpha val="100000"/>
                  </a:schemeClr>
                </a:solidFill>
                <a:latin typeface="Microsoft Yahei"/>
                <a:ea typeface="Microsoft Yahei"/>
                <a:cs typeface="Microsoft Yahei"/>
              </a:rPr>
              <a:t>01</a:t>
            </a:r>
            <a:endParaRPr lang="en-US" sz="1100"/>
          </a:p>
        </p:txBody>
      </p:sp>
      <p:sp>
        <p:nvSpPr>
          <p:cNvPr id="35" name="TextBox 35"/>
          <p:cNvSpPr txBox="1"/>
          <p:nvPr/>
        </p:nvSpPr>
        <p:spPr>
          <a:xfrm>
            <a:off x="1350983" y="1947863"/>
            <a:ext cx="4120112" cy="786566"/>
          </a:xfrm>
          <a:prstGeom prst="rect">
            <a:avLst/>
          </a:prstGeom>
        </p:spPr>
        <p:txBody>
          <a:bodyPr vert="horz" wrap="square" lIns="95250" tIns="95250" rIns="47625" bIns="9525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ct val="0"/>
              </a:spcBef>
            </a:pPr>
            <a:r>
              <a:rPr lang="en-US" sz="1350">
                <a:solidFill>
                  <a:schemeClr val="dk1">
                    <a:alpha val="100000"/>
                  </a:schemeClr>
                </a:solidFill>
                <a:latin typeface="Microsoft Yahei"/>
                <a:ea typeface="Microsoft Yahei"/>
                <a:cs typeface="Microsoft Yahei"/>
              </a:rPr>
              <a:t>文学作品能够以全新的视角和观念重新审视历史事件，提出独特的见解和解释。</a:t>
            </a:r>
          </a:p>
        </p:txBody>
      </p:sp>
      <p:sp>
        <p:nvSpPr>
          <p:cNvPr id="36" name="AutoShape 36"/>
          <p:cNvSpPr/>
          <p:nvPr/>
        </p:nvSpPr>
        <p:spPr>
          <a:xfrm>
            <a:off x="579283" y="3218181"/>
            <a:ext cx="584258" cy="584258"/>
          </a:xfrm>
          <a:prstGeom prst="ellipse">
            <a:avLst/>
          </a:prstGeom>
          <a:noFill/>
          <a:ln w="19050">
            <a:solidFill>
              <a:schemeClr val="accent2">
                <a:alpha val="100000"/>
              </a:schemeClr>
            </a:solidFill>
            <a:prstDash val="solid"/>
          </a:ln>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7" name="AutoShape 37"/>
          <p:cNvSpPr/>
          <p:nvPr/>
        </p:nvSpPr>
        <p:spPr>
          <a:xfrm>
            <a:off x="655539" y="3325842"/>
            <a:ext cx="453011" cy="368935"/>
          </a:xfrm>
          <a:prstGeom prst="rect">
            <a:avLst/>
          </a:prstGeom>
          <a:noFill/>
        </p:spPr>
        <p:txBody>
          <a:bodyPr vert="horz" wrap="square" lIns="0" tIns="0" rIns="0" bIns="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20002"/>
              </a:spcBef>
              <a:defRPr/>
            </a:pPr>
            <a:r>
              <a:rPr lang="en-US" sz="2000" b="1">
                <a:solidFill>
                  <a:schemeClr val="accent2">
                    <a:alpha val="100000"/>
                  </a:schemeClr>
                </a:solidFill>
                <a:latin typeface="Microsoft Yahei"/>
                <a:ea typeface="Microsoft Yahei"/>
                <a:cs typeface="Microsoft Yahei"/>
              </a:rPr>
              <a:t>02</a:t>
            </a:r>
            <a:endParaRPr lang="en-US" sz="1100"/>
          </a:p>
        </p:txBody>
      </p:sp>
      <p:sp>
        <p:nvSpPr>
          <p:cNvPr id="38" name="TextBox 38"/>
          <p:cNvSpPr txBox="1"/>
          <p:nvPr/>
        </p:nvSpPr>
        <p:spPr>
          <a:xfrm>
            <a:off x="1350983" y="3110437"/>
            <a:ext cx="4114800" cy="799744"/>
          </a:xfrm>
          <a:prstGeom prst="rect">
            <a:avLst/>
          </a:prstGeom>
        </p:spPr>
        <p:txBody>
          <a:bodyPr vert="horz" wrap="square" lIns="95250" tIns="95250" rIns="47625" bIns="9525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ct val="0"/>
              </a:spcBef>
            </a:pPr>
            <a:r>
              <a:rPr lang="en-US" sz="1350">
                <a:solidFill>
                  <a:schemeClr val="dk1">
                    <a:alpha val="100000"/>
                  </a:schemeClr>
                </a:solidFill>
                <a:latin typeface="Microsoft Yahei"/>
                <a:ea typeface="Microsoft Yahei"/>
                <a:cs typeface="Microsoft Yahei"/>
              </a:rPr>
              <a:t>通过对历史事件的重新演绎和改编，文学能够激发读者对历史的新思考和认识。</a:t>
            </a:r>
          </a:p>
        </p:txBody>
      </p:sp>
      <p:sp>
        <p:nvSpPr>
          <p:cNvPr id="39" name="AutoShape 39"/>
          <p:cNvSpPr/>
          <p:nvPr/>
        </p:nvSpPr>
        <p:spPr>
          <a:xfrm>
            <a:off x="575049" y="4441785"/>
            <a:ext cx="584258" cy="584258"/>
          </a:xfrm>
          <a:prstGeom prst="ellipse">
            <a:avLst/>
          </a:prstGeom>
          <a:noFill/>
          <a:ln w="19050">
            <a:solidFill>
              <a:schemeClr val="accent3">
                <a:alpha val="100000"/>
              </a:schemeClr>
            </a:solidFill>
            <a:prstDash val="solid"/>
          </a:ln>
        </p:spPr>
        <p:style>
          <a:lnRef idx="0">
            <a:schemeClr val="accent3"/>
          </a:lnRef>
          <a:fillRef idx="1">
            <a:schemeClr val="accent3"/>
          </a:fillRef>
          <a:effectRef idx="0">
            <a:schemeClr val="accent3"/>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40" name="AutoShape 40"/>
          <p:cNvSpPr/>
          <p:nvPr/>
        </p:nvSpPr>
        <p:spPr>
          <a:xfrm>
            <a:off x="642204" y="4549446"/>
            <a:ext cx="453011" cy="368935"/>
          </a:xfrm>
          <a:prstGeom prst="rect">
            <a:avLst/>
          </a:prstGeom>
          <a:noFill/>
        </p:spPr>
        <p:txBody>
          <a:bodyPr vert="horz" wrap="square" lIns="0" tIns="0" rIns="0" bIns="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20002"/>
              </a:spcBef>
              <a:defRPr/>
            </a:pPr>
            <a:r>
              <a:rPr lang="en-US" sz="2000" b="1">
                <a:solidFill>
                  <a:schemeClr val="accent3">
                    <a:alpha val="100000"/>
                  </a:schemeClr>
                </a:solidFill>
                <a:latin typeface="Microsoft Yahei"/>
                <a:ea typeface="Microsoft Yahei"/>
                <a:cs typeface="Microsoft Yahei"/>
              </a:rPr>
              <a:t>03</a:t>
            </a:r>
            <a:endParaRPr lang="en-US" sz="1100"/>
          </a:p>
        </p:txBody>
      </p:sp>
      <p:sp>
        <p:nvSpPr>
          <p:cNvPr id="41" name="TextBox 41"/>
          <p:cNvSpPr txBox="1"/>
          <p:nvPr/>
        </p:nvSpPr>
        <p:spPr>
          <a:xfrm>
            <a:off x="1350983" y="4340631"/>
            <a:ext cx="4114800" cy="786566"/>
          </a:xfrm>
          <a:prstGeom prst="rect">
            <a:avLst/>
          </a:prstGeom>
        </p:spPr>
        <p:txBody>
          <a:bodyPr vert="horz" wrap="square" lIns="95250" tIns="95250" rIns="47625" bIns="9525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ts val="375"/>
              </a:spcBef>
            </a:pPr>
            <a:r>
              <a:rPr lang="en-US" sz="1350">
                <a:solidFill>
                  <a:schemeClr val="dk1">
                    <a:alpha val="100000"/>
                  </a:schemeClr>
                </a:solidFill>
                <a:latin typeface="Microsoft Yahei"/>
                <a:ea typeface="Microsoft Yahei"/>
                <a:cs typeface="Microsoft Yahei"/>
              </a:rPr>
              <a:t>文学与其他学科的交叉融合，能够为历史事件提供跨学科的综合分析和解读。</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https://d.book118.com/195322100044011104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6F0"/>
      </a:lt1>
      <a:dk2>
        <a:srgbClr val="380E00"/>
      </a:dk2>
      <a:lt2>
        <a:srgbClr val="FFFFFF"/>
      </a:lt2>
      <a:accent1>
        <a:srgbClr val="EB554D"/>
      </a:accent1>
      <a:accent2>
        <a:srgbClr val="F35735"/>
      </a:accent2>
      <a:accent3>
        <a:srgbClr val="CB3600"/>
      </a:accent3>
      <a:accent4>
        <a:srgbClr val="F25E96"/>
      </a:accent4>
      <a:accent5>
        <a:srgbClr val="FF7185"/>
      </a:accent5>
      <a:accent6>
        <a:srgbClr val="F6C462"/>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74</Paragraphs>
  <Slides>14</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14</vt:i4>
      </vt:variant>
    </vt:vector>
  </HeadingPairs>
  <TitlesOfParts>
    <vt:vector baseType="lpstr" size="19">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2024-09-13T22:05:40.701</cp:lastPrinted>
  <dcterms:created xsi:type="dcterms:W3CDTF">2024-09-13T14:05:40Z</dcterms:created>
  <dcterms:modified xsi:type="dcterms:W3CDTF">2024-09-13T14:05:42Z</dcterms:modified>
</cp:coreProperties>
</file>