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D74229-AB3B-45FB-9D18-407B5ABD7A7E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68BE9C-5C4F-484E-9D47-0FB1AD35292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10494-3BFA-4C9B-80D0-273054272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AC240-CB43-42F2-9FCD-E95E870EC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2BC4B-FA38-43AE-9970-45C06FDAF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571A6-40CE-4E96-9961-F1475DBEE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73EA84-C3CC-41D9-AD5A-A518AF267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594FB9-2A7E-413C-B4BE-C4E36109B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81E5A-9792-44C5-A40A-19ADBFEB9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EB390-AE97-441B-9128-DC69587C0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61A21-3A9B-43E1-84BC-E9C96C08F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2CB66-13D6-4544-8CC5-659FE7775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1F289-34DA-4008-9B6F-DBA9653CE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>
              <a:defRPr/>
            </a:pPr>
            <a:fld id="{24D8A48A-BC7B-4E94-A1B9-7DBEE3EA9A83}" type="datetimeFigureOut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>
              <a:defRPr/>
            </a:pPr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defRPr/>
            </a:pPr>
            <a:fld id="{DC05FEBE-4EB8-47FF-ACEB-4CD056A78647}" type="slidenum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>
    <p:wipe dir="r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91F91-FD9C-419E-9552-819D5530B055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EC675-2BA3-4FC8-AE49-D4D1DCE1C3D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1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7.png" /><Relationship Id="rId4" Type="http://schemas.openxmlformats.org/officeDocument/2006/relationships/tags" Target="../tags/tag2.xml" /><Relationship Id="rId5" Type="http://schemas.openxmlformats.org/officeDocument/2006/relationships/image" Target="../media/image8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3.jpeg" /><Relationship Id="rId3" Type="http://schemas.openxmlformats.org/officeDocument/2006/relationships/tags" Target="../tags/tag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0.emf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3.jpeg" /><Relationship Id="rId7" Type="http://schemas.openxmlformats.org/officeDocument/2006/relationships/tags" Target="../tags/tag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tags" Target="../tags/tag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2324012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1" y="5691188"/>
            <a:ext cx="12192000" cy="1169988"/>
          </a:xfrm>
          <a:prstGeom prst="rect">
            <a:avLst/>
          </a:prstGeom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 noProof="1"/>
          </a:p>
        </p:txBody>
      </p:sp>
      <p:pic>
        <p:nvPicPr>
          <p:cNvPr id="3075" name="图片 60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-3968" y="1849437"/>
            <a:ext cx="4833939" cy="3841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 title=""/>
          <p:cNvSpPr/>
          <p:nvPr/>
        </p:nvSpPr>
        <p:spPr>
          <a:xfrm>
            <a:off x="4829971" y="2160304"/>
            <a:ext cx="7361237" cy="1198880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42900" fontAlgn="auto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altLang="zh-CN" sz="7200" b="1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3.</a:t>
            </a:r>
            <a:r>
              <a:rPr lang="zh-CN" altLang="en-US" sz="7200" b="1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月是故乡明</a:t>
            </a:r>
            <a:endParaRPr lang="zh-CN" altLang="en-US" sz="7200" b="1"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8" name="文本框 3" title=""/>
          <p:cNvSpPr txBox="1">
            <a:spLocks noChangeArrowheads="1"/>
          </p:cNvSpPr>
          <p:nvPr/>
        </p:nvSpPr>
        <p:spPr bwMode="auto">
          <a:xfrm>
            <a:off x="4830763" y="647699"/>
            <a:ext cx="7361237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五年级（下册）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副标题 2" title=""/>
          <p:cNvSpPr>
            <a:spLocks noGrp="1"/>
          </p:cNvSpPr>
          <p:nvPr>
            <p:ph type="subTitle" idx="4294967295"/>
          </p:nvPr>
        </p:nvSpPr>
        <p:spPr>
          <a:xfrm>
            <a:off x="1116013" y="2035175"/>
            <a:ext cx="10101263" cy="1989139"/>
          </a:xfrm>
        </p:spPr>
        <p:txBody>
          <a:bodyPr>
            <a:noAutofit/>
          </a:bodyPr>
          <a:lstStyle/>
          <a:p>
            <a:pPr marL="266700" indent="-266700" defTabSz="342900">
              <a:lnSpc>
                <a:spcPct val="150000"/>
              </a:lnSpc>
              <a:spcAft>
                <a:spcPct val="0"/>
              </a:spcAft>
              <a:buNone/>
              <a:defRPr/>
            </a:pPr>
            <a:r>
              <a:rPr b="1" spc="0">
                <a:latin typeface="+mn-ea"/>
                <a:cs typeface="+mn-ea"/>
                <a:sym typeface="+mn-ea"/>
              </a:rPr>
              <a:t>1.学习本课的生字新词。</a:t>
            </a:r>
            <a:r>
              <a:rPr lang="zh-CN" altLang="en-US" b="1" spc="0">
                <a:solidFill>
                  <a:srgbClr val="E04236"/>
                </a:solidFill>
                <a:latin typeface="+mn-ea"/>
                <a:cs typeface="+mn-ea"/>
                <a:sym typeface="+mn-ea"/>
              </a:rPr>
              <a:t>（重点）</a:t>
            </a:r>
            <a:endParaRPr b="1" spc="0">
              <a:solidFill>
                <a:srgbClr val="E04236"/>
              </a:solidFill>
              <a:latin typeface="+mn-ea"/>
              <a:cs typeface="+mn-ea"/>
              <a:sym typeface="+mn-ea"/>
            </a:endParaRPr>
          </a:p>
          <a:p>
            <a:pPr marL="266700" indent="-266700" defTabSz="342900">
              <a:lnSpc>
                <a:spcPct val="150000"/>
              </a:lnSpc>
              <a:spcAft>
                <a:spcPct val="0"/>
              </a:spcAft>
              <a:buNone/>
              <a:defRPr/>
            </a:pPr>
            <a:r>
              <a:rPr b="1" spc="0">
                <a:latin typeface="+mn-ea"/>
                <a:cs typeface="+mn-ea"/>
                <a:sym typeface="+mn-ea"/>
              </a:rPr>
              <a:t>2.正确、流利、有感情地朗读课文。</a:t>
            </a:r>
            <a:r>
              <a:rPr lang="zh-CN" altLang="en-US" b="1" spc="0">
                <a:solidFill>
                  <a:srgbClr val="E04236"/>
                </a:solidFill>
                <a:latin typeface="+mn-ea"/>
                <a:cs typeface="+mn-ea"/>
                <a:sym typeface="+mn-ea"/>
              </a:rPr>
              <a:t>（重点）</a:t>
            </a:r>
            <a:endParaRPr b="1" spc="0">
              <a:solidFill>
                <a:srgbClr val="E04236"/>
              </a:solidFill>
              <a:latin typeface="+mn-ea"/>
              <a:cs typeface="+mn-ea"/>
              <a:sym typeface="+mn-ea"/>
            </a:endParaRPr>
          </a:p>
          <a:p>
            <a:pPr marL="266700" indent="-266700" defTabSz="342900">
              <a:lnSpc>
                <a:spcPct val="150000"/>
              </a:lnSpc>
              <a:spcAft>
                <a:spcPct val="0"/>
              </a:spcAft>
              <a:buNone/>
              <a:defRPr/>
            </a:pPr>
            <a:r>
              <a:rPr b="1" spc="0">
                <a:latin typeface="+mn-ea"/>
                <a:cs typeface="+mn-ea"/>
                <a:sym typeface="+mn-ea"/>
              </a:rPr>
              <a:t>3.基本读懂课文，感受</a:t>
            </a:r>
            <a:r>
              <a:rPr lang="zh-CN" altLang="en-US" b="1" spc="0">
                <a:latin typeface="+mn-ea"/>
                <a:cs typeface="+mn-ea"/>
                <a:sym typeface="+mn-ea"/>
              </a:rPr>
              <a:t>作者对故乡的思念与牵挂之情</a:t>
            </a:r>
            <a:r>
              <a:rPr b="1" spc="0">
                <a:latin typeface="+mn-ea"/>
                <a:cs typeface="+mn-ea"/>
                <a:sym typeface="+mn-ea"/>
              </a:rPr>
              <a:t>。</a:t>
            </a:r>
            <a:r>
              <a:rPr lang="zh-CN" altLang="en-US" b="1" spc="0">
                <a:solidFill>
                  <a:srgbClr val="E04236"/>
                </a:solidFill>
                <a:latin typeface="+mn-ea"/>
                <a:cs typeface="+mn-ea"/>
                <a:sym typeface="+mn-ea"/>
              </a:rPr>
              <a:t>（难点）</a:t>
            </a:r>
            <a:endParaRPr lang="zh-CN" altLang="en-US" b="1" spc="0">
              <a:solidFill>
                <a:srgbClr val="E04236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5" name="圆角矩形 4" title=""/>
          <p:cNvSpPr/>
          <p:nvPr/>
        </p:nvSpPr>
        <p:spPr>
          <a:xfrm>
            <a:off x="5300663" y="850901"/>
            <a:ext cx="2170112" cy="536575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A1C4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noProof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</a:rPr>
              <a:t>学习目标</a:t>
            </a:r>
            <a:endParaRPr lang="en-US" altLang="zh-CN" sz="2800" noProof="1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3352800" y="1291590"/>
            <a:ext cx="35109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/>
              <a:ea typeface="微软雅黑" panose="020b0503020204020204" charset="-122"/>
              <a:sym typeface="Times New Roman" panose="02020603050405020304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583565" y="1901825"/>
            <a:ext cx="1151318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ln>
                  <a:noFill/>
                </a:ln>
                <a:solidFill>
                  <a:schemeClr val="dk1">
                    <a:lumMod val="10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/>
              </a:rPr>
              <a:t>“露从今夜白，月是故乡明。”古往今来，多少漂泊在外的游子借月抒怀，望月思乡，将自己对故乡的依恋之情寄于明月。</a:t>
            </a:r>
            <a:endParaRPr lang="zh-CN" altLang="en-US" sz="3200" b="1">
              <a:ln>
                <a:noFill/>
              </a:ln>
              <a:solidFill>
                <a:schemeClr val="dk1">
                  <a:lumMod val="10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/>
            </a:endParaRPr>
          </a:p>
        </p:txBody>
      </p:sp>
      <p:grpSp>
        <p:nvGrpSpPr>
          <p:cNvPr id="11" name="组合 10" title=""/>
          <p:cNvGrpSpPr/>
          <p:nvPr/>
        </p:nvGrpSpPr>
        <p:grpSpPr>
          <a:xfrm>
            <a:off x="538480" y="748665"/>
            <a:ext cx="10755630" cy="542925"/>
            <a:chOff x="1265" y="798"/>
            <a:chExt cx="16938" cy="855"/>
          </a:xfrm>
        </p:grpSpPr>
        <p:cxnSp>
          <p:nvCxnSpPr>
            <p:cNvPr id="37" name="直接连接符 36"/>
            <p:cNvCxnSpPr/>
            <p:nvPr/>
          </p:nvCxnSpPr>
          <p:spPr>
            <a:xfrm>
              <a:off x="1516" y="1576"/>
              <a:ext cx="16687" cy="31"/>
            </a:xfrm>
            <a:prstGeom prst="line">
              <a:avLst/>
            </a:prstGeom>
            <a:ln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Box 37"/>
            <p:cNvSpPr txBox="1"/>
            <p:nvPr/>
          </p:nvSpPr>
          <p:spPr>
            <a:xfrm>
              <a:off x="1933" y="831"/>
              <a:ext cx="5103" cy="822"/>
            </a:xfrm>
            <a:prstGeom prst="rect">
              <a:avLst/>
            </a:prstGeom>
            <a:noFill/>
            <a:ln>
              <a:noFill/>
            </a:ln>
            <a:effectLst>
              <a:outerShdw blurRad="12700" dist="127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>
                <a:defRPr/>
              </a:pPr>
              <a:r>
                <a:rPr lang="zh-CN" altLang="en-US" sz="2800" b="1">
                  <a:ln w="6350">
                    <a:noFill/>
                  </a:ln>
                  <a:solidFill>
                    <a:schemeClr val="dk1">
                      <a:lumMod val="100000"/>
                    </a:schemeClr>
                  </a:solidFill>
                  <a:latin typeface="Times New Roman" panose="02020603050405020304"/>
                  <a:ea typeface="微软雅黑" panose="020b0503020204020204" charset="-122"/>
                  <a:sym typeface="Times New Roman" panose="02020603050405020304"/>
                </a:rPr>
                <a:t>精彩导入</a:t>
              </a:r>
              <a:endParaRPr lang="zh-CN" altLang="en-US" sz="2800" b="1">
                <a:ln w="6350">
                  <a:noFill/>
                </a:ln>
                <a:solidFill>
                  <a:schemeClr val="dk1">
                    <a:lumMod val="100000"/>
                  </a:schemeClr>
                </a:solidFill>
                <a:latin typeface="Times New Roman" panose="02020603050405020304"/>
                <a:ea typeface="微软雅黑" panose="020b0503020204020204" charset="-122"/>
                <a:sym typeface="Times New Roman" panose="02020603050405020304"/>
              </a:endParaRP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1265" y="798"/>
              <a:ext cx="48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altLang="zh-CN" sz="2800" b="1">
                <a:solidFill>
                  <a:schemeClr val="dk1">
                    <a:lumMod val="100000"/>
                  </a:schemeClr>
                </a:solidFill>
                <a:latin typeface="Times New Roman" panose="02020603050405020304"/>
                <a:ea typeface="微软雅黑" panose="020b0503020204020204" charset="-122"/>
                <a:sym typeface="Times New Roman" panose="02020603050405020304"/>
              </a:endParaRPr>
            </a:p>
          </p:txBody>
        </p:sp>
      </p:grpSp>
      <p:pic>
        <p:nvPicPr>
          <p:cNvPr id="2" name="Picture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433300" y="119253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3" name="文本框 2" title=""/>
          <p:cNvSpPr txBox="1"/>
          <p:nvPr/>
        </p:nvSpPr>
        <p:spPr>
          <a:xfrm>
            <a:off x="767715" y="3559810"/>
            <a:ext cx="10932160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200" b="1">
                <a:ln>
                  <a:noFill/>
                </a:ln>
                <a:solidFill>
                  <a:schemeClr val="dk1">
                    <a:lumMod val="10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/>
              </a:rPr>
              <a:t>让我们一同走入季羡林老先生的情感世界，在他饱含深情的回忆中去感受他对故乡浓浓的思念和深沉的爱吧！</a:t>
            </a:r>
            <a:endParaRPr lang="zh-CN" altLang="en-US" sz="3200" b="1">
              <a:ln>
                <a:noFill/>
              </a:ln>
              <a:solidFill>
                <a:schemeClr val="dk1">
                  <a:lumMod val="10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851299" y="3955507"/>
            <a:ext cx="9889099" cy="19399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265" b="1" smtClean="0">
                <a:latin typeface="楷体" panose="02010609060101010101" pitchFamily="49" charset="-122"/>
                <a:ea typeface="楷体" panose="02010609060101010101" pitchFamily="49" charset="-122"/>
              </a:rPr>
              <a:t>露</a:t>
            </a: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从今夜白，月是故乡明</a:t>
            </a:r>
            <a:r>
              <a:rPr lang="zh-CN" altLang="en-US" sz="4265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4265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r">
              <a:lnSpc>
                <a:spcPct val="150000"/>
              </a:lnSpc>
            </a:pPr>
            <a:r>
              <a:rPr lang="en-US" altLang="zh-CN" sz="3735" b="1" smtClean="0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3735" b="1" smtClean="0">
                <a:latin typeface="宋体" panose="02010600030101010101" pitchFamily="2" charset="-122"/>
                <a:ea typeface="宋体" panose="02010600030101010101" pitchFamily="2" charset="-122"/>
              </a:rPr>
              <a:t>杜甫</a:t>
            </a:r>
            <a:r>
              <a:rPr lang="en-US" altLang="zh-CN" sz="3735" b="1" smtClean="0"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sz="3735" b="1">
                <a:latin typeface="宋体" panose="02010600030101010101" pitchFamily="2" charset="-122"/>
                <a:ea typeface="宋体" panose="02010600030101010101" pitchFamily="2" charset="-122"/>
              </a:rPr>
              <a:t>月夜忆</a:t>
            </a:r>
            <a:r>
              <a:rPr lang="zh-CN" altLang="en-US" sz="3735" b="1" smtClean="0">
                <a:latin typeface="宋体" panose="02010600030101010101" pitchFamily="2" charset="-122"/>
                <a:ea typeface="宋体" panose="02010600030101010101" pitchFamily="2" charset="-122"/>
              </a:rPr>
              <a:t>舍弟</a:t>
            </a:r>
            <a:r>
              <a:rPr lang="en-US" altLang="zh-CN" sz="3735" b="1" smtClean="0"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endParaRPr lang="zh-CN" altLang="en-US" sz="3735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TextBox 5" title=""/>
          <p:cNvSpPr txBox="1"/>
          <p:nvPr/>
        </p:nvSpPr>
        <p:spPr>
          <a:xfrm>
            <a:off x="1775520" y="709923"/>
            <a:ext cx="8849963" cy="1076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265" b="1" smtClean="0">
                <a:latin typeface="黑体" panose="02010609060101010101" charset="-122"/>
                <a:ea typeface="黑体" panose="02010609060101010101" charset="-122"/>
              </a:rPr>
              <a:t>和月亮有关的诗句，你知道哪些？</a:t>
            </a:r>
            <a:endParaRPr lang="zh-CN" altLang="en-US" sz="4265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815413" y="1988840"/>
            <a:ext cx="9889099" cy="19399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春风又</a:t>
            </a:r>
            <a:r>
              <a:rPr lang="zh-CN" altLang="en-US" sz="4265" b="1" smtClean="0">
                <a:latin typeface="楷体" panose="02010609060101010101" pitchFamily="49" charset="-122"/>
                <a:ea typeface="楷体" panose="02010609060101010101" pitchFamily="49" charset="-122"/>
              </a:rPr>
              <a:t>绿江</a:t>
            </a: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南岸，明月何时照我还</a:t>
            </a:r>
            <a:r>
              <a:rPr lang="zh-CN" altLang="en-US" sz="4265" b="1" smtClean="0">
                <a:latin typeface="楷体" panose="02010609060101010101" pitchFamily="49" charset="-122"/>
                <a:ea typeface="楷体" panose="02010609060101010101" pitchFamily="49" charset="-122"/>
              </a:rPr>
              <a:t>？</a:t>
            </a:r>
            <a:endParaRPr lang="en-US" altLang="zh-CN" sz="4265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r">
              <a:lnSpc>
                <a:spcPct val="150000"/>
              </a:lnSpc>
            </a:pPr>
            <a:r>
              <a:rPr lang="en-US" altLang="zh-CN" sz="3735" b="1" smtClean="0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3735" b="1">
                <a:latin typeface="宋体" panose="02010600030101010101" pitchFamily="2" charset="-122"/>
                <a:ea typeface="宋体" panose="02010600030101010101" pitchFamily="2" charset="-122"/>
              </a:rPr>
              <a:t>王安石</a:t>
            </a:r>
            <a:r>
              <a:rPr lang="en-US" altLang="zh-CN" sz="3735" b="1"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sz="3735" b="1">
                <a:latin typeface="宋体" panose="02010600030101010101" pitchFamily="2" charset="-122"/>
                <a:ea typeface="宋体" panose="02010600030101010101" pitchFamily="2" charset="-122"/>
              </a:rPr>
              <a:t>泊船瓜</a:t>
            </a:r>
            <a:r>
              <a:rPr lang="zh-CN" altLang="en-US" sz="3735" b="1" smtClean="0">
                <a:latin typeface="宋体" panose="02010600030101010101" pitchFamily="2" charset="-122"/>
                <a:ea typeface="宋体" panose="02010600030101010101" pitchFamily="2" charset="-122"/>
              </a:rPr>
              <a:t>洲</a:t>
            </a:r>
            <a:r>
              <a:rPr lang="en-US" altLang="zh-CN" sz="3735" b="1" smtClean="0"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endParaRPr lang="zh-CN" altLang="en-US" sz="3735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TextBox 5" title=""/>
          <p:cNvSpPr txBox="1"/>
          <p:nvPr/>
        </p:nvSpPr>
        <p:spPr>
          <a:xfrm>
            <a:off x="10740397" y="2180861"/>
            <a:ext cx="1176996" cy="30460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6400" b="1" spc="5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思乡</a:t>
            </a:r>
            <a:endParaRPr lang="zh-CN" altLang="en-US" sz="6400" b="1" spc="50">
              <a:ln w="11430"/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组合 5" title=""/>
          <p:cNvGrpSpPr/>
          <p:nvPr/>
        </p:nvGrpSpPr>
        <p:grpSpPr>
          <a:xfrm>
            <a:off x="59267" y="84667"/>
            <a:ext cx="2741084" cy="973667"/>
            <a:chOff x="0" y="171450"/>
            <a:chExt cx="2064665" cy="729953"/>
          </a:xfrm>
        </p:grpSpPr>
        <p:pic>
          <p:nvPicPr>
            <p:cNvPr id="8196" name="图片 8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0" y="171450"/>
              <a:ext cx="1981200" cy="7299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197" name="文本框 6"/>
            <p:cNvSpPr txBox="1">
              <a:spLocks noChangeArrowheads="1"/>
            </p:cNvSpPr>
            <p:nvPr/>
          </p:nvSpPr>
          <p:spPr bwMode="auto">
            <a:xfrm>
              <a:off x="192842" y="254863"/>
              <a:ext cx="1574566" cy="499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</a:pPr>
              <a:r>
                <a:rPr lang="zh-CN" altLang="en-US" sz="3735" b="1">
                  <a:solidFill>
                    <a:schemeClr val="accent2"/>
                  </a:solidFill>
                  <a:latin typeface="黑体" panose="02010609060101010101" charset="-122"/>
                  <a:ea typeface="黑体" panose="02010609060101010101" charset="-122"/>
                </a:rPr>
                <a:t>作者简介</a:t>
              </a:r>
              <a:endParaRPr lang="zh-CN" altLang="en-US" sz="3735" b="1">
                <a:solidFill>
                  <a:schemeClr val="accent2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8198" name="图片 4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1684630" y="190492"/>
              <a:ext cx="380035" cy="3266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195" name="文本框 2" title=""/>
          <p:cNvSpPr txBox="1">
            <a:spLocks noChangeArrowheads="1"/>
          </p:cNvSpPr>
          <p:nvPr/>
        </p:nvSpPr>
        <p:spPr bwMode="auto">
          <a:xfrm>
            <a:off x="673100" y="1204384"/>
            <a:ext cx="10886017" cy="1586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1" hangingPunct="1">
              <a:lnSpc>
                <a:spcPct val="130000"/>
              </a:lnSpc>
            </a:pPr>
            <a:r>
              <a:rPr lang="zh-CN" altLang="en-US" sz="3735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</a:rPr>
              <a:t>季羡林（</a:t>
            </a:r>
            <a:r>
              <a:rPr lang="en-US" altLang="zh-CN" sz="3735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</a:rPr>
              <a:t>1911—2009</a:t>
            </a:r>
            <a:r>
              <a:rPr lang="zh-CN" altLang="en-US" sz="3735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</a:rPr>
              <a:t>）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</a:rPr>
              <a:t>山东聊城人，字希逋，又字齐奘。著名的</a:t>
            </a:r>
            <a:r>
              <a:rPr lang="zh-CN" altLang="en-US" sz="373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古文字学家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en-US" sz="373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历史学家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en-US" sz="373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东方学家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endParaRPr lang="zh-CN" altLang="en-US" sz="37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699770" y="2654935"/>
            <a:ext cx="10721975" cy="30816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latinLnBrk="1" hangingPunct="1">
              <a:lnSpc>
                <a:spcPct val="130000"/>
              </a:lnSpc>
            </a:pPr>
            <a:r>
              <a:rPr lang="zh-CN" altLang="en-US" sz="373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思想家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</a:t>
            </a:r>
            <a:r>
              <a:rPr lang="zh-CN" altLang="en-US" sz="373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翻译家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</a:t>
            </a:r>
            <a:r>
              <a:rPr lang="zh-CN" altLang="en-US" sz="373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作家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。其主要著作有</a:t>
            </a: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《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印度古代语言论集</a:t>
            </a: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》《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原始佛教的语言问题</a:t>
            </a: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》《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东方文学史</a:t>
            </a: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等，散文集</a:t>
            </a: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《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天竺心影</a:t>
            </a: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》《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朗润集</a:t>
            </a: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</a:t>
            </a:r>
            <a:r>
              <a:rPr lang="en-US" altLang="zh-CN" sz="373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《</a:t>
            </a:r>
            <a:r>
              <a:rPr lang="zh-CN" altLang="en-US" sz="373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留德十年</a:t>
            </a:r>
            <a:r>
              <a:rPr lang="en-US" altLang="zh-CN" sz="373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》《</a:t>
            </a:r>
            <a:r>
              <a:rPr lang="zh-CN" altLang="en-US" sz="373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牛棚杂忆</a:t>
            </a:r>
            <a:r>
              <a:rPr lang="en-US" altLang="zh-CN" sz="373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</a:t>
            </a: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《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病榻杂记</a:t>
            </a: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等。</a:t>
            </a:r>
            <a:endParaRPr lang="zh-CN" altLang="en-US" sz="3735" b="1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 spd="slow">
    <p:wip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5400000">
            <a:off x="-424741" y="355741"/>
            <a:ext cx="6945481" cy="6096001"/>
          </a:xfrm>
          <a:prstGeom prst="rect">
            <a:avLst/>
          </a:prstGeom>
        </p:spPr>
      </p:pic>
      <p:pic>
        <p:nvPicPr>
          <p:cNvPr id="6" name="图片 5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" y="-68999"/>
            <a:ext cx="2906487" cy="4200129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9285512" y="2968116"/>
            <a:ext cx="2906487" cy="4200129"/>
          </a:xfrm>
          <a:prstGeom prst="rect">
            <a:avLst/>
          </a:prstGeom>
        </p:spPr>
      </p:pic>
      <p:pic>
        <p:nvPicPr>
          <p:cNvPr id="12" name="图片 11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3"/>
          <a:stretch>
            <a:fillRect/>
          </a:stretch>
        </p:blipFill>
        <p:spPr>
          <a:xfrm rot="5400000" flipH="1" flipV="1">
            <a:off x="5671263" y="355789"/>
            <a:ext cx="6945481" cy="6096001"/>
          </a:xfrm>
          <a:prstGeom prst="rect">
            <a:avLst/>
          </a:prstGeom>
        </p:spPr>
      </p:pic>
      <p:sp>
        <p:nvSpPr>
          <p:cNvPr id="5" name="文本框 4" title=""/>
          <p:cNvSpPr txBox="1"/>
          <p:nvPr/>
        </p:nvSpPr>
        <p:spPr>
          <a:xfrm>
            <a:off x="1610360" y="509905"/>
            <a:ext cx="8014971" cy="175323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4000" b="1" err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阅读要求：</a:t>
            </a:r>
            <a:endParaRPr sz="4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lnSpc>
                <a:spcPct val="150000"/>
              </a:lnSpc>
            </a:pPr>
            <a:endParaRPr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091055" y="2515235"/>
            <a:ext cx="8401050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（1）默读课文，读准字音，读通句子。</a:t>
            </a:r>
            <a:endParaRPr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lnSpc>
                <a:spcPct val="150000"/>
              </a:lnSpc>
            </a:pPr>
            <a:r>
              <a:rPr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（2）遇到自己喜欢的语句，多读几遍。</a:t>
            </a:r>
            <a:endParaRPr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lnSpc>
                <a:spcPct val="150000"/>
              </a:lnSpc>
            </a:pPr>
            <a:r>
              <a:rPr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（3）遇到不理解的词在文中圈画出来。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TextBox 22" title=""/>
          <p:cNvSpPr txBox="1"/>
          <p:nvPr/>
        </p:nvSpPr>
        <p:spPr>
          <a:xfrm>
            <a:off x="3796172" y="2861648"/>
            <a:ext cx="2226945" cy="9124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latin typeface="楷体" panose="02010609060101010101" pitchFamily="49" charset="-122"/>
                <a:ea typeface="楷体" panose="02010609060101010101" pitchFamily="49" charset="-122"/>
              </a:rPr>
              <a:t>烟波浩</a:t>
            </a:r>
            <a:endParaRPr lang="zh-CN" altLang="en-US" sz="53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矩形 23" title=""/>
          <p:cNvSpPr/>
          <p:nvPr/>
        </p:nvSpPr>
        <p:spPr>
          <a:xfrm>
            <a:off x="5791707" y="2276872"/>
            <a:ext cx="1585628" cy="748030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265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miǎo</a:t>
            </a:r>
            <a:endParaRPr lang="zh-CN" altLang="en-US" sz="4265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25" name="矩形 24" title=""/>
          <p:cNvSpPr/>
          <p:nvPr/>
        </p:nvSpPr>
        <p:spPr>
          <a:xfrm>
            <a:off x="7596143" y="2276872"/>
            <a:ext cx="1417623" cy="748030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265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gōu</a:t>
            </a:r>
            <a:endParaRPr lang="zh-CN" altLang="en-US" sz="4265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26" name="矩形 25" title=""/>
          <p:cNvSpPr/>
          <p:nvPr/>
        </p:nvSpPr>
        <p:spPr>
          <a:xfrm>
            <a:off x="9565005" y="2277110"/>
            <a:ext cx="2307590" cy="748030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265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méng</a:t>
            </a:r>
            <a:endParaRPr lang="zh-CN" altLang="en-US" sz="4265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28" name="矩形 27" title=""/>
          <p:cNvSpPr/>
          <p:nvPr/>
        </p:nvSpPr>
        <p:spPr>
          <a:xfrm>
            <a:off x="1571497" y="4216248"/>
            <a:ext cx="3107099" cy="748030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265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chéng chè</a:t>
            </a:r>
            <a:endParaRPr lang="zh-CN" altLang="en-US" sz="4265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29" name="矩形 28" title=""/>
          <p:cNvSpPr/>
          <p:nvPr/>
        </p:nvSpPr>
        <p:spPr>
          <a:xfrm>
            <a:off x="6096000" y="4216248"/>
            <a:ext cx="1855883" cy="748030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265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yǐ  nǐ</a:t>
            </a:r>
            <a:endParaRPr lang="zh-CN" altLang="en-US" sz="4265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37" name="TextBox 36" title=""/>
          <p:cNvSpPr txBox="1"/>
          <p:nvPr/>
        </p:nvSpPr>
        <p:spPr>
          <a:xfrm>
            <a:off x="6019377" y="2861648"/>
            <a:ext cx="864235" cy="9124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渺</a:t>
            </a:r>
            <a:endParaRPr lang="zh-CN" altLang="en-US" sz="5335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8" name="TextBox 37" title=""/>
          <p:cNvSpPr txBox="1"/>
          <p:nvPr/>
        </p:nvSpPr>
        <p:spPr>
          <a:xfrm>
            <a:off x="7653688" y="2861648"/>
            <a:ext cx="864235" cy="9124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篝</a:t>
            </a:r>
            <a:endParaRPr lang="zh-CN" altLang="en-US" sz="5335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9" name="TextBox 38" title=""/>
          <p:cNvSpPr txBox="1"/>
          <p:nvPr/>
        </p:nvSpPr>
        <p:spPr>
          <a:xfrm>
            <a:off x="8280405" y="2861648"/>
            <a:ext cx="864235" cy="9124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latin typeface="楷体" panose="02010609060101010101" pitchFamily="49" charset="-122"/>
                <a:ea typeface="楷体" panose="02010609060101010101" pitchFamily="49" charset="-122"/>
              </a:rPr>
              <a:t>火</a:t>
            </a:r>
            <a:endParaRPr lang="zh-CN" altLang="en-US" sz="53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0" name="TextBox 39" title=""/>
          <p:cNvSpPr txBox="1"/>
          <p:nvPr/>
        </p:nvSpPr>
        <p:spPr>
          <a:xfrm>
            <a:off x="9728399" y="2861648"/>
            <a:ext cx="864235" cy="9124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萌</a:t>
            </a:r>
            <a:endParaRPr lang="zh-CN" altLang="en-US" sz="5335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1" name="TextBox 40" title=""/>
          <p:cNvSpPr txBox="1"/>
          <p:nvPr/>
        </p:nvSpPr>
        <p:spPr>
          <a:xfrm>
            <a:off x="10375885" y="2861648"/>
            <a:ext cx="864235" cy="9124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latin typeface="楷体" panose="02010609060101010101" pitchFamily="49" charset="-122"/>
                <a:ea typeface="楷体" panose="02010609060101010101" pitchFamily="49" charset="-122"/>
              </a:rPr>
              <a:t>动</a:t>
            </a:r>
            <a:endParaRPr lang="zh-CN" altLang="en-US" sz="53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2" name="TextBox 41" title=""/>
          <p:cNvSpPr txBox="1"/>
          <p:nvPr/>
        </p:nvSpPr>
        <p:spPr>
          <a:xfrm>
            <a:off x="2130005" y="4773149"/>
            <a:ext cx="980572" cy="912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澄</a:t>
            </a:r>
            <a:endParaRPr lang="zh-CN" altLang="en-US" sz="5335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4" name="TextBox 43" title=""/>
          <p:cNvSpPr txBox="1"/>
          <p:nvPr/>
        </p:nvSpPr>
        <p:spPr>
          <a:xfrm>
            <a:off x="4636260" y="4773149"/>
            <a:ext cx="3654713" cy="912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latin typeface="楷体" panose="02010609060101010101" pitchFamily="49" charset="-122"/>
                <a:ea typeface="楷体" panose="02010609060101010101" pitchFamily="49" charset="-122"/>
              </a:rPr>
              <a:t>风光</a:t>
            </a:r>
            <a:r>
              <a:rPr lang="zh-CN" altLang="en-US" sz="5335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旖旎</a:t>
            </a:r>
            <a:endParaRPr lang="zh-CN" altLang="en-US" sz="5335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矩形 26" title=""/>
          <p:cNvSpPr/>
          <p:nvPr/>
        </p:nvSpPr>
        <p:spPr>
          <a:xfrm>
            <a:off x="8791077" y="4216248"/>
            <a:ext cx="1006828" cy="748030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265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ruì</a:t>
            </a:r>
            <a:endParaRPr lang="zh-CN" altLang="en-US" sz="4265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32" name="TextBox 31" title=""/>
          <p:cNvSpPr txBox="1"/>
          <p:nvPr/>
        </p:nvSpPr>
        <p:spPr>
          <a:xfrm>
            <a:off x="8711044" y="4773149"/>
            <a:ext cx="1363887" cy="912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瑞</a:t>
            </a:r>
            <a:endParaRPr lang="zh-CN" altLang="en-US" sz="5335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3" name="TextBox 42" title=""/>
          <p:cNvSpPr txBox="1"/>
          <p:nvPr/>
        </p:nvSpPr>
        <p:spPr>
          <a:xfrm>
            <a:off x="9436636" y="4773149"/>
            <a:ext cx="1363887" cy="912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latin typeface="楷体" panose="02010609060101010101" pitchFamily="49" charset="-122"/>
                <a:ea typeface="楷体" panose="02010609060101010101" pitchFamily="49" charset="-122"/>
              </a:rPr>
              <a:t>士</a:t>
            </a:r>
            <a:endParaRPr lang="zh-CN" altLang="en-US" sz="53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5" name="矩形 44" title=""/>
          <p:cNvSpPr/>
          <p:nvPr/>
        </p:nvSpPr>
        <p:spPr>
          <a:xfrm>
            <a:off x="1152083" y="2276872"/>
            <a:ext cx="2784309" cy="748030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265" err="1" smtClean="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pái huái</a:t>
            </a:r>
            <a:endParaRPr lang="zh-CN" altLang="en-US" sz="4265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46" name="TextBox 45" title=""/>
          <p:cNvSpPr txBox="1"/>
          <p:nvPr/>
        </p:nvSpPr>
        <p:spPr>
          <a:xfrm>
            <a:off x="1289548" y="2861648"/>
            <a:ext cx="1545590" cy="9124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徘徊</a:t>
            </a:r>
            <a:endParaRPr lang="zh-CN" altLang="en-US" sz="5335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3226712" y="4773149"/>
            <a:ext cx="979140" cy="912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335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澈</a:t>
            </a:r>
            <a:endParaRPr lang="zh-CN" altLang="en-US" sz="5335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矩形 30" title=""/>
          <p:cNvSpPr/>
          <p:nvPr/>
        </p:nvSpPr>
        <p:spPr>
          <a:xfrm>
            <a:off x="4338444" y="1293177"/>
            <a:ext cx="2907030" cy="8794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265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词语我</a:t>
            </a:r>
            <a:r>
              <a:rPr kumimoji="1" lang="zh-CN" altLang="en-US" sz="4265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会认</a:t>
            </a:r>
            <a:endParaRPr kumimoji="1" lang="zh-CN" altLang="en-US" sz="4265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4" grpId="1"/>
      <p:bldP spid="25" grpId="0"/>
      <p:bldP spid="25" grpId="1"/>
      <p:bldP spid="26" grpId="0"/>
      <p:bldP spid="26" grpId="1"/>
      <p:bldP spid="28" grpId="0"/>
      <p:bldP spid="28" grpId="1"/>
      <p:bldP spid="29" grpId="0"/>
      <p:bldP spid="29" grpId="1"/>
      <p:bldP spid="27" grpId="0"/>
      <p:bldP spid="27" grpId="1"/>
      <p:bldP spid="45" grpId="0"/>
      <p:bldP spid="4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1144588" y="784225"/>
            <a:ext cx="2408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zh-CN" altLang="en-US" sz="3600" spc="500" noProof="1" smtClean="0">
                <a:solidFill>
                  <a:schemeClr val="accent5">
                    <a:lumMod val="50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+mn-cs"/>
              </a:rPr>
              <a:t>多 音 字</a:t>
            </a:r>
            <a:endParaRPr lang="en-US" altLang="zh-CN" sz="3600" spc="500" noProof="1">
              <a:solidFill>
                <a:schemeClr val="accent5">
                  <a:lumMod val="50000"/>
                </a:schemeClr>
              </a:solidFill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grpSp>
        <p:nvGrpSpPr>
          <p:cNvPr id="19" name="组合 3" title=""/>
          <p:cNvGrpSpPr/>
          <p:nvPr/>
        </p:nvGrpSpPr>
        <p:grpSpPr>
          <a:xfrm>
            <a:off x="1476847" y="2663951"/>
            <a:ext cx="970512" cy="1251877"/>
            <a:chOff x="934022" y="1206972"/>
            <a:chExt cx="593961" cy="810101"/>
          </a:xfrm>
          <a:effectLst/>
        </p:grpSpPr>
        <p:sp>
          <p:nvSpPr>
            <p:cNvPr id="20" name="椭圆 19"/>
            <p:cNvSpPr/>
            <p:nvPr/>
          </p:nvSpPr>
          <p:spPr>
            <a:xfrm>
              <a:off x="934022" y="1206972"/>
              <a:ext cx="593961" cy="810101"/>
            </a:xfrm>
            <a:prstGeom prst="ellipse">
              <a:avLst/>
            </a:prstGeom>
            <a:solidFill>
              <a:srgbClr val="DCFDFF"/>
            </a:solidFill>
            <a:ln>
              <a:solidFill>
                <a:schemeClr val="tx2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8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21" name="Rectangle 2"/>
            <p:cNvSpPr>
              <a:spLocks noChangeArrowheads="1"/>
            </p:cNvSpPr>
            <p:nvPr/>
          </p:nvSpPr>
          <p:spPr bwMode="auto">
            <a:xfrm>
              <a:off x="992128" y="1315287"/>
              <a:ext cx="535855" cy="589364"/>
            </a:xfrm>
            <a:prstGeom prst="rect">
              <a:avLst/>
            </a:prstGeom>
            <a:noFill/>
            <a:ln w="9525">
              <a:noFill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燕</a:t>
              </a:r>
              <a:endParaRPr lang="zh-CN" altLang="en-US" sz="4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2" name="矩形 21" title=""/>
          <p:cNvSpPr/>
          <p:nvPr/>
        </p:nvSpPr>
        <p:spPr>
          <a:xfrm>
            <a:off x="2916508" y="3044563"/>
            <a:ext cx="5855995" cy="6667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</a:rPr>
              <a:t>我住的朗润园是</a:t>
            </a:r>
            <a:r>
              <a:rPr lang="zh-CN" altLang="en-US" sz="373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燕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</a:rPr>
              <a:t>园胜地。</a:t>
            </a:r>
            <a:endParaRPr lang="zh-CN" altLang="en-US" sz="37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矩形 22" title=""/>
          <p:cNvSpPr/>
          <p:nvPr/>
        </p:nvSpPr>
        <p:spPr>
          <a:xfrm>
            <a:off x="2959735" y="4363085"/>
            <a:ext cx="5857875" cy="6661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73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燕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</a:rPr>
              <a:t>子的尾巴好像一把剪刀。</a:t>
            </a:r>
            <a:endParaRPr lang="zh-CN" altLang="en-US" sz="37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矩形 23" title=""/>
          <p:cNvSpPr/>
          <p:nvPr/>
        </p:nvSpPr>
        <p:spPr>
          <a:xfrm>
            <a:off x="2964346" y="3818214"/>
            <a:ext cx="906525" cy="502766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 err="1">
                <a:latin typeface="汉语拼音" panose="020b0604020202020204" pitchFamily="34" charset="0"/>
                <a:ea typeface="黑体" panose="02010609060101010101" charset="-122"/>
                <a:cs typeface="汉语拼音" panose="020b0604020202020204" pitchFamily="34" charset="0"/>
              </a:rPr>
              <a:t>yàn</a:t>
            </a:r>
            <a:endParaRPr lang="zh-CN" altLang="en-US" sz="2665" b="1">
              <a:latin typeface="汉语拼音" panose="020b0604020202020204" pitchFamily="34" charset="0"/>
              <a:ea typeface="黑体" panose="02010609060101010101" charset="-122"/>
              <a:cs typeface="汉语拼音" panose="020b0604020202020204" pitchFamily="34" charset="0"/>
            </a:endParaRPr>
          </a:p>
        </p:txBody>
      </p:sp>
      <p:sp>
        <p:nvSpPr>
          <p:cNvPr id="25" name="矩形 24" title=""/>
          <p:cNvSpPr/>
          <p:nvPr/>
        </p:nvSpPr>
        <p:spPr>
          <a:xfrm>
            <a:off x="6142541" y="2494582"/>
            <a:ext cx="938629" cy="502766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 err="1">
                <a:latin typeface="汉语拼音" panose="020b0604020202020204" pitchFamily="34" charset="0"/>
                <a:ea typeface="宋体" panose="02010600030101010101" pitchFamily="2" charset="-122"/>
                <a:cs typeface="汉语拼音" panose="020b0604020202020204" pitchFamily="34" charset="0"/>
              </a:rPr>
              <a:t>yān</a:t>
            </a:r>
            <a:endParaRPr lang="zh-CN" altLang="en-US" sz="2665" b="1">
              <a:latin typeface="汉语拼音" panose="020b0604020202020204" pitchFamily="34" charset="0"/>
              <a:ea typeface="宋体" panose="02010600030101010101" pitchFamily="2" charset="-122"/>
              <a:cs typeface="汉语拼音" panose="020b0604020202020204" pitchFamily="34" charset="0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181100" y="611717"/>
            <a:ext cx="1475317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图片 8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270251" y="611717"/>
            <a:ext cx="1475316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图片 9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59400" y="611717"/>
            <a:ext cx="1473200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图片 10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535584" y="611717"/>
            <a:ext cx="1475316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图片 25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446433" y="611717"/>
            <a:ext cx="1475317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图片 28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47700" y="2580217"/>
            <a:ext cx="1475317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图片 29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531533" y="2580217"/>
            <a:ext cx="1475317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图片 31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415367" y="2580217"/>
            <a:ext cx="1475317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图片 36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185151" y="2580217"/>
            <a:ext cx="1475316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" name="图片 41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301317" y="2580217"/>
            <a:ext cx="1475316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" name="图片 49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068984" y="2580217"/>
            <a:ext cx="1475316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图片 54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181100" y="4548717"/>
            <a:ext cx="1475317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" name="图片 55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270251" y="4548717"/>
            <a:ext cx="1475316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" name="图片 56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59400" y="4548717"/>
            <a:ext cx="1473200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" name="图片 57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535584" y="4548717"/>
            <a:ext cx="1475316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" name="图片 58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446433" y="4548717"/>
            <a:ext cx="1475317" cy="147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文本框 4" title=""/>
          <p:cNvSpPr txBox="1">
            <a:spLocks noChangeArrowheads="1"/>
          </p:cNvSpPr>
          <p:nvPr/>
        </p:nvSpPr>
        <p:spPr bwMode="auto">
          <a:xfrm>
            <a:off x="1308100" y="599017"/>
            <a:ext cx="1145117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徘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5" name="文本框 64" title=""/>
          <p:cNvSpPr txBox="1">
            <a:spLocks noChangeArrowheads="1"/>
          </p:cNvSpPr>
          <p:nvPr/>
        </p:nvSpPr>
        <p:spPr bwMode="auto">
          <a:xfrm>
            <a:off x="3420533" y="599017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徊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6" name="文本框 65" title=""/>
          <p:cNvSpPr txBox="1">
            <a:spLocks noChangeArrowheads="1"/>
          </p:cNvSpPr>
          <p:nvPr/>
        </p:nvSpPr>
        <p:spPr bwMode="auto">
          <a:xfrm>
            <a:off x="5509684" y="599017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渺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9" name="文本框 68" title=""/>
          <p:cNvSpPr txBox="1">
            <a:spLocks noChangeArrowheads="1"/>
          </p:cNvSpPr>
          <p:nvPr/>
        </p:nvSpPr>
        <p:spPr bwMode="auto">
          <a:xfrm>
            <a:off x="7611533" y="599017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篝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0" name="文本框 69" title=""/>
          <p:cNvSpPr txBox="1">
            <a:spLocks noChangeArrowheads="1"/>
          </p:cNvSpPr>
          <p:nvPr/>
        </p:nvSpPr>
        <p:spPr bwMode="auto">
          <a:xfrm>
            <a:off x="9673167" y="599017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萌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1" name="文本框 70" title=""/>
          <p:cNvSpPr txBox="1">
            <a:spLocks noChangeArrowheads="1"/>
          </p:cNvSpPr>
          <p:nvPr/>
        </p:nvSpPr>
        <p:spPr bwMode="auto">
          <a:xfrm>
            <a:off x="787400" y="2590800"/>
            <a:ext cx="1145117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澄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2" name="文本框 71" title=""/>
          <p:cNvSpPr txBox="1">
            <a:spLocks noChangeArrowheads="1"/>
          </p:cNvSpPr>
          <p:nvPr/>
        </p:nvSpPr>
        <p:spPr bwMode="auto">
          <a:xfrm>
            <a:off x="2696633" y="2590800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澈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3" name="文本框 72" title=""/>
          <p:cNvSpPr txBox="1">
            <a:spLocks noChangeArrowheads="1"/>
          </p:cNvSpPr>
          <p:nvPr/>
        </p:nvSpPr>
        <p:spPr bwMode="auto">
          <a:xfrm>
            <a:off x="4580467" y="2590800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旖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4" name="文本框 73" title=""/>
          <p:cNvSpPr txBox="1">
            <a:spLocks noChangeArrowheads="1"/>
          </p:cNvSpPr>
          <p:nvPr/>
        </p:nvSpPr>
        <p:spPr bwMode="auto">
          <a:xfrm>
            <a:off x="6451600" y="2590800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旎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5" name="文本框 74" title=""/>
          <p:cNvSpPr txBox="1">
            <a:spLocks noChangeArrowheads="1"/>
          </p:cNvSpPr>
          <p:nvPr/>
        </p:nvSpPr>
        <p:spPr bwMode="auto">
          <a:xfrm>
            <a:off x="8326967" y="2590800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瑞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6" name="文本框 75" title=""/>
          <p:cNvSpPr txBox="1">
            <a:spLocks noChangeArrowheads="1"/>
          </p:cNvSpPr>
          <p:nvPr/>
        </p:nvSpPr>
        <p:spPr bwMode="auto">
          <a:xfrm>
            <a:off x="10234084" y="2590800"/>
            <a:ext cx="1145116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莱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7" name="文本框 76" title=""/>
          <p:cNvSpPr txBox="1">
            <a:spLocks noChangeArrowheads="1"/>
          </p:cNvSpPr>
          <p:nvPr/>
        </p:nvSpPr>
        <p:spPr bwMode="auto">
          <a:xfrm>
            <a:off x="1314451" y="4548717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垠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8" name="文本框 77" title=""/>
          <p:cNvSpPr txBox="1">
            <a:spLocks noChangeArrowheads="1"/>
          </p:cNvSpPr>
          <p:nvPr/>
        </p:nvSpPr>
        <p:spPr bwMode="auto">
          <a:xfrm>
            <a:off x="3420533" y="4548717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顷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9" name="文本框 78" title=""/>
          <p:cNvSpPr txBox="1">
            <a:spLocks noChangeArrowheads="1"/>
          </p:cNvSpPr>
          <p:nvPr/>
        </p:nvSpPr>
        <p:spPr bwMode="auto">
          <a:xfrm>
            <a:off x="5509684" y="4548717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峨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0" name="文本框 79" title=""/>
          <p:cNvSpPr txBox="1">
            <a:spLocks noChangeArrowheads="1"/>
          </p:cNvSpPr>
          <p:nvPr/>
        </p:nvSpPr>
        <p:spPr bwMode="auto">
          <a:xfrm>
            <a:off x="7598833" y="4548717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燕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1" name="文本框 80" title=""/>
          <p:cNvSpPr txBox="1">
            <a:spLocks noChangeArrowheads="1"/>
          </p:cNvSpPr>
          <p:nvPr/>
        </p:nvSpPr>
        <p:spPr bwMode="auto">
          <a:xfrm>
            <a:off x="9704917" y="4548717"/>
            <a:ext cx="1147233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缀</a:t>
            </a:r>
            <a:endParaRPr lang="zh-CN" altLang="en-US" sz="8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dur="1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5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 nodeType="clickPar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 nodeType="clickPar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 nodeType="clickPar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 nodeType="clickPar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 nodeType="clickPar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 nodeType="clickPar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 nodeType="clickPar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 nodeType="clickPar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 nodeType="clickPar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 nodeType="clickPar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 nodeType="clickPar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 nodeType="clickPar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 nodeType="clickPar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 nodeType="clickPar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" grpId="0"/>
      <p:bldP spid="65" grpId="0"/>
      <p:bldP spid="66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13833" y="2636837"/>
          <a:ext cx="4639310" cy="25209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39310"/>
              </a:tblGrid>
              <a:tr h="2520950">
                <a:tc>
                  <a:txBody>
                    <a:bodyPr vert="horz" wrap="square"/>
                    <a:lstStyle/>
                    <a:p>
                      <a:endParaRPr lang="zh-CN" altLang="en-US" sz="1335"/>
                    </a:p>
                  </a:txBody>
                  <a:tcPr marL="121920" marR="121920"/>
                </a:tc>
              </a:tr>
            </a:tbl>
          </a:graphicData>
        </a:graphic>
      </p:graphicFrame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6769100" y="2636837"/>
          <a:ext cx="4639310" cy="25209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39310"/>
              </a:tblGrid>
              <a:tr h="2520950">
                <a:tc>
                  <a:txBody>
                    <a:bodyPr vert="horz" wrap="square"/>
                    <a:lstStyle/>
                    <a:p>
                      <a:endParaRPr lang="zh-CN" altLang="en-US" sz="1335"/>
                    </a:p>
                  </a:txBody>
                  <a:tcPr marL="121920" marR="121920"/>
                </a:tc>
              </a:tr>
            </a:tbl>
          </a:graphicData>
        </a:graphic>
      </p:graphicFrame>
      <p:sp>
        <p:nvSpPr>
          <p:cNvPr id="12302" name="矩形 8" title=""/>
          <p:cNvSpPr>
            <a:spLocks noChangeArrowheads="1"/>
          </p:cNvSpPr>
          <p:nvPr/>
        </p:nvSpPr>
        <p:spPr bwMode="auto">
          <a:xfrm>
            <a:off x="2195619" y="2205039"/>
            <a:ext cx="109728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近义词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303" name="矩形 9" title=""/>
          <p:cNvSpPr>
            <a:spLocks noChangeArrowheads="1"/>
          </p:cNvSpPr>
          <p:nvPr/>
        </p:nvSpPr>
        <p:spPr bwMode="auto">
          <a:xfrm>
            <a:off x="8532919" y="2205039"/>
            <a:ext cx="109728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反义词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矩形 5" title=""/>
          <p:cNvSpPr>
            <a:spLocks noChangeArrowheads="1"/>
          </p:cNvSpPr>
          <p:nvPr/>
        </p:nvSpPr>
        <p:spPr bwMode="auto">
          <a:xfrm>
            <a:off x="537635" y="2849564"/>
            <a:ext cx="4790017" cy="2555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孤单</a:t>
            </a:r>
            <a:r>
              <a:rPr lang="en-US" altLang="zh-CN" sz="2665" b="1">
                <a:latin typeface="黑体" panose="02010609060101010101" charset="-122"/>
                <a:ea typeface="黑体" panose="02010609060101010101" charset="-122"/>
              </a:rPr>
              <a:t>——</a:t>
            </a: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孤独　陪衬</a:t>
            </a:r>
            <a:r>
              <a:rPr lang="en-US" altLang="zh-CN" sz="2665" b="1">
                <a:latin typeface="黑体" panose="02010609060101010101" charset="-122"/>
                <a:ea typeface="黑体" panose="02010609060101010101" charset="-122"/>
              </a:rPr>
              <a:t>——</a:t>
            </a: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衬托</a:t>
            </a:r>
            <a:endParaRPr lang="en-US" altLang="zh-CN" sz="2665" b="1">
              <a:latin typeface="黑体" panose="02010609060101010101" charset="-122"/>
              <a:ea typeface="黑体" panose="02010609060101010101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徘徊</a:t>
            </a:r>
            <a:r>
              <a:rPr lang="en-US" altLang="zh-CN" sz="2665" b="1">
                <a:latin typeface="黑体" panose="02010609060101010101" charset="-122"/>
                <a:ea typeface="黑体" panose="02010609060101010101" charset="-122"/>
              </a:rPr>
              <a:t>——</a:t>
            </a: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踌躇　无垠</a:t>
            </a:r>
            <a:r>
              <a:rPr lang="en-US" altLang="zh-CN" sz="2665" b="1">
                <a:latin typeface="黑体" panose="02010609060101010101" charset="-122"/>
                <a:ea typeface="黑体" panose="02010609060101010101" charset="-122"/>
              </a:rPr>
              <a:t>——</a:t>
            </a: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无际</a:t>
            </a:r>
            <a:endParaRPr lang="en-US" altLang="zh-CN" sz="2665" b="1">
              <a:latin typeface="黑体" panose="02010609060101010101" charset="-122"/>
              <a:ea typeface="黑体" panose="02010609060101010101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不可胜数</a:t>
            </a:r>
            <a:r>
              <a:rPr lang="en-US" altLang="zh-CN" sz="2665" b="1">
                <a:latin typeface="黑体" panose="02010609060101010101" charset="-122"/>
                <a:ea typeface="黑体" panose="02010609060101010101" charset="-122"/>
              </a:rPr>
              <a:t>——</a:t>
            </a:r>
            <a:r>
              <a:rPr lang="zh-CN" altLang="zh-CN" sz="2665" b="1">
                <a:latin typeface="黑体" panose="02010609060101010101" charset="-122"/>
                <a:ea typeface="黑体" panose="02010609060101010101" charset="-122"/>
              </a:rPr>
              <a:t>不计其数</a:t>
            </a:r>
            <a:endParaRPr lang="zh-CN" altLang="zh-CN" sz="2665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矩形 6" title=""/>
          <p:cNvSpPr>
            <a:spLocks noChangeArrowheads="1"/>
          </p:cNvSpPr>
          <p:nvPr/>
        </p:nvSpPr>
        <p:spPr bwMode="auto">
          <a:xfrm>
            <a:off x="6769101" y="2849564"/>
            <a:ext cx="4790017" cy="2555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澄澈</a:t>
            </a:r>
            <a:r>
              <a:rPr lang="en-US" altLang="zh-CN" sz="2665" b="1">
                <a:latin typeface="黑体" panose="02010609060101010101" charset="-122"/>
                <a:ea typeface="黑体" panose="02010609060101010101" charset="-122"/>
              </a:rPr>
              <a:t>——</a:t>
            </a: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浑浊　无垠</a:t>
            </a:r>
            <a:r>
              <a:rPr lang="en-US" altLang="zh-CN" sz="2665" b="1">
                <a:latin typeface="黑体" panose="02010609060101010101" charset="-122"/>
                <a:ea typeface="黑体" panose="02010609060101010101" charset="-122"/>
              </a:rPr>
              <a:t>——</a:t>
            </a: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有限</a:t>
            </a:r>
            <a:endParaRPr lang="en-US" altLang="zh-CN" sz="2665" b="1">
              <a:latin typeface="黑体" panose="02010609060101010101" charset="-122"/>
              <a:ea typeface="黑体" panose="02010609060101010101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巍峨</a:t>
            </a:r>
            <a:r>
              <a:rPr lang="en-US" altLang="zh-CN" sz="2665" b="1">
                <a:latin typeface="黑体" panose="02010609060101010101" charset="-122"/>
                <a:ea typeface="黑体" panose="02010609060101010101" charset="-122"/>
              </a:rPr>
              <a:t>——</a:t>
            </a: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低矮　广阔</a:t>
            </a:r>
            <a:r>
              <a:rPr lang="en-US" altLang="zh-CN" sz="2665" b="1">
                <a:latin typeface="黑体" panose="02010609060101010101" charset="-122"/>
                <a:ea typeface="黑体" panose="02010609060101010101" charset="-122"/>
              </a:rPr>
              <a:t>——</a:t>
            </a: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狭窄</a:t>
            </a:r>
            <a:endParaRPr lang="en-US" altLang="zh-CN" sz="2665" b="1">
              <a:latin typeface="黑体" panose="02010609060101010101" charset="-122"/>
              <a:ea typeface="黑体" panose="02010609060101010101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 sz="2665" b="1">
                <a:latin typeface="黑体" panose="02010609060101010101" charset="-122"/>
                <a:ea typeface="黑体" panose="02010609060101010101" charset="-122"/>
              </a:rPr>
              <a:t>不可胜数</a:t>
            </a:r>
            <a:r>
              <a:rPr lang="en-US" altLang="zh-CN" sz="2665" b="1">
                <a:latin typeface="黑体" panose="02010609060101010101" charset="-122"/>
                <a:ea typeface="黑体" panose="02010609060101010101" charset="-122"/>
              </a:rPr>
              <a:t>——</a:t>
            </a:r>
            <a:r>
              <a:rPr lang="zh-CN" altLang="zh-CN" sz="2665" b="1">
                <a:latin typeface="黑体" panose="02010609060101010101" charset="-122"/>
                <a:ea typeface="黑体" panose="02010609060101010101" charset="-122"/>
              </a:rPr>
              <a:t>屈指可数</a:t>
            </a:r>
            <a:endParaRPr lang="zh-CN" altLang="zh-CN" sz="2665" b="1"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2306" name="图片 13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89035" y="3284539"/>
            <a:ext cx="1282700" cy="127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7" name="Picture 1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39184" y="981076"/>
            <a:ext cx="1919816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08" name="矩形 5" title=""/>
          <p:cNvSpPr>
            <a:spLocks noChangeArrowheads="1"/>
          </p:cNvSpPr>
          <p:nvPr/>
        </p:nvSpPr>
        <p:spPr bwMode="auto">
          <a:xfrm>
            <a:off x="613624" y="1162051"/>
            <a:ext cx="110109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rPr>
              <a:t>对对碰</a:t>
            </a:r>
            <a:endParaRPr lang="zh-CN" altLang="en-US" sz="24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4307493" y="548680"/>
            <a:ext cx="3058583" cy="5143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ts val="3300"/>
              </a:lnSpc>
              <a:defRPr/>
            </a:pPr>
            <a:r>
              <a:rPr lang="en-US" altLang="zh-CN" sz="3600" b="1">
                <a:latin typeface="黑体" panose="02010609060101010101" charset="-122"/>
                <a:cs typeface="Times New Roman" panose="02020603050405020304" pitchFamily="18" charset="0"/>
              </a:rPr>
              <a:t>  </a:t>
            </a:r>
            <a:r>
              <a:rPr lang="zh-CN" altLang="en-US" sz="3600" b="1">
                <a:latin typeface="黑体" panose="02010609060101010101" charset="-122"/>
                <a:cs typeface="Times New Roman" panose="02020603050405020304" pitchFamily="18" charset="0"/>
              </a:rPr>
              <a:t>文章结构</a:t>
            </a:r>
            <a:endParaRPr lang="zh-CN" altLang="en-US" sz="3600">
              <a:latin typeface="黑体" panose="02010609060101010101" charset="-122"/>
            </a:endParaRPr>
          </a:p>
        </p:txBody>
      </p:sp>
      <p:sp>
        <p:nvSpPr>
          <p:cNvPr id="3" name="Rectangle 1" title=""/>
          <p:cNvSpPr>
            <a:spLocks noChangeArrowheads="1"/>
          </p:cNvSpPr>
          <p:nvPr/>
        </p:nvSpPr>
        <p:spPr bwMode="auto">
          <a:xfrm>
            <a:off x="624417" y="2671921"/>
            <a:ext cx="11233149" cy="2919095"/>
          </a:xfrm>
          <a:prstGeom prst="rect">
            <a:avLst/>
          </a:prstGeom>
          <a:ln>
            <a:solidFill>
              <a:srgbClr val="0000FF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ts val="3675"/>
              </a:lnSpc>
              <a:defRPr/>
            </a:pPr>
            <a:r>
              <a:rPr lang="en-US" altLang="zh-CN" sz="3200" b="1"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en-US" sz="3200" b="1">
                <a:solidFill>
                  <a:schemeClr val="tx1"/>
                </a:solidFill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第一部分（第１自然段）总起。人人都爱故乡的月亮，点明题意。　　</a:t>
            </a:r>
            <a:endParaRPr lang="en-US" altLang="zh-CN" sz="3200" b="1">
              <a:solidFill>
                <a:schemeClr val="tx1"/>
              </a:solidFill>
              <a:latin typeface="仿宋" panose="02010609060101010101" pitchFamily="49" charset="-122"/>
              <a:ea typeface="仿宋" panose="02010609060101010101" pitchFamily="49" charset="-122"/>
              <a:cs typeface="Times New Roman" panose="02020603050405020304" pitchFamily="18" charset="0"/>
            </a:endParaRPr>
          </a:p>
          <a:p>
            <a:pPr eaLnBrk="0" hangingPunct="0">
              <a:lnSpc>
                <a:spcPts val="3675"/>
              </a:lnSpc>
              <a:defRPr/>
            </a:pPr>
            <a:r>
              <a:rPr lang="en-US" altLang="zh-CN" sz="3200" b="1">
                <a:solidFill>
                  <a:schemeClr val="tx1"/>
                </a:solidFill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en-US" sz="3200" b="1">
                <a:solidFill>
                  <a:schemeClr val="tx1"/>
                </a:solidFill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第二部分（第</a:t>
            </a:r>
            <a:r>
              <a:rPr lang="en-US" altLang="zh-CN" sz="3200" b="1"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～</a:t>
            </a:r>
            <a:r>
              <a:rPr lang="en-US" altLang="zh-CN" sz="3200" b="1"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6</a:t>
            </a:r>
            <a:r>
              <a:rPr lang="zh-CN" altLang="en-US" sz="3200" b="1">
                <a:solidFill>
                  <a:schemeClr val="tx1"/>
                </a:solidFill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自然段）通过他乡月亮与故乡月亮的对比，表达自己对故乡的思念。</a:t>
            </a:r>
            <a:endParaRPr lang="en-US" altLang="zh-CN" sz="3200" b="1">
              <a:solidFill>
                <a:schemeClr val="tx1"/>
              </a:solidFill>
              <a:latin typeface="仿宋" panose="02010609060101010101" pitchFamily="49" charset="-122"/>
              <a:ea typeface="仿宋" panose="02010609060101010101" pitchFamily="49" charset="-122"/>
              <a:cs typeface="Times New Roman" panose="02020603050405020304" pitchFamily="18" charset="0"/>
            </a:endParaRPr>
          </a:p>
          <a:p>
            <a:pPr eaLnBrk="0" hangingPunct="0">
              <a:lnSpc>
                <a:spcPts val="3675"/>
              </a:lnSpc>
              <a:defRPr/>
            </a:pPr>
            <a:r>
              <a:rPr lang="zh-CN" altLang="en-US" sz="3200" b="1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en-US" sz="3200" b="1" smtClean="0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第</a:t>
            </a:r>
            <a:r>
              <a:rPr lang="zh-CN" altLang="en-US" sz="3200" b="1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三</a:t>
            </a:r>
            <a:r>
              <a:rPr lang="zh-CN" altLang="en-US" sz="3200" b="1" smtClean="0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部</a:t>
            </a:r>
            <a:r>
              <a:rPr lang="zh-CN" altLang="en-US" sz="3200" b="1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分（第</a:t>
            </a:r>
            <a:r>
              <a:rPr lang="en-US" altLang="zh-CN" sz="3200" b="1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7</a:t>
            </a:r>
            <a:r>
              <a:rPr lang="zh-CN" altLang="en-US" sz="3200" b="1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  <a:cs typeface="Times New Roman" panose="02020603050405020304" pitchFamily="18" charset="0"/>
              </a:rPr>
              <a:t>自然段）总结。不知什么时候再看到故乡里的月亮，点明中心。</a:t>
            </a:r>
            <a:endParaRPr lang="en-US" altLang="zh-CN" sz="3200" b="1">
              <a:solidFill>
                <a:schemeClr val="tx1"/>
              </a:solidFill>
              <a:latin typeface="仿宋" panose="02010609060101010101" pitchFamily="49" charset="-122"/>
              <a:ea typeface="仿宋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340" name="矩形 3" title=""/>
          <p:cNvSpPr>
            <a:spLocks noChangeArrowheads="1"/>
          </p:cNvSpPr>
          <p:nvPr/>
        </p:nvSpPr>
        <p:spPr bwMode="auto">
          <a:xfrm>
            <a:off x="639713" y="1369429"/>
            <a:ext cx="3449320" cy="562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ts val="3675"/>
              </a:lnSpc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本文可分三部分：</a:t>
            </a:r>
            <a:endParaRPr lang="en-US" altLang="zh-CN" sz="32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3" name="直接连接符 22" title=""/>
          <p:cNvCxnSpPr/>
          <p:nvPr>
            <p:custDataLst>
              <p:tags r:id="rId2"/>
            </p:custDataLst>
          </p:nvPr>
        </p:nvCxnSpPr>
        <p:spPr>
          <a:xfrm flipH="1">
            <a:off x="2271713" y="0"/>
            <a:ext cx="3175" cy="4495800"/>
          </a:xfrm>
          <a:prstGeom prst="line">
            <a:avLst/>
          </a:prstGeom>
          <a:ln>
            <a:solidFill>
              <a:schemeClr val="accent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31" name="文本框 26630" title=""/>
          <p:cNvSpPr txBox="1"/>
          <p:nvPr/>
        </p:nvSpPr>
        <p:spPr>
          <a:xfrm>
            <a:off x="2886075" y="1914525"/>
            <a:ext cx="6986270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1.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作者的故乡没有山，作者为什么要在文章中写山？</a:t>
            </a:r>
            <a:endParaRPr lang="zh-CN" altLang="en-US" sz="32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32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2.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课文题目是《月是故乡明》，写童年趣事的部分是否多余？</a:t>
            </a:r>
            <a:endParaRPr lang="zh-CN" altLang="en-US" sz="32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268" name="文本框 26631" title=""/>
          <p:cNvSpPr txBox="1"/>
          <p:nvPr/>
        </p:nvSpPr>
        <p:spPr>
          <a:xfrm>
            <a:off x="8586788" y="5060950"/>
            <a:ext cx="2409825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1800" b="0">
              <a:latin typeface="Arial" pitchFamily="34" charset="0"/>
              <a:ea typeface="宋体" panose="02010600030101010101" pitchFamily="2" charset="-122"/>
            </a:endParaRPr>
          </a:p>
        </p:txBody>
      </p:sp>
      <p:cxnSp>
        <p:nvCxnSpPr>
          <p:cNvPr id="24" name="直接连接符 23" title=""/>
          <p:cNvCxnSpPr/>
          <p:nvPr>
            <p:custDataLst>
              <p:tags r:id="rId3"/>
            </p:custDataLst>
          </p:nvPr>
        </p:nvCxnSpPr>
        <p:spPr>
          <a:xfrm flipH="1">
            <a:off x="2274888" y="4076700"/>
            <a:ext cx="4763" cy="2781300"/>
          </a:xfrm>
          <a:prstGeom prst="line">
            <a:avLst/>
          </a:prstGeom>
          <a:ln>
            <a:solidFill>
              <a:schemeClr val="accent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1" name="标题 74753" title=""/>
          <p:cNvSpPr>
            <a:spLocks noGrp="1" noRot="1"/>
          </p:cNvSpPr>
          <p:nvPr/>
        </p:nvSpPr>
        <p:spPr>
          <a:xfrm>
            <a:off x="3433445" y="681355"/>
            <a:ext cx="4387215" cy="114300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accent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accent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accent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accent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accent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accent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accent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accent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</a:rPr>
              <a:t>学习第一、二部分：</a:t>
            </a:r>
            <a:endParaRPr lang="zh-CN" altLang="en-US">
              <a:solidFill>
                <a:srgbClr val="FF0000"/>
              </a:solidFill>
            </a:endParaRPr>
          </a:p>
        </p:txBody>
      </p:sp>
      <p:pic>
        <p:nvPicPr>
          <p:cNvPr id="2" name="图片 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72345" y="4645660"/>
            <a:ext cx="1987200" cy="19872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896600" y="114427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1889125" y="2278063"/>
            <a:ext cx="8181975" cy="1271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 b="1" spc="200" noProof="1">
                <a:solidFill>
                  <a:srgbClr val="415F85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    </a:t>
            </a:r>
            <a:r>
              <a:rPr lang="zh-CN" altLang="en-US" sz="3200" b="1" spc="200" noProof="1">
                <a:solidFill>
                  <a:srgbClr val="415F85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每个人都有故乡，每个人的故乡都有个月亮。人人都爱自己故乡的月亮。</a:t>
            </a:r>
            <a:endParaRPr lang="zh-CN" altLang="en-US" sz="3200" b="1" spc="200" noProof="1">
              <a:solidFill>
                <a:srgbClr val="415F8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1" name="组合 20" title=""/>
          <p:cNvGrpSpPr/>
          <p:nvPr/>
        </p:nvGrpSpPr>
        <p:grpSpPr>
          <a:xfrm>
            <a:off x="2387600" y="2889250"/>
            <a:ext cx="965200" cy="1276350"/>
            <a:chOff x="3759" y="4551"/>
            <a:chExt cx="1522" cy="2008"/>
          </a:xfrm>
        </p:grpSpPr>
        <p:sp>
          <p:nvSpPr>
            <p:cNvPr id="5" name="椭圆 4"/>
            <p:cNvSpPr/>
            <p:nvPr/>
          </p:nvSpPr>
          <p:spPr>
            <a:xfrm>
              <a:off x="3759" y="4551"/>
              <a:ext cx="1522" cy="1085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/>
            </a:p>
          </p:txBody>
        </p:sp>
        <p:cxnSp>
          <p:nvCxnSpPr>
            <p:cNvPr id="7" name="直接连接符 6"/>
            <p:cNvCxnSpPr/>
            <p:nvPr/>
          </p:nvCxnSpPr>
          <p:spPr>
            <a:xfrm flipH="1">
              <a:off x="3894" y="5591"/>
              <a:ext cx="327" cy="968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组合 21" title=""/>
          <p:cNvGrpSpPr/>
          <p:nvPr/>
        </p:nvGrpSpPr>
        <p:grpSpPr>
          <a:xfrm>
            <a:off x="2778125" y="2278063"/>
            <a:ext cx="3192463" cy="1887537"/>
            <a:chOff x="4375" y="3587"/>
            <a:chExt cx="5027" cy="2972"/>
          </a:xfrm>
        </p:grpSpPr>
        <p:sp>
          <p:nvSpPr>
            <p:cNvPr id="4" name="椭圆 3"/>
            <p:cNvSpPr/>
            <p:nvPr/>
          </p:nvSpPr>
          <p:spPr>
            <a:xfrm>
              <a:off x="7880" y="3587"/>
              <a:ext cx="1522" cy="1085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/>
            </a:p>
          </p:txBody>
        </p:sp>
        <p:cxnSp>
          <p:nvCxnSpPr>
            <p:cNvPr id="13" name="直接连接符 12"/>
            <p:cNvCxnSpPr/>
            <p:nvPr/>
          </p:nvCxnSpPr>
          <p:spPr>
            <a:xfrm flipH="1">
              <a:off x="4375" y="4551"/>
              <a:ext cx="3726" cy="2008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椭圆 13" title=""/>
          <p:cNvSpPr/>
          <p:nvPr/>
        </p:nvSpPr>
        <p:spPr>
          <a:xfrm>
            <a:off x="704850" y="4124325"/>
            <a:ext cx="3351213" cy="117316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15" name="文本框 14" title=""/>
          <p:cNvSpPr txBox="1"/>
          <p:nvPr/>
        </p:nvSpPr>
        <p:spPr>
          <a:xfrm>
            <a:off x="1249363" y="4325938"/>
            <a:ext cx="3070225" cy="644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spc="400" noProof="1">
                <a:solidFill>
                  <a:schemeClr val="accent5">
                    <a:lumMod val="75000"/>
                  </a:schemeClr>
                </a:solidFill>
                <a:latin typeface="Arial" pitchFamily="34" charset="0"/>
                <a:ea typeface="微软雅黑" panose="020b0503020204020204" charset="-122"/>
                <a:cs typeface="+mn-cs"/>
              </a:rPr>
              <a:t>开篇点题</a:t>
            </a:r>
            <a:endParaRPr lang="zh-CN" altLang="en-US" sz="3600" spc="400" noProof="1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9" name="等腰三角形 18" title=""/>
          <p:cNvSpPr/>
          <p:nvPr/>
        </p:nvSpPr>
        <p:spPr>
          <a:xfrm>
            <a:off x="5059051" y="3472377"/>
            <a:ext cx="354013" cy="298450"/>
          </a:xfrm>
          <a:prstGeom prst="triangle">
            <a:avLst>
              <a:gd name="adj" fmla="val 50626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20" name="文本框 19" title=""/>
          <p:cNvSpPr txBox="1"/>
          <p:nvPr/>
        </p:nvSpPr>
        <p:spPr>
          <a:xfrm>
            <a:off x="4429408" y="4204099"/>
            <a:ext cx="6452906" cy="15316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901700">
              <a:lnSpc>
                <a:spcPct val="130000"/>
              </a:lnSpc>
            </a:pPr>
            <a:r>
              <a:rPr lang="zh-CN" altLang="en-US" sz="3600" noProof="1">
                <a:solidFill>
                  <a:schemeClr val="accent5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一个</a:t>
            </a:r>
            <a:r>
              <a:rPr lang="en-US" altLang="zh-CN" sz="3600" noProof="1">
                <a:solidFill>
                  <a:schemeClr val="accent5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</a:t>
            </a:r>
            <a:r>
              <a:rPr lang="zh-CN" altLang="en-US" sz="3600" noProof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爱</a:t>
            </a:r>
            <a:r>
              <a:rPr lang="en-US" altLang="zh-CN" sz="3600" noProof="1">
                <a:solidFill>
                  <a:schemeClr val="accent5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  <a:r>
              <a:rPr lang="zh-CN" altLang="en-US" sz="3600" noProof="1">
                <a:solidFill>
                  <a:schemeClr val="accent5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字，奠定感情基调，抒发对故乡月亮的喜爱。</a:t>
            </a:r>
            <a:endParaRPr lang="zh-CN" altLang="en-US" sz="3600" noProof="1">
              <a:solidFill>
                <a:schemeClr val="accent5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6" name="矩形 1" title=""/>
          <p:cNvSpPr/>
          <p:nvPr/>
        </p:nvSpPr>
        <p:spPr>
          <a:xfrm>
            <a:off x="505460" y="812800"/>
            <a:ext cx="8671560" cy="7556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>
                <a:latin typeface="黑体" panose="02010609060101010101" charset="-122"/>
                <a:ea typeface="黑体" panose="02010609060101010101" charset="-122"/>
              </a:rPr>
              <a:t>文章哪句话是对“月是故乡明”的阐释</a:t>
            </a:r>
            <a:r>
              <a:rPr lang="zh-CN" altLang="en-US" sz="3600" smtClean="0">
                <a:latin typeface="黑体" panose="02010609060101010101" charset="-122"/>
                <a:ea typeface="黑体" panose="02010609060101010101" charset="-122"/>
              </a:rPr>
              <a:t>？</a:t>
            </a:r>
            <a:endParaRPr lang="zh-CN" altLang="en-US" sz="3600">
              <a:latin typeface="黑体" panose="02010609060101010101" charset="-122"/>
              <a:ea typeface="黑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5" grpId="0"/>
      <p:bldP spid="19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https://d.book118.com/195323240122011113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2.xml><?xml version="1.0" encoding="utf-8"?>
<p:tagLst xmlns:p="http://schemas.openxmlformats.org/presentationml/2006/main">
  <p:tag name="KSO_WM_UNIT_PLACING_PICTURE_USER_VIEWPORT" val="{&quot;height&quot;:9600.0015748031492,&quot;width&quot;:10937.765354330708}"/>
</p:tagLst>
</file>

<file path=ppt/tags/tag3.xml><?xml version="1.0" encoding="utf-8"?>
<p:tagLst xmlns:p="http://schemas.openxmlformats.org/presentationml/2006/main">
  <p:tag name="KSO_WM_UNIT_PLACING_PICTURE_USER_VIEWPORT" val="{&quot;height&quot;:6614.3763779527562,&quot;width&quot;:4577.1448818897634}"/>
</p:tagLst>
</file>

<file path=ppt/tags/tag4.xml><?xml version="1.0" encoding="utf-8"?>
<p:tagLst xmlns:p="http://schemas.openxmlformats.org/presentationml/2006/main">
  <p:tag name="KSO_WM_UNIT_PLACING_PICTURE_USER_VIEWPORT" val="{&quot;height&quot;:6614.3763779527562,&quot;width&quot;:4577.1448818897634}"/>
</p:tagLst>
</file>

<file path=ppt/tags/tag5.xml><?xml version="1.0" encoding="utf-8"?>
<p:tagLst xmlns:p="http://schemas.openxmlformats.org/presentationml/2006/main">
  <p:tag name="KSO_WM_UNIT_PLACING_PICTURE_USER_VIEWPORT" val="{&quot;height&quot;:9600.0015748031492,&quot;width&quot;:10937.765354330708}"/>
</p:tagLst>
</file>

<file path=ppt/tags/tag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652"/>
  <p:tag name="KSO_WM_UNIT_ID" val="custom652_6*i*9"/>
  <p:tag name="KSO_WM_UNIT_INDEX" val="9"/>
  <p:tag name="KSO_WM_UNIT_TYPE" val="i"/>
  <p:tag name="MH" val="20150923171813"/>
  <p:tag name="MH_LIBRARY" val="GRAPHIC"/>
  <p:tag name="MH_ORDER" val="Straight Connector 9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652"/>
  <p:tag name="KSO_WM_UNIT_ID" val="custom652_6*i*10"/>
  <p:tag name="KSO_WM_UNIT_INDEX" val="10"/>
  <p:tag name="KSO_WM_UNIT_TYPE" val="i"/>
  <p:tag name="MH" val="20150923171813"/>
  <p:tag name="MH_LIBRARY" val="GRAPHIC"/>
  <p:tag name="MH_ORDER" val="Straight Connector 22"/>
</p:tagLst>
</file>

<file path=ppt/tags/tag9.xml><?xml version="1.0" encoding="utf-8"?>
<p:tagLst xmlns:p="http://schemas.openxmlformats.org/presentationml/2006/main">
  <p:tag name="KSO_WM_TEMPLATE_CATEGORY" val="custom"/>
  <p:tag name="KSO_WM_TEMPLATE_INDEX" val="155"/>
</p:tagLst>
</file>

<file path=ppt/tags/tag1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微软雅黑</vt:lpstr>
      <vt:lpstr>宋体</vt:lpstr>
      <vt:lpstr>黑体</vt:lpstr>
      <vt:lpstr>楷体</vt:lpstr>
      <vt:lpstr>Times New Roman</vt:lpstr>
      <vt:lpstr>Calibri Light</vt:lpstr>
      <vt:lpstr>隶书</vt:lpstr>
      <vt:lpstr>汉语拼音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2024-09-20T02:02:25.453</cp:lastPrinted>
  <dcterms:created xsi:type="dcterms:W3CDTF">2024-09-19T18:02:25Z</dcterms:created>
  <dcterms:modified xsi:type="dcterms:W3CDTF">2024-09-19T18:02:27Z</dcterms:modified>
</cp:coreProperties>
</file>