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74FEC40-C913-4667-AC0A-2624730617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0A32E78-9B4D-4BF3-828C-7D7A0ADAF17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FDC64C2-8A7F-4222-B164-26AF5A7F7F6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EB01FE2-D566-4914-9746-3E037939AB6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EBA7D5D-3584-4E01-9D1C-94ACE0098B2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AAA87FA-7522-447F-8460-162EDC4A7EB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747053A-69C5-48C9-9BE8-278BAD7D5AA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0A23ED0-3B84-4D4D-8D68-465C2291976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3322759-47EB-4ED8-8336-EEF263A7D26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2CDDF81-C28E-40C7-AD76-8D0A6BE4E1B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DA6CE08-F1C6-42BB-9567-C5D8F4F504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1.jpeg" /><Relationship Id="rId4" Type="http://schemas.openxmlformats.org/officeDocument/2006/relationships/image" Target="../media/image22.jpeg" /><Relationship Id="rId5"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6.jpeg" /><Relationship Id="rId4" Type="http://schemas.openxmlformats.org/officeDocument/2006/relationships/image" Target="../media/image8.jpeg" /><Relationship Id="rId5"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9533221313401111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20667" y="1924000"/>
            <a:ext cx="5976518"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新大洲本田摩托有限公司产品批次管理培训教材</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产品批次管理概述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批次划分与标识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批次计划编制与执行</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批次数据统计与分析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批次异常处理与改进</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批次管理团队建设与培训</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总结回顾与展望未来</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产品批次管理概述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3796" y="2191116"/>
            <a:ext cx="2019230" cy="467132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086385" y="2191116"/>
            <a:ext cx="2019230" cy="4659137"/>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086385" y="1272218"/>
            <a:ext cx="2019230" cy="20192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9574070" y="2191116"/>
            <a:ext cx="2019230" cy="465913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574070" y="1272218"/>
            <a:ext cx="2019230" cy="20192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97155" y="1395303"/>
            <a:ext cx="1773060" cy="17730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308884" y="2191116"/>
            <a:ext cx="2019230" cy="465913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308884" y="1272218"/>
            <a:ext cx="2019230" cy="20192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431969" y="1395303"/>
            <a:ext cx="1773060" cy="17730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871147" y="2191116"/>
            <a:ext cx="2019230" cy="467132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871147" y="1272218"/>
            <a:ext cx="2019230" cy="20192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994232" y="1395303"/>
            <a:ext cx="1773060" cy="17730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33796" y="1272218"/>
            <a:ext cx="2019230" cy="20192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56882" y="1395303"/>
            <a:ext cx="1773060" cy="17730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33796" y="3291448"/>
            <a:ext cx="2019300"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批次管理定义：批次管理是指对同一批次入库的产品进行统一标识、分类、记录和追踪的管理活动，以确保产品质量可追溯性和一致性。</a:t>
            </a:r>
          </a:p>
        </p:txBody>
      </p:sp>
      <p:sp>
        <p:nvSpPr>
          <p:cNvPr id="17" name="TextBox 17"/>
          <p:cNvSpPr txBox="1"/>
          <p:nvPr/>
        </p:nvSpPr>
        <p:spPr>
          <a:xfrm>
            <a:off x="2871147" y="3291448"/>
            <a:ext cx="2019300"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重要性</a:t>
            </a:r>
          </a:p>
        </p:txBody>
      </p:sp>
      <p:sp>
        <p:nvSpPr>
          <p:cNvPr id="18" name="TextBox 18"/>
          <p:cNvSpPr txBox="1"/>
          <p:nvPr/>
        </p:nvSpPr>
        <p:spPr>
          <a:xfrm>
            <a:off x="5086385" y="3291448"/>
            <a:ext cx="2019300"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提高产品质量追溯能力，便于问题定位和召回处理。</a:t>
            </a:r>
          </a:p>
        </p:txBody>
      </p:sp>
      <p:sp>
        <p:nvSpPr>
          <p:cNvPr id="19" name="TextBox 19"/>
          <p:cNvSpPr txBox="1"/>
          <p:nvPr/>
        </p:nvSpPr>
        <p:spPr>
          <a:xfrm>
            <a:off x="7308884" y="3291448"/>
            <a:ext cx="2019300"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优化库存管理，降低过期、滞销产品风险。</a:t>
            </a:r>
          </a:p>
        </p:txBody>
      </p:sp>
      <p:sp>
        <p:nvSpPr>
          <p:cNvPr id="20" name="TextBox 20"/>
          <p:cNvSpPr txBox="1"/>
          <p:nvPr/>
        </p:nvSpPr>
        <p:spPr>
          <a:xfrm>
            <a:off x="9574070" y="3291448"/>
            <a:ext cx="2019300"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提升生产效率，减少生产过程中的混乱和浪费。</a:t>
            </a:r>
          </a:p>
        </p:txBody>
      </p:sp>
      <p:sp>
        <p:nvSpPr>
          <p:cNvPr id="21" name="AutoShape 21"/>
          <p:cNvSpPr/>
          <p:nvPr/>
        </p:nvSpPr>
        <p:spPr>
          <a:xfrm>
            <a:off x="5209470"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298185" y="2005652"/>
            <a:ext cx="690452" cy="552362"/>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3521727" y="1922798"/>
            <a:ext cx="718070" cy="718070"/>
          </a:xfrm>
          <a:custGeom>
            <a:rect l="l" t="t" r="r" b="b"/>
            <a:pathLst>
              <a:path w="304800" h="304800">
                <a:moveTo>
                  <a:pt x="60960" y="167640"/>
                </a:moveTo>
                <a:lnTo>
                  <a:pt x="30480" y="167640"/>
                </a:lnTo>
                <a:cubicBezTo>
                  <a:pt x="13649" y="167640"/>
                  <a:pt x="0" y="153991"/>
                  <a:pt x="0" y="137160"/>
                </a:cubicBezTo>
                <a:lnTo>
                  <a:pt x="0" y="137160"/>
                </a:lnTo>
                <a:lnTo>
                  <a:pt x="0" y="76200"/>
                </a:lnTo>
                <a:cubicBezTo>
                  <a:pt x="0" y="59436"/>
                  <a:pt x="13716" y="45720"/>
                  <a:pt x="30480" y="45720"/>
                </a:cubicBezTo>
                <a:lnTo>
                  <a:pt x="60960" y="45720"/>
                </a:lnTo>
                <a:lnTo>
                  <a:pt x="60960" y="15240"/>
                </a:lnTo>
                <a:lnTo>
                  <a:pt x="274320" y="15240"/>
                </a:lnTo>
                <a:lnTo>
                  <a:pt x="274320" y="167640"/>
                </a:lnTo>
                <a:cubicBezTo>
                  <a:pt x="274320" y="201311"/>
                  <a:pt x="247031" y="228600"/>
                  <a:pt x="213360" y="228600"/>
                </a:cubicBezTo>
                <a:lnTo>
                  <a:pt x="213360" y="228600"/>
                </a:lnTo>
                <a:lnTo>
                  <a:pt x="121920" y="228600"/>
                </a:lnTo>
                <a:cubicBezTo>
                  <a:pt x="88249" y="228600"/>
                  <a:pt x="60960" y="201311"/>
                  <a:pt x="60960" y="167640"/>
                </a:cubicBezTo>
                <a:lnTo>
                  <a:pt x="60960" y="167640"/>
                </a:lnTo>
                <a:close/>
                <a:moveTo>
                  <a:pt x="60960" y="137160"/>
                </a:moveTo>
                <a:lnTo>
                  <a:pt x="60960" y="76200"/>
                </a:lnTo>
                <a:lnTo>
                  <a:pt x="30480" y="76200"/>
                </a:lnTo>
                <a:lnTo>
                  <a:pt x="30480" y="137160"/>
                </a:lnTo>
                <a:lnTo>
                  <a:pt x="60960" y="137160"/>
                </a:lnTo>
                <a:close/>
                <a:moveTo>
                  <a:pt x="30480" y="259080"/>
                </a:moveTo>
                <a:lnTo>
                  <a:pt x="30480" y="243840"/>
                </a:lnTo>
                <a:lnTo>
                  <a:pt x="304800" y="243840"/>
                </a:lnTo>
                <a:lnTo>
                  <a:pt x="304800" y="259080"/>
                </a:lnTo>
                <a:lnTo>
                  <a:pt x="243840" y="289560"/>
                </a:lnTo>
                <a:lnTo>
                  <a:pt x="91440" y="289560"/>
                </a:lnTo>
                <a:lnTo>
                  <a:pt x="30480" y="2590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5688634" y="1783749"/>
            <a:ext cx="814733" cy="814733"/>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7967443" y="1905233"/>
            <a:ext cx="702113" cy="718070"/>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10232034" y="1839465"/>
            <a:ext cx="703303" cy="703303"/>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批次管理定义与重要性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目标</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确保每批产品质量的稳定性和一致性。</a:t>
            </a:r>
          </a:p>
        </p:txBody>
      </p:sp>
      <p:pic>
        <p:nvPicPr>
          <p:cNvPr id="6" name="Picture 6"/>
          <p:cNvPicPr>
            <a:picLocks noChangeAspect="1"/>
          </p:cNvPicPr>
          <p:nvPr/>
        </p:nvPicPr>
        <p:blipFill>
          <a:blip r:embed="rId2"/>
          <a:srcRect t="21899" b="21899"/>
          <a:stretch>
            <a:fillRect/>
          </a:stretch>
        </p:blipFill>
        <p:spPr>
          <a:xfrm>
            <a:off x="539110" y="1388510"/>
            <a:ext cx="2256056" cy="1267968"/>
          </a:xfrm>
          <a:prstGeom prst="rect">
            <a:avLst/>
          </a:prstGeom>
        </p:spPr>
      </p:pic>
      <p:pic>
        <p:nvPicPr>
          <p:cNvPr id="7" name="Picture 7"/>
          <p:cNvPicPr>
            <a:picLocks noChangeAspect="1"/>
          </p:cNvPicPr>
          <p:nvPr/>
        </p:nvPicPr>
        <p:blipFill>
          <a:blip r:embed="rId3"/>
          <a:srcRect t="21899" b="21899"/>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实现产品质量的可追溯性，便于问题定位和召回处理。</a:t>
            </a:r>
          </a:p>
        </p:txBody>
      </p:sp>
      <p:pic>
        <p:nvPicPr>
          <p:cNvPr id="10" name="Picture 10"/>
          <p:cNvPicPr>
            <a:picLocks noChangeAspect="1"/>
          </p:cNvPicPr>
          <p:nvPr/>
        </p:nvPicPr>
        <p:blipFill>
          <a:blip r:embed="rId4"/>
          <a:srcRect t="21899" b="21899"/>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批次管理目标与原则</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261268" y="1197930"/>
            <a:ext cx="2584705" cy="252109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65729" y="1205454"/>
            <a:ext cx="2584705" cy="252109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46028" y="1193270"/>
            <a:ext cx="2584705" cy="252109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alphaModFix amt="70000"/>
          </a:blip>
          <a:srcRect t="1418" b="1418"/>
          <a:stretch>
            <a:fillRect/>
          </a:stretch>
        </p:blipFill>
        <p:spPr>
          <a:xfrm>
            <a:off x="1415276" y="1289262"/>
            <a:ext cx="2433158" cy="2364134"/>
          </a:xfrm>
          <a:prstGeom prst="ellipse">
            <a:avLst/>
          </a:prstGeom>
        </p:spPr>
      </p:pic>
      <p:sp>
        <p:nvSpPr>
          <p:cNvPr id="6" name="TextBox 6"/>
          <p:cNvSpPr txBox="1"/>
          <p:nvPr/>
        </p:nvSpPr>
        <p:spPr>
          <a:xfrm>
            <a:off x="795406" y="4001686"/>
            <a:ext cx="10658475" cy="2038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96000"/>
              </a:lnSpc>
              <a:buFont typeface="Arial"/>
              <a:buChar char="•"/>
            </a:pPr>
            <a:r>
              <a:rPr lang="en-US" sz="1500">
                <a:solidFill>
                  <a:schemeClr val="dk1">
                    <a:alpha val="100000"/>
                  </a:schemeClr>
                </a:solidFill>
                <a:latin typeface="Microsoft Yahei"/>
                <a:ea typeface="Microsoft Yahei"/>
                <a:cs typeface="Microsoft Yahei"/>
              </a:rPr>
              <a:t>优化库存管理，降低过期、滞销产品风险。</a:t>
            </a:r>
          </a:p>
        </p:txBody>
      </p:sp>
      <p:pic>
        <p:nvPicPr>
          <p:cNvPr id="7" name="Picture 7"/>
          <p:cNvPicPr>
            <a:picLocks noChangeAspect="1"/>
          </p:cNvPicPr>
          <p:nvPr/>
        </p:nvPicPr>
        <p:blipFill>
          <a:blip r:embed="rId3">
            <a:alphaModFix amt="70000"/>
          </a:blip>
          <a:srcRect t="1418" b="1418"/>
          <a:stretch>
            <a:fillRect/>
          </a:stretch>
        </p:blipFill>
        <p:spPr>
          <a:xfrm>
            <a:off x="4855037" y="1276410"/>
            <a:ext cx="2433158" cy="2364134"/>
          </a:xfrm>
          <a:prstGeom prst="ellipse">
            <a:avLst/>
          </a:prstGeom>
        </p:spPr>
      </p:pic>
      <p:pic>
        <p:nvPicPr>
          <p:cNvPr id="8" name="Picture 8"/>
          <p:cNvPicPr>
            <a:picLocks noChangeAspect="1"/>
          </p:cNvPicPr>
          <p:nvPr/>
        </p:nvPicPr>
        <p:blipFill>
          <a:blip r:embed="rId4">
            <a:alphaModFix amt="70000"/>
          </a:blip>
          <a:srcRect t="1418" b="1418"/>
          <a:stretch>
            <a:fillRect/>
          </a:stretch>
        </p:blipFill>
        <p:spPr>
          <a:xfrm>
            <a:off x="8349233" y="1271082"/>
            <a:ext cx="2433158" cy="2364134"/>
          </a:xfrm>
          <a:prstGeom prst="ellipse">
            <a:avLst/>
          </a:prstGeom>
        </p:spPr>
      </p:pic>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批次管理目标与原则</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每个批次应具有唯一的标识，以便于区分和追踪。</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唯一性原则</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先进先出原则</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追溯性原则</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按照产品入库时间顺序进行出库，确保产品新鲜度。</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建立完善的记录体系，确保产品质量信息的可追溯性。</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批次管理目标与原则</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销售部门</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负责向客户提供批次管理的相关信息，协助处理质量问题。</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仓储部门</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负责按照批次管理要求进行产品的入库、存储和出库。</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质量部门</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负责批次管理质量的监督和检验。</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适用范围</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适用于新大洲本田摩托有限公司生产的所有摩托车及其零部件的批次管理。</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生产部门</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负责按照批次管理要求进行生产、包装和标识。</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适用范围及对象</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批次划分与标识</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根据生产计划、原材料供应、工艺要求等因素进行批次划分。</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依据</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确保同一批次产品具有相同的生产条件和质量特性，便于质量追溯和责任追究。</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规则</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批次划分依据及规则</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采用标签、印章、条形码等方式对产品进行标识。</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标识应清晰、准确、不易脱落，包含产品名称、规格型号、生产批次等信息。</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标识方法与要求</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要求</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标识方法</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24190" y="1957190"/>
            <a:ext cx="2943620" cy="2943620"/>
          </a:xfrm>
          <a:prstGeom prst="ellipse">
            <a:avLst/>
          </a:prstGeom>
          <a:solidFill>
            <a:schemeClr val="accent2">
              <a:lumMod val="75000"/>
              <a:alpha val="3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70783" y="2103783"/>
            <a:ext cx="2650435" cy="265043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236173" y="1438242"/>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317177" y="1519246"/>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04193" y="3207976"/>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85197" y="3288980"/>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231308" y="5000473"/>
            <a:ext cx="405020" cy="405020"/>
          </a:xfrm>
          <a:prstGeom prst="ellipse">
            <a:avLst/>
          </a:prstGeom>
          <a:solidFill>
            <a:schemeClr val="accent1">
              <a:lumMod val="75000"/>
              <a:alpha val="21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312312" y="5081476"/>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0560538" y="1438242"/>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641542" y="1519246"/>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886868" y="3207976"/>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0965557" y="3288980"/>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555672" y="5000473"/>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636676" y="5081476"/>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1906762" y="1198792"/>
            <a:ext cx="3735664"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问题一</a:t>
            </a:r>
          </a:p>
        </p:txBody>
      </p:sp>
      <p:sp>
        <p:nvSpPr>
          <p:cNvPr id="17" name="TextBox 17"/>
          <p:cNvSpPr txBox="1"/>
          <p:nvPr/>
        </p:nvSpPr>
        <p:spPr>
          <a:xfrm>
            <a:off x="1236173" y="1829995"/>
            <a:ext cx="36004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批次划分不清晰，导致质量追溯困难。</a:t>
            </a:r>
          </a:p>
        </p:txBody>
      </p:sp>
      <p:sp>
        <p:nvSpPr>
          <p:cNvPr id="18" name="TextBox 18"/>
          <p:cNvSpPr txBox="1"/>
          <p:nvPr/>
        </p:nvSpPr>
        <p:spPr>
          <a:xfrm>
            <a:off x="1429812" y="2968526"/>
            <a:ext cx="3060488"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解决方案</a:t>
            </a:r>
          </a:p>
        </p:txBody>
      </p:sp>
      <p:sp>
        <p:nvSpPr>
          <p:cNvPr id="19" name="TextBox 19"/>
          <p:cNvSpPr txBox="1"/>
          <p:nvPr/>
        </p:nvSpPr>
        <p:spPr>
          <a:xfrm>
            <a:off x="1096214" y="3649597"/>
            <a:ext cx="36766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加强批次划分管理，确保同一批次产品具有相同的生产条件和质量特性。</a:t>
            </a:r>
          </a:p>
        </p:txBody>
      </p:sp>
      <p:sp>
        <p:nvSpPr>
          <p:cNvPr id="20" name="TextBox 20"/>
          <p:cNvSpPr txBox="1"/>
          <p:nvPr/>
        </p:nvSpPr>
        <p:spPr>
          <a:xfrm>
            <a:off x="1834126" y="4761023"/>
            <a:ext cx="3614889"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问题二</a:t>
            </a:r>
          </a:p>
        </p:txBody>
      </p:sp>
      <p:sp>
        <p:nvSpPr>
          <p:cNvPr id="21" name="TextBox 21"/>
          <p:cNvSpPr txBox="1"/>
          <p:nvPr/>
        </p:nvSpPr>
        <p:spPr>
          <a:xfrm>
            <a:off x="1317177" y="5385748"/>
            <a:ext cx="38671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标识脱落或模糊不清，影响产品质量追溯。</a:t>
            </a:r>
          </a:p>
        </p:txBody>
      </p:sp>
      <p:sp>
        <p:nvSpPr>
          <p:cNvPr id="22" name="TextBox 22"/>
          <p:cNvSpPr txBox="1"/>
          <p:nvPr/>
        </p:nvSpPr>
        <p:spPr>
          <a:xfrm>
            <a:off x="6640304" y="1198792"/>
            <a:ext cx="3545103"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74000"/>
              </a:lnSpc>
            </a:pPr>
            <a:r>
              <a:rPr lang="en-US" sz="2325" b="1">
                <a:solidFill>
                  <a:schemeClr val="accent1">
                    <a:alpha val="100000"/>
                  </a:schemeClr>
                </a:solidFill>
                <a:latin typeface="Microsoft Yahei"/>
                <a:ea typeface="Microsoft Yahei"/>
                <a:cs typeface="Microsoft Yahei"/>
              </a:rPr>
              <a:t>解决方案</a:t>
            </a:r>
          </a:p>
        </p:txBody>
      </p:sp>
      <p:sp>
        <p:nvSpPr>
          <p:cNvPr id="23" name="TextBox 23"/>
          <p:cNvSpPr txBox="1"/>
          <p:nvPr/>
        </p:nvSpPr>
        <p:spPr>
          <a:xfrm>
            <a:off x="7567810" y="1829995"/>
            <a:ext cx="4105275" cy="8477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采用耐用的标识材料，加强标识维护和更换工作。</a:t>
            </a:r>
          </a:p>
        </p:txBody>
      </p:sp>
      <p:sp>
        <p:nvSpPr>
          <p:cNvPr id="24" name="TextBox 24"/>
          <p:cNvSpPr txBox="1"/>
          <p:nvPr/>
        </p:nvSpPr>
        <p:spPr>
          <a:xfrm>
            <a:off x="7567810" y="2968526"/>
            <a:ext cx="3073732"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74000"/>
              </a:lnSpc>
            </a:pPr>
            <a:r>
              <a:rPr lang="en-US" sz="2325" b="1">
                <a:solidFill>
                  <a:schemeClr val="accent1">
                    <a:alpha val="100000"/>
                  </a:schemeClr>
                </a:solidFill>
                <a:latin typeface="Microsoft Yahei"/>
                <a:ea typeface="Microsoft Yahei"/>
                <a:cs typeface="Microsoft Yahei"/>
              </a:rPr>
              <a:t>问题三</a:t>
            </a:r>
          </a:p>
        </p:txBody>
      </p:sp>
      <p:sp>
        <p:nvSpPr>
          <p:cNvPr id="25" name="TextBox 25"/>
          <p:cNvSpPr txBox="1"/>
          <p:nvPr/>
        </p:nvSpPr>
        <p:spPr>
          <a:xfrm>
            <a:off x="7834968" y="3649597"/>
            <a:ext cx="39433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批次记录不完整或丢失，导致无法准确追溯产品质量。</a:t>
            </a:r>
          </a:p>
        </p:txBody>
      </p:sp>
      <p:sp>
        <p:nvSpPr>
          <p:cNvPr id="26" name="TextBox 26"/>
          <p:cNvSpPr txBox="1"/>
          <p:nvPr/>
        </p:nvSpPr>
        <p:spPr>
          <a:xfrm>
            <a:off x="6733255" y="4761023"/>
            <a:ext cx="3447287"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74000"/>
              </a:lnSpc>
            </a:pPr>
            <a:r>
              <a:rPr lang="en-US" sz="2325" b="1">
                <a:solidFill>
                  <a:schemeClr val="accent1">
                    <a:alpha val="100000"/>
                  </a:schemeClr>
                </a:solidFill>
                <a:latin typeface="Microsoft Yahei"/>
                <a:ea typeface="Microsoft Yahei"/>
                <a:cs typeface="Microsoft Yahei"/>
              </a:rPr>
              <a:t>解决方案</a:t>
            </a:r>
          </a:p>
        </p:txBody>
      </p:sp>
      <p:sp>
        <p:nvSpPr>
          <p:cNvPr id="27" name="TextBox 27"/>
          <p:cNvSpPr txBox="1"/>
          <p:nvPr/>
        </p:nvSpPr>
        <p:spPr>
          <a:xfrm>
            <a:off x="7421217" y="5385748"/>
            <a:ext cx="43624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建立完善的批次记录管理制度，确保记录完整、准确、可追溯。</a:t>
            </a:r>
          </a:p>
        </p:txBody>
      </p:sp>
      <p:sp>
        <p:nvSpPr>
          <p:cNvPr id="28" name="Freeform 28"/>
          <p:cNvSpPr/>
          <p:nvPr/>
        </p:nvSpPr>
        <p:spPr>
          <a:xfrm>
            <a:off x="5453880" y="2786880"/>
            <a:ext cx="1284241" cy="1284241"/>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9" name="Group 29"/>
          <p:cNvGrpSpPr/>
          <p:nvPr/>
        </p:nvGrpSpPr>
        <p:grpSpPr>
          <a:xfrm>
            <a:off x="454963" y="93878"/>
            <a:ext cx="10641129" cy="914400"/>
            <a:chOff x="454963" y="93878"/>
            <a:chExt cx="10641129" cy="914400"/>
          </a:xfrm>
        </p:grpSpPr>
        <p:sp>
          <p:nvSpPr>
            <p:cNvPr id="30" name="AutoShape 3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TextBox 5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常见问题及解决方案</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批次计划编制与执行</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计划编制流程与要点</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确定生产批次</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根据市场需求、产能、原材料供应等因素，合理划分生产批次，确保生产计划的可行性。</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编制批次计划</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依据生产批次，结合生产工艺、设备、人员等资源情况，制定详细的生产批次计划，明确各批次的产量、生产时间、所需资源等。</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审核与批准</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对编制好的批次计划进行审核，确保计划符合公司战略、市场需求和生产实际，经过批准后，方可下达执行。</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资源调配与优化</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根据生产实际情况，合理调配人力、物力、财力等资源，优化资源配置，提高资源利用效率，降低生产成本。</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生产进度监控</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实时跟踪生产进度，掌握各批次的生产情况，及时发现并解决生产过程中的问题，确保生产按计划顺利进行。</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计划调整与变更</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当市场需求、原材料供应等发生变化时，及时调整生产批次计划，确保生产计划与市场需求的适应性。同时，对调整后的计划进行重新审核和批准。</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t="12500" b="12500"/>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计划执行监控与调整</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通过精准预测市场需求，合理安排生产批次和计划，实现产销平衡，提高产品市场占有率。</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案例一</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针对生产过程中出现的瓶颈问题，及时调整生产批次计划，优化生产流程，提高生产效率和质量。</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案例二</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强化跨部门协作与沟通，确保生产批次计划的有效执行和资源的高效利用，实现公司整体效益最大化。</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案例三</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案例分析：成功实施经验分享</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https://d.book118.com/195332213134011110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95</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2024-09-15T16:46:05.551</cp:lastPrinted>
  <dcterms:created xsi:type="dcterms:W3CDTF">2024-09-15T08:46:05Z</dcterms:created>
  <dcterms:modified xsi:type="dcterms:W3CDTF">2024-09-15T08:46:07Z</dcterms:modified>
</cp:coreProperties>
</file>