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40971-C482-4B24-B4FD-E1BF49ED0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BD9F0-AB60-41B9-AC87-3CC690CD5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BB7F5-630C-4139-AB5D-11DF34977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0909F-9B5D-4D9A-B549-0457C7981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BE651E-7EB6-44F3-93E1-BD703AF8F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8D098C-A44A-4ED0-905E-5317996D4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85B554-24FF-4496-99C0-925C6B244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A6B21-24D1-4C4E-89B0-E9B1291BE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60366-041B-4856-8BFE-B0FC72E7D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CC167-F626-462E-BFAB-BA8822734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2BC89-DAF5-4A87-B0AD-8DB488790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4213" y="1509713"/>
            <a:ext cx="4032504" cy="464185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881309" y="1509713"/>
            <a:ext cx="4032504" cy="464185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842522" y="365125"/>
            <a:ext cx="2071291" cy="5811838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6093797" cy="5811838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>
    <p:fad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>
    <p:fade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>
    <p:fad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>
    <p:fade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4213" y="1509713"/>
            <a:ext cx="4032504" cy="464185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881309" y="1509713"/>
            <a:ext cx="4032504" cy="464185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>
    <p:fade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>
    <p:fade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>
    <p:fade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fade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>
    <p:fade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>
    <p:fade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>
    <p:fade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842522" y="365125"/>
            <a:ext cx="2071291" cy="5811838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6093797" cy="5811838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image" Target="../media/image2.png" /><Relationship Id="rId14" Type="http://schemas.openxmlformats.org/officeDocument/2006/relationships/image" Target="../media/image3.png" /><Relationship Id="rId15" Type="http://schemas.openxmlformats.org/officeDocument/2006/relationships/image" Target="../media/image4.png" /><Relationship Id="rId16" Type="http://schemas.openxmlformats.org/officeDocument/2006/relationships/image" Target="../media/image5.jpeg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6.png" /><Relationship Id="rId13" Type="http://schemas.openxmlformats.org/officeDocument/2006/relationships/image" Target="../media/image2.png" /><Relationship Id="rId14" Type="http://schemas.openxmlformats.org/officeDocument/2006/relationships/image" Target="../media/image7.jpeg" /><Relationship Id="rId15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rotWithShape="0">
          <a:blip r:embed="rId1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1026" name="图片 1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79388" y="165100"/>
            <a:ext cx="936625" cy="11112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7" name="图片 40" descr="2-2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00113" y="-315912"/>
            <a:ext cx="5602287" cy="27495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8" name="图片 8" descr="1-11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55650" y="0"/>
            <a:ext cx="3633788" cy="17827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9" name="图片 11" descr="1231231231231231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795963" y="4484688"/>
            <a:ext cx="5764212" cy="57578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30" name="Rectangle 3"/>
          <p:cNvSpPr>
            <a:spLocks noGrp="1"/>
          </p:cNvSpPr>
          <p:nvPr>
            <p:ph type="body"/>
          </p:nvPr>
        </p:nvSpPr>
        <p:spPr>
          <a:xfrm>
            <a:off x="684213" y="1509713"/>
            <a:ext cx="8229600" cy="46418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 indent="-3429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marL="0" lvl="0" indent="0" algn="r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None/>
        <a:defRPr sz="2800" b="0" i="0" u="none" kern="120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•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•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050" name="Rectangle 3"/>
          <p:cNvSpPr>
            <a:spLocks noGrp="1"/>
          </p:cNvSpPr>
          <p:nvPr>
            <p:ph type="body"/>
          </p:nvPr>
        </p:nvSpPr>
        <p:spPr>
          <a:xfrm>
            <a:off x="684213" y="1509713"/>
            <a:ext cx="8229600" cy="46418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 indent="-3429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pic>
        <p:nvPicPr>
          <p:cNvPr id="2051" name="图片 1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580063" y="6116638"/>
            <a:ext cx="495300" cy="622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2" name="图片 40" descr="2-2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4163" y="5829300"/>
            <a:ext cx="3381375" cy="16589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3" name="TextBox 7"/>
          <p:cNvSpPr txBox="1"/>
          <p:nvPr/>
        </p:nvSpPr>
        <p:spPr>
          <a:xfrm>
            <a:off x="107950" y="165100"/>
            <a:ext cx="2160588" cy="3048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0"/>
            <a:r>
              <a:rPr lang="zh-CN" altLang="en-US" sz="1400" b="1" i="1">
                <a:solidFill>
                  <a:srgbClr val="00B05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仁爱 敬业</a:t>
            </a:r>
            <a:endParaRPr lang="zh-CN" altLang="en-US" sz="1400" b="1" i="1">
              <a:solidFill>
                <a:srgbClr val="00B050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2054" name="TextBox 8"/>
          <p:cNvSpPr txBox="1"/>
          <p:nvPr/>
        </p:nvSpPr>
        <p:spPr>
          <a:xfrm>
            <a:off x="468313" y="547688"/>
            <a:ext cx="1295400" cy="3048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0"/>
            <a:r>
              <a:rPr lang="zh-CN" altLang="en-US" sz="1400" b="1" i="1">
                <a:solidFill>
                  <a:srgbClr val="00B05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博学 创新</a:t>
            </a:r>
            <a:endParaRPr lang="zh-CN" altLang="en-US" sz="1400" b="1" i="1">
              <a:solidFill>
                <a:srgbClr val="00B050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2055" name="TextBox 9"/>
          <p:cNvSpPr txBox="1"/>
          <p:nvPr/>
        </p:nvSpPr>
        <p:spPr>
          <a:xfrm>
            <a:off x="6048375" y="6186488"/>
            <a:ext cx="3095625" cy="3048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0"/>
            <a:r>
              <a:rPr lang="zh-CN" altLang="en-US" sz="1400" b="1">
                <a:solidFill>
                  <a:srgbClr val="00B05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重庆市合川区人民医院</a:t>
            </a:r>
            <a:endParaRPr lang="zh-CN" altLang="en-US" sz="1400" b="1">
              <a:solidFill>
                <a:srgbClr val="00B050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marL="0" lvl="0" indent="0" algn="r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None/>
        <a:defRPr sz="2800" b="0" i="0" u="none" kern="120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•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•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0.png" /><Relationship Id="rId4" Type="http://schemas.openxmlformats.org/officeDocument/2006/relationships/vmlDrawing" Target="../drawings/vmlDrawing1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4102230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3" name="副标题 4097"/>
          <p:cNvSpPr>
            <a:spLocks noGrp="1"/>
          </p:cNvSpPr>
          <p:nvPr>
            <p:ph type="subTitle" idx="1"/>
          </p:nvPr>
        </p:nvSpPr>
        <p:spPr>
          <a:xfrm>
            <a:off x="1143000" y="1371600"/>
            <a:ext cx="6477000" cy="3886200"/>
          </a:xfrm>
        </p:spPr>
        <p:txBody>
          <a:bodyPr anchor="t" anchorCtr="0"/>
          <a:lstStyle/>
          <a:p>
            <a:pPr defTabSz="914400">
              <a:buClrTx/>
              <a:buSzTx/>
              <a:buFontTx/>
            </a:pPr>
            <a:r>
              <a:rPr lang="zh-CN" altLang="en-US" sz="4800" b="1" kern="1200" baseline="0">
                <a:solidFill>
                  <a:schemeClr val="bg1"/>
                </a:solidFill>
                <a:latin typeface="+mn-lt"/>
                <a:ea typeface="方正小标宋_GBK" pitchFamily="1" charset="-122"/>
                <a:cs typeface="+mn-cs"/>
              </a:rPr>
              <a:t>电除颤技术</a:t>
            </a:r>
            <a:endParaRPr lang="zh-CN" altLang="en-US" sz="4800" b="1" kern="1200" baseline="0">
              <a:solidFill>
                <a:schemeClr val="bg1"/>
              </a:solidFill>
              <a:latin typeface="+mn-lt"/>
              <a:ea typeface="方正小标宋_GBK" pitchFamily="1" charset="-122"/>
              <a:cs typeface="+mn-cs"/>
            </a:endParaRPr>
          </a:p>
          <a:p>
            <a:pPr defTabSz="914400">
              <a:buClrTx/>
              <a:buSzTx/>
              <a:buFontTx/>
            </a:pPr>
            <a:endParaRPr lang="zh-CN" altLang="en-US" sz="2800" kern="1200" baseline="0">
              <a:solidFill>
                <a:schemeClr val="bg1"/>
              </a:solidFill>
              <a:latin typeface="+mn-lt"/>
              <a:ea typeface="方正小标宋_GBK" pitchFamily="1" charset="-122"/>
              <a:cs typeface="+mn-cs"/>
            </a:endParaRPr>
          </a:p>
          <a:p>
            <a:pPr defTabSz="914400">
              <a:buClrTx/>
              <a:buSzTx/>
              <a:buFontTx/>
            </a:pPr>
            <a:r>
              <a:rPr lang="zh-CN" altLang="en-US" sz="2800" kern="1200" baseline="0">
                <a:solidFill>
                  <a:schemeClr val="bg1"/>
                </a:solidFill>
                <a:latin typeface="+mn-lt"/>
                <a:ea typeface="方正小标宋_GBK" pitchFamily="1" charset="-122"/>
                <a:cs typeface="+mn-cs"/>
              </a:rPr>
              <a:t>急诊科</a:t>
            </a:r>
            <a:endParaRPr lang="zh-CN" altLang="en-US" sz="2800" kern="1200" baseline="0">
              <a:solidFill>
                <a:schemeClr val="bg1"/>
              </a:solidFill>
              <a:latin typeface="+mn-lt"/>
              <a:ea typeface="方正小标宋_GBK" pitchFamily="1" charset="-122"/>
              <a:cs typeface="+mn-cs"/>
            </a:endParaRPr>
          </a:p>
        </p:txBody>
      </p:sp>
    </p:spTree>
  </p:cSld>
  <p:clrMapOvr>
    <a:masterClrMapping/>
  </p:clrMapOvr>
  <p:transition>
    <p:fad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文本占位符 5121"/>
          <p:cNvSpPr>
            <a:spLocks noGrp="1"/>
          </p:cNvSpPr>
          <p:nvPr>
            <p:ph idx="1"/>
          </p:nvPr>
        </p:nvSpPr>
        <p:spPr/>
        <p:txBody>
          <a:bodyPr anchor="t" anchorCtr="0"/>
          <a:lstStyle/>
          <a:p>
            <a:pPr>
              <a:buNone/>
            </a:pPr>
            <a:endParaRPr lang="zh-CN" altLang="en-US" sz="3600">
              <a:sym typeface="Arial" pitchFamily="34" charset="0"/>
            </a:endParaRPr>
          </a:p>
          <a:p>
            <a:pPr>
              <a:buNone/>
            </a:pPr>
            <a:r>
              <a:rPr lang="zh-CN" altLang="en-US" sz="3600">
                <a:sym typeface="Arial" pitchFamily="34" charset="0"/>
              </a:rPr>
              <a:t>电除颤的定义</a:t>
            </a:r>
            <a:endParaRPr lang="zh-CN" altLang="en-US" sz="3600">
              <a:sym typeface="Arial" pitchFamily="34" charset="0"/>
            </a:endParaRPr>
          </a:p>
          <a:p>
            <a:pPr>
              <a:buNone/>
            </a:pPr>
            <a:r>
              <a:rPr lang="zh-CN" altLang="en-US" sz="2400">
                <a:latin typeface="楷体" panose="02010609060101010101" charset="-122"/>
                <a:ea typeface="楷体" panose="02010609060101010101" charset="-122"/>
              </a:rPr>
              <a:t>       电除颤又称电复律，是利用除颤仪释放的高压电流，短时间内经胸壁或直接经过心脏，使大部分或全部心肌细胞在瞬间同时除极，打断导致快速心律失常的折返机动或异位兴奋灶，从而使自律性最高的窦房结控制心脏搏动，达到重建窦性心律的方法</a:t>
            </a:r>
            <a:r>
              <a:rPr lang="zh-CN" altLang="en-US" sz="2400"/>
              <a:t>。</a:t>
            </a:r>
            <a:endParaRPr lang="zh-CN" altLang="en-US" sz="2400"/>
          </a:p>
        </p:txBody>
      </p:sp>
    </p:spTree>
  </p:cSld>
  <p:clrMapOvr>
    <a:masterClrMapping/>
  </p:clrMapOvr>
  <p:transition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文本占位符 6145"/>
          <p:cNvSpPr>
            <a:spLocks noGrp="1"/>
          </p:cNvSpPr>
          <p:nvPr>
            <p:ph idx="1"/>
          </p:nvPr>
        </p:nvSpPr>
        <p:spPr/>
        <p:txBody>
          <a:bodyPr anchor="t" anchorCtr="0"/>
          <a:lstStyle/>
          <a:p>
            <a:pPr marL="1905" indent="-344805">
              <a:buNone/>
            </a:pPr>
            <a:r>
              <a:rPr lang="zh-CN" altLang="en-US" sz="3200" b="1">
                <a:solidFill>
                  <a:schemeClr val="tx2"/>
                </a:solidFill>
                <a:latin typeface="Calibri" panose="020f0502020204030204" pitchFamily="2" charset="0"/>
              </a:rPr>
              <a:t>                           电除颤分类</a:t>
            </a:r>
            <a:endParaRPr lang="zh-CN" altLang="en-US" sz="3200" b="1">
              <a:solidFill>
                <a:schemeClr val="tx2"/>
              </a:solidFill>
              <a:latin typeface="Calibri" panose="020f0502020204030204" pitchFamily="2" charset="0"/>
            </a:endParaRPr>
          </a:p>
          <a:p>
            <a:pPr marL="1905" indent="-344805" algn="ctr">
              <a:buNone/>
            </a:pPr>
            <a:endParaRPr lang="zh-CN" altLang="en-US" sz="3200" b="1">
              <a:solidFill>
                <a:schemeClr val="tx2"/>
              </a:solidFill>
              <a:latin typeface="Calibri" panose="020f0502020204030204" pitchFamily="2" charset="0"/>
            </a:endParaRPr>
          </a:p>
        </p:txBody>
      </p:sp>
      <p:grpSp>
        <p:nvGrpSpPr>
          <p:cNvPr id="5122" name="Group 29"/>
          <p:cNvGrpSpPr/>
          <p:nvPr/>
        </p:nvGrpSpPr>
        <p:grpSpPr>
          <a:xfrm>
            <a:off x="2971800" y="2209800"/>
            <a:ext cx="2998788" cy="1601788"/>
            <a:chExt cx="1889" cy="1009"/>
          </a:xfrm>
        </p:grpSpPr>
        <p:grpSp>
          <p:nvGrpSpPr>
            <p:cNvPr id="5123" name="Group 30"/>
            <p:cNvGrpSpPr/>
            <p:nvPr/>
          </p:nvGrpSpPr>
          <p:grpSpPr>
            <a:xfrm>
              <a:off x="0" y="90"/>
              <a:ext cx="1889" cy="919"/>
              <a:chExt cx="1926" cy="937"/>
            </a:xfrm>
          </p:grpSpPr>
          <p:sp>
            <p:nvSpPr>
              <p:cNvPr id="5124" name="Oval 31"/>
              <p:cNvSpPr/>
              <p:nvPr/>
            </p:nvSpPr>
            <p:spPr>
              <a:xfrm>
                <a:off x="21" y="30"/>
                <a:ext cx="1905" cy="907"/>
              </a:xfrm>
              <a:prstGeom prst="ellipse">
                <a:avLst/>
              </a:prstGeom>
              <a:gradFill rotWithShape="1">
                <a:gsLst>
                  <a:gs pos="0">
                    <a:schemeClr val="hlink"/>
                  </a:gs>
                  <a:gs pos="100000">
                    <a:srgbClr val="00007C"/>
                  </a:gs>
                </a:gsLst>
                <a:lin ang="18900000" scaled="1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Calibri" panose="020f0502020204030204" pitchFamily="2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5125" name="Oval 32"/>
              <p:cNvSpPr/>
              <p:nvPr/>
            </p:nvSpPr>
            <p:spPr>
              <a:xfrm>
                <a:off x="0" y="0"/>
                <a:ext cx="1905" cy="907"/>
              </a:xfrm>
              <a:prstGeom prst="ellipse">
                <a:avLst/>
              </a:prstGeom>
              <a:gradFill rotWithShape="1">
                <a:gsLst>
                  <a:gs pos="0">
                    <a:srgbClr val="8E8EFF"/>
                  </a:gs>
                  <a:gs pos="100000">
                    <a:schemeClr val="hlink"/>
                  </a:gs>
                </a:gsLst>
                <a:lin ang="18900000" scaled="1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Calibri" panose="020f0502020204030204" pitchFamily="2" charset="0"/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5126" name="Oval 33"/>
            <p:cNvSpPr/>
            <p:nvPr/>
          </p:nvSpPr>
          <p:spPr>
            <a:xfrm>
              <a:off x="89" y="0"/>
              <a:ext cx="1691" cy="845"/>
            </a:xfrm>
            <a:prstGeom prst="ellipse">
              <a:avLst/>
            </a:prstGeom>
            <a:gradFill rotWithShape="1">
              <a:gsLst>
                <a:gs pos="0">
                  <a:srgbClr val="253C57"/>
                </a:gs>
                <a:gs pos="100000">
                  <a:schemeClr val="accent1"/>
                </a:gs>
              </a:gsLst>
              <a:lin ang="18900000" scaled="1"/>
            </a:gradFill>
            <a:ln w="9525">
              <a:noFill/>
            </a:ln>
          </p:spPr>
          <p:txBody>
            <a:bodyPr vert="eaVert"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Calibri" panose="020f0502020204030204" pitchFamily="2" charset="0"/>
                <a:ea typeface="宋体" panose="02010600030101010101" pitchFamily="2" charset="-122"/>
              </a:endParaRPr>
            </a:p>
          </p:txBody>
        </p:sp>
        <p:sp>
          <p:nvSpPr>
            <p:cNvPr id="5127" name="Oval 34"/>
            <p:cNvSpPr/>
            <p:nvPr/>
          </p:nvSpPr>
          <p:spPr>
            <a:xfrm>
              <a:off x="111" y="5"/>
              <a:ext cx="1650" cy="824"/>
            </a:xfrm>
            <a:prstGeom prst="ellipse">
              <a:avLst/>
            </a:prstGeom>
            <a:gradFill rotWithShape="1">
              <a:gsLst>
                <a:gs pos="0">
                  <a:schemeClr val="accent1">
                    <a:alpha val="0"/>
                  </a:schemeClr>
                </a:gs>
                <a:gs pos="100000">
                  <a:srgbClr val="C2D3E8"/>
                </a:gs>
              </a:gsLst>
              <a:lin ang="18900000" scaled="1"/>
            </a:gradFill>
            <a:ln w="9525">
              <a:noFill/>
            </a:ln>
          </p:spPr>
          <p:txBody>
            <a:bodyPr vert="eaVert"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Calibri" panose="020f0502020204030204" pitchFamily="2" charset="0"/>
                <a:ea typeface="宋体" panose="02010600030101010101" pitchFamily="2" charset="-122"/>
              </a:endParaRPr>
            </a:p>
          </p:txBody>
        </p:sp>
        <p:sp>
          <p:nvSpPr>
            <p:cNvPr id="5128" name="Oval 35"/>
            <p:cNvSpPr/>
            <p:nvPr/>
          </p:nvSpPr>
          <p:spPr>
            <a:xfrm>
              <a:off x="128" y="13"/>
              <a:ext cx="1570" cy="770"/>
            </a:xfrm>
            <a:prstGeom prst="ellipse">
              <a:avLst/>
            </a:prstGeom>
            <a:gradFill rotWithShape="1">
              <a:gsLst>
                <a:gs pos="0">
                  <a:srgbClr val="3F6696"/>
                </a:gs>
                <a:gs pos="100000">
                  <a:schemeClr val="accent1">
                    <a:alpha val="48000"/>
                  </a:schemeClr>
                </a:gs>
              </a:gsLst>
              <a:lin ang="18900000" scaled="1"/>
            </a:gradFill>
            <a:ln w="9525">
              <a:noFill/>
            </a:ln>
          </p:spPr>
          <p:txBody>
            <a:bodyPr vert="eaVert"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Calibri" panose="020f0502020204030204" pitchFamily="2" charset="0"/>
                <a:ea typeface="宋体" panose="02010600030101010101" pitchFamily="2" charset="-122"/>
              </a:endParaRPr>
            </a:p>
          </p:txBody>
        </p:sp>
        <p:sp>
          <p:nvSpPr>
            <p:cNvPr id="5129" name="Oval 36"/>
            <p:cNvSpPr/>
            <p:nvPr/>
          </p:nvSpPr>
          <p:spPr>
            <a:xfrm>
              <a:off x="211" y="30"/>
              <a:ext cx="1382" cy="624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chemeClr val="accent1">
                    <a:alpha val="37999"/>
                  </a:schemeClr>
                </a:gs>
              </a:gsLst>
              <a:lin ang="18900000" scaled="1"/>
            </a:gradFill>
            <a:ln w="9525">
              <a:noFill/>
            </a:ln>
          </p:spPr>
          <p:txBody>
            <a:bodyPr vert="eaVert"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Calibri" panose="020f0502020204030204" pitchFamily="2" charset="0"/>
                <a:ea typeface="宋体" panose="02010600030101010101" pitchFamily="2" charset="-122"/>
              </a:endParaRPr>
            </a:p>
          </p:txBody>
        </p:sp>
      </p:grpSp>
      <p:sp>
        <p:nvSpPr>
          <p:cNvPr id="5130" name="文本框 6154"/>
          <p:cNvSpPr txBox="1"/>
          <p:nvPr/>
        </p:nvSpPr>
        <p:spPr>
          <a:xfrm>
            <a:off x="3810000" y="2514600"/>
            <a:ext cx="1371600" cy="5175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00"/>
                </a:solidFill>
                <a:latin typeface="Calibri" panose="020f0502020204030204" pitchFamily="2" charset="0"/>
                <a:ea typeface="楷体" panose="02010609060101010101" charset="-122"/>
              </a:rPr>
              <a:t>电除颤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2" charset="0"/>
              <a:ea typeface="楷体" panose="02010609060101010101" charset="-122"/>
            </a:endParaRPr>
          </a:p>
        </p:txBody>
      </p:sp>
      <p:sp>
        <p:nvSpPr>
          <p:cNvPr id="5131" name="AutoShape 24"/>
          <p:cNvSpPr/>
          <p:nvPr/>
        </p:nvSpPr>
        <p:spPr>
          <a:xfrm>
            <a:off x="457200" y="3505200"/>
            <a:ext cx="2286000" cy="2667000"/>
          </a:xfrm>
          <a:prstGeom prst="roundRect">
            <a:avLst>
              <a:gd name="adj" fmla="val 16667"/>
            </a:avLst>
          </a:prstGeom>
          <a:noFill/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5132" name="AutoShape 23"/>
          <p:cNvSpPr/>
          <p:nvPr/>
        </p:nvSpPr>
        <p:spPr>
          <a:xfrm>
            <a:off x="6248400" y="3581400"/>
            <a:ext cx="2286000" cy="2667000"/>
          </a:xfrm>
          <a:prstGeom prst="roundRect">
            <a:avLst>
              <a:gd name="adj" fmla="val 16667"/>
            </a:avLst>
          </a:prstGeom>
          <a:noFill/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6158" name="文本框 6157"/>
          <p:cNvSpPr txBox="1"/>
          <p:nvPr/>
        </p:nvSpPr>
        <p:spPr>
          <a:xfrm>
            <a:off x="685800" y="3886200"/>
            <a:ext cx="1905000" cy="1554163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noProof="1">
                <a:effectLst>
                  <a:outerShdw blurRad="38100" dist="38100" dir="2700000">
                    <a:srgbClr val="FFFFFF"/>
                  </a:outerShdw>
                </a:effectLst>
                <a:latin typeface="Book Antiqua" panose="02040602050305030304" pitchFamily="2" charset="0"/>
                <a:ea typeface="楷体" panose="02010609060101010101" charset="-122"/>
                <a:cs typeface="+mn-ea"/>
              </a:rPr>
              <a:t>用于转复各种快速心律时称为同步电除颤</a:t>
            </a:r>
            <a:endParaRPr lang="zh-CN" altLang="en-US" sz="2400" noProof="1">
              <a:effectLst>
                <a:outerShdw blurRad="38100" dist="38100" dir="2700000">
                  <a:srgbClr val="FFFFFF"/>
                </a:outerShdw>
              </a:effectLst>
              <a:latin typeface="Book Antiqua" panose="02040602050305030304" pitchFamily="2" charset="0"/>
              <a:ea typeface="楷体" panose="02010609060101010101" charset="-122"/>
            </a:endParaRPr>
          </a:p>
        </p:txBody>
      </p:sp>
      <p:sp>
        <p:nvSpPr>
          <p:cNvPr id="6159" name="文本框 6158"/>
          <p:cNvSpPr txBox="1"/>
          <p:nvPr/>
        </p:nvSpPr>
        <p:spPr>
          <a:xfrm>
            <a:off x="6629400" y="3886200"/>
            <a:ext cx="1447800" cy="19208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noProof="1">
                <a:effectLst>
                  <a:outerShdw blurRad="38100" dist="38100" dir="2700000">
                    <a:srgbClr val="FFFFFF"/>
                  </a:outerShdw>
                </a:effectLst>
                <a:latin typeface="Book Antiqua" panose="02040602050305030304" pitchFamily="2" charset="0"/>
                <a:ea typeface="楷体" panose="02010609060101010101" charset="-122"/>
                <a:cs typeface="+mn-ea"/>
              </a:rPr>
              <a:t>用于消除心室颤动时称为非同步电除颤</a:t>
            </a:r>
            <a:endParaRPr lang="zh-CN" altLang="en-US" sz="2400" noProof="1">
              <a:effectLst>
                <a:outerShdw blurRad="38100" dist="38100" dir="2700000">
                  <a:srgbClr val="FFFFFF"/>
                </a:outerShdw>
              </a:effectLst>
              <a:latin typeface="Book Antiqua" panose="02040602050305030304" pitchFamily="2" charset="0"/>
              <a:ea typeface="楷体" panose="02010609060101010101" charset="-122"/>
            </a:endParaRPr>
          </a:p>
        </p:txBody>
      </p:sp>
      <p:sp>
        <p:nvSpPr>
          <p:cNvPr id="5135" name="Freeform 26"/>
          <p:cNvSpPr/>
          <p:nvPr/>
        </p:nvSpPr>
        <p:spPr>
          <a:xfrm>
            <a:off x="2819400" y="3657600"/>
            <a:ext cx="903288" cy="1241425"/>
          </a:xfrm>
          <a:custGeom>
            <a:cxnLst>
              <a:cxn ang="0">
                <a:pos x="580" y="0"/>
              </a:cxn>
              <a:cxn ang="0">
                <a:pos x="578" y="90"/>
              </a:cxn>
              <a:cxn ang="0">
                <a:pos x="568" y="174"/>
              </a:cxn>
              <a:cxn ang="0">
                <a:pos x="552" y="252"/>
              </a:cxn>
              <a:cxn ang="0">
                <a:pos x="526" y="324"/>
              </a:cxn>
              <a:cxn ang="0">
                <a:pos x="494" y="390"/>
              </a:cxn>
              <a:cxn ang="0">
                <a:pos x="452" y="450"/>
              </a:cxn>
              <a:cxn ang="0">
                <a:pos x="402" y="508"/>
              </a:cxn>
              <a:cxn ang="0">
                <a:pos x="342" y="560"/>
              </a:cxn>
              <a:cxn ang="0">
                <a:pos x="270" y="610"/>
              </a:cxn>
              <a:cxn ang="0">
                <a:pos x="188" y="656"/>
              </a:cxn>
              <a:cxn ang="0">
                <a:pos x="188" y="798"/>
              </a:cxn>
              <a:cxn ang="0">
                <a:pos x="0" y="514"/>
              </a:cxn>
              <a:cxn ang="0">
                <a:pos x="188" y="230"/>
              </a:cxn>
              <a:cxn ang="0">
                <a:pos x="188" y="372"/>
              </a:cxn>
              <a:cxn ang="0">
                <a:pos x="224" y="368"/>
              </a:cxn>
              <a:cxn ang="0">
                <a:pos x="264" y="356"/>
              </a:cxn>
              <a:cxn ang="0">
                <a:pos x="306" y="336"/>
              </a:cxn>
              <a:cxn ang="0">
                <a:pos x="348" y="310"/>
              </a:cxn>
              <a:cxn ang="0">
                <a:pos x="392" y="280"/>
              </a:cxn>
              <a:cxn ang="0">
                <a:pos x="432" y="246"/>
              </a:cxn>
              <a:cxn ang="0">
                <a:pos x="472" y="208"/>
              </a:cxn>
              <a:cxn ang="0">
                <a:pos x="506" y="166"/>
              </a:cxn>
              <a:cxn ang="0">
                <a:pos x="536" y="124"/>
              </a:cxn>
              <a:cxn ang="0">
                <a:pos x="558" y="82"/>
              </a:cxn>
              <a:cxn ang="0">
                <a:pos x="574" y="40"/>
              </a:cxn>
              <a:cxn ang="0">
                <a:pos x="578" y="0"/>
              </a:cxn>
              <a:cxn ang="0">
                <a:pos x="580" y="0"/>
              </a:cxn>
            </a:cxnLst>
            <a:rect l="l" t="t" r="r" b="b"/>
            <a:pathLst>
              <a:path w="580" h="798">
                <a:moveTo>
                  <a:pt x="580" y="0"/>
                </a:moveTo>
                <a:lnTo>
                  <a:pt x="578" y="90"/>
                </a:lnTo>
                <a:lnTo>
                  <a:pt x="568" y="174"/>
                </a:lnTo>
                <a:lnTo>
                  <a:pt x="552" y="252"/>
                </a:lnTo>
                <a:lnTo>
                  <a:pt x="526" y="324"/>
                </a:lnTo>
                <a:lnTo>
                  <a:pt x="494" y="390"/>
                </a:lnTo>
                <a:lnTo>
                  <a:pt x="452" y="450"/>
                </a:lnTo>
                <a:lnTo>
                  <a:pt x="402" y="508"/>
                </a:lnTo>
                <a:lnTo>
                  <a:pt x="342" y="560"/>
                </a:lnTo>
                <a:lnTo>
                  <a:pt x="270" y="610"/>
                </a:lnTo>
                <a:lnTo>
                  <a:pt x="188" y="656"/>
                </a:lnTo>
                <a:lnTo>
                  <a:pt x="188" y="798"/>
                </a:lnTo>
                <a:lnTo>
                  <a:pt x="0" y="514"/>
                </a:lnTo>
                <a:lnTo>
                  <a:pt x="188" y="230"/>
                </a:lnTo>
                <a:lnTo>
                  <a:pt x="188" y="372"/>
                </a:lnTo>
                <a:lnTo>
                  <a:pt x="224" y="368"/>
                </a:lnTo>
                <a:lnTo>
                  <a:pt x="264" y="356"/>
                </a:lnTo>
                <a:lnTo>
                  <a:pt x="306" y="336"/>
                </a:lnTo>
                <a:lnTo>
                  <a:pt x="348" y="310"/>
                </a:lnTo>
                <a:lnTo>
                  <a:pt x="392" y="280"/>
                </a:lnTo>
                <a:lnTo>
                  <a:pt x="432" y="246"/>
                </a:lnTo>
                <a:lnTo>
                  <a:pt x="472" y="208"/>
                </a:lnTo>
                <a:lnTo>
                  <a:pt x="506" y="166"/>
                </a:lnTo>
                <a:lnTo>
                  <a:pt x="536" y="124"/>
                </a:lnTo>
                <a:lnTo>
                  <a:pt x="558" y="82"/>
                </a:lnTo>
                <a:lnTo>
                  <a:pt x="574" y="40"/>
                </a:lnTo>
                <a:lnTo>
                  <a:pt x="578" y="0"/>
                </a:lnTo>
                <a:lnTo>
                  <a:pt x="58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100000">
                <a:srgbClr val="D7908E"/>
              </a:gs>
            </a:gsLst>
            <a:lin ang="0" scaled="1"/>
          </a:gra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36" name="Freeform 28"/>
          <p:cNvSpPr/>
          <p:nvPr/>
        </p:nvSpPr>
        <p:spPr>
          <a:xfrm flipH="1">
            <a:off x="4953000" y="3733800"/>
            <a:ext cx="903288" cy="1241425"/>
          </a:xfrm>
          <a:custGeom>
            <a:cxnLst>
              <a:cxn ang="0">
                <a:pos x="580" y="0"/>
              </a:cxn>
              <a:cxn ang="0">
                <a:pos x="578" y="90"/>
              </a:cxn>
              <a:cxn ang="0">
                <a:pos x="568" y="174"/>
              </a:cxn>
              <a:cxn ang="0">
                <a:pos x="552" y="252"/>
              </a:cxn>
              <a:cxn ang="0">
                <a:pos x="526" y="324"/>
              </a:cxn>
              <a:cxn ang="0">
                <a:pos x="494" y="390"/>
              </a:cxn>
              <a:cxn ang="0">
                <a:pos x="452" y="450"/>
              </a:cxn>
              <a:cxn ang="0">
                <a:pos x="402" y="508"/>
              </a:cxn>
              <a:cxn ang="0">
                <a:pos x="342" y="560"/>
              </a:cxn>
              <a:cxn ang="0">
                <a:pos x="270" y="610"/>
              </a:cxn>
              <a:cxn ang="0">
                <a:pos x="188" y="656"/>
              </a:cxn>
              <a:cxn ang="0">
                <a:pos x="188" y="798"/>
              </a:cxn>
              <a:cxn ang="0">
                <a:pos x="0" y="514"/>
              </a:cxn>
              <a:cxn ang="0">
                <a:pos x="188" y="230"/>
              </a:cxn>
              <a:cxn ang="0">
                <a:pos x="188" y="372"/>
              </a:cxn>
              <a:cxn ang="0">
                <a:pos x="224" y="368"/>
              </a:cxn>
              <a:cxn ang="0">
                <a:pos x="264" y="356"/>
              </a:cxn>
              <a:cxn ang="0">
                <a:pos x="306" y="336"/>
              </a:cxn>
              <a:cxn ang="0">
                <a:pos x="348" y="310"/>
              </a:cxn>
              <a:cxn ang="0">
                <a:pos x="392" y="280"/>
              </a:cxn>
              <a:cxn ang="0">
                <a:pos x="432" y="246"/>
              </a:cxn>
              <a:cxn ang="0">
                <a:pos x="472" y="208"/>
              </a:cxn>
              <a:cxn ang="0">
                <a:pos x="506" y="166"/>
              </a:cxn>
              <a:cxn ang="0">
                <a:pos x="536" y="124"/>
              </a:cxn>
              <a:cxn ang="0">
                <a:pos x="558" y="82"/>
              </a:cxn>
              <a:cxn ang="0">
                <a:pos x="574" y="40"/>
              </a:cxn>
              <a:cxn ang="0">
                <a:pos x="578" y="0"/>
              </a:cxn>
              <a:cxn ang="0">
                <a:pos x="580" y="0"/>
              </a:cxn>
            </a:cxnLst>
            <a:rect l="l" t="t" r="r" b="b"/>
            <a:pathLst>
              <a:path w="580" h="798">
                <a:moveTo>
                  <a:pt x="580" y="0"/>
                </a:moveTo>
                <a:lnTo>
                  <a:pt x="578" y="90"/>
                </a:lnTo>
                <a:lnTo>
                  <a:pt x="568" y="174"/>
                </a:lnTo>
                <a:lnTo>
                  <a:pt x="552" y="252"/>
                </a:lnTo>
                <a:lnTo>
                  <a:pt x="526" y="324"/>
                </a:lnTo>
                <a:lnTo>
                  <a:pt x="494" y="390"/>
                </a:lnTo>
                <a:lnTo>
                  <a:pt x="452" y="450"/>
                </a:lnTo>
                <a:lnTo>
                  <a:pt x="402" y="508"/>
                </a:lnTo>
                <a:lnTo>
                  <a:pt x="342" y="560"/>
                </a:lnTo>
                <a:lnTo>
                  <a:pt x="270" y="610"/>
                </a:lnTo>
                <a:lnTo>
                  <a:pt x="188" y="656"/>
                </a:lnTo>
                <a:lnTo>
                  <a:pt x="188" y="798"/>
                </a:lnTo>
                <a:lnTo>
                  <a:pt x="0" y="514"/>
                </a:lnTo>
                <a:lnTo>
                  <a:pt x="188" y="230"/>
                </a:lnTo>
                <a:lnTo>
                  <a:pt x="188" y="372"/>
                </a:lnTo>
                <a:lnTo>
                  <a:pt x="224" y="368"/>
                </a:lnTo>
                <a:lnTo>
                  <a:pt x="264" y="356"/>
                </a:lnTo>
                <a:lnTo>
                  <a:pt x="306" y="336"/>
                </a:lnTo>
                <a:lnTo>
                  <a:pt x="348" y="310"/>
                </a:lnTo>
                <a:lnTo>
                  <a:pt x="392" y="280"/>
                </a:lnTo>
                <a:lnTo>
                  <a:pt x="432" y="246"/>
                </a:lnTo>
                <a:lnTo>
                  <a:pt x="472" y="208"/>
                </a:lnTo>
                <a:lnTo>
                  <a:pt x="506" y="166"/>
                </a:lnTo>
                <a:lnTo>
                  <a:pt x="536" y="124"/>
                </a:lnTo>
                <a:lnTo>
                  <a:pt x="558" y="82"/>
                </a:lnTo>
                <a:lnTo>
                  <a:pt x="574" y="40"/>
                </a:lnTo>
                <a:lnTo>
                  <a:pt x="578" y="0"/>
                </a:lnTo>
                <a:lnTo>
                  <a:pt x="580" y="0"/>
                </a:lnTo>
                <a:close/>
              </a:path>
            </a:pathLst>
          </a:custGeom>
          <a:gradFill rotWithShape="1">
            <a:gsLst>
              <a:gs pos="0">
                <a:schemeClr val="hlink"/>
              </a:gs>
              <a:gs pos="100000">
                <a:srgbClr val="AEAEFF"/>
              </a:gs>
            </a:gsLst>
            <a:lin ang="0" scaled="1"/>
          </a:gra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文本占位符 7169"/>
          <p:cNvSpPr>
            <a:spLocks noGrp="1"/>
          </p:cNvSpPr>
          <p:nvPr>
            <p:ph idx="1"/>
          </p:nvPr>
        </p:nvSpPr>
        <p:spPr/>
        <p:txBody>
          <a:bodyPr anchor="t" anchorCtr="0"/>
          <a:lstStyle/>
          <a:p>
            <a:pPr marL="1905" indent="-344805">
              <a:buNone/>
            </a:pPr>
            <a:r>
              <a:rPr lang="zh-CN" altLang="en-US" sz="3200" b="1"/>
              <a:t>               同步与非同步的区别</a:t>
            </a:r>
            <a:endParaRPr lang="zh-CN" altLang="en-US" sz="3200" b="1"/>
          </a:p>
        </p:txBody>
      </p:sp>
      <p:sp>
        <p:nvSpPr>
          <p:cNvPr id="6146" name="文本框 7170"/>
          <p:cNvSpPr txBox="1"/>
          <p:nvPr/>
        </p:nvSpPr>
        <p:spPr>
          <a:xfrm>
            <a:off x="762000" y="2514600"/>
            <a:ext cx="2286000" cy="34448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楷体" panose="02010609060101010101" charset="-122"/>
                <a:ea typeface="楷体" panose="02010609060101010101" charset="-122"/>
              </a:rPr>
              <a:t>同步方式：应用于室颤外的异位快速心律失常，此时心室肌激动位相是一致的，故电击应避开心室易损期，否则易引起折反路径而诱发室颤。故必须与患者心博同步，由</a:t>
            </a:r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R</a:t>
            </a:r>
            <a:r>
              <a:rPr lang="zh-CN" alt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波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</a:rPr>
              <a:t>启动同步放电装置，使电极放电落在心室绝对不应期上。</a:t>
            </a:r>
            <a:endParaRPr lang="zh-CN" altLang="en-US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147" name="手机 145"/>
          <p:cNvSpPr/>
          <p:nvPr/>
        </p:nvSpPr>
        <p:spPr>
          <a:xfrm>
            <a:off x="533400" y="2133600"/>
            <a:ext cx="2743200" cy="4267200"/>
          </a:xfrm>
          <a:custGeom>
            <a:cxnLst>
              <a:cxn ang="0">
                <a:pos x="527050" y="1781182"/>
              </a:cxn>
              <a:cxn ang="0">
                <a:pos x="472994" y="1835202"/>
              </a:cxn>
              <a:cxn ang="0">
                <a:pos x="527050" y="1889222"/>
              </a:cxn>
              <a:cxn ang="0">
                <a:pos x="581106" y="1835202"/>
              </a:cxn>
              <a:cxn ang="0">
                <a:pos x="527050" y="1781182"/>
              </a:cxn>
              <a:cxn ang="0">
                <a:pos x="20327" y="139596"/>
              </a:cxn>
              <a:cxn ang="0">
                <a:pos x="20327" y="1765405"/>
              </a:cxn>
              <a:cxn ang="0">
                <a:pos x="1033773" y="1765405"/>
              </a:cxn>
              <a:cxn ang="0">
                <a:pos x="1033773" y="139596"/>
              </a:cxn>
              <a:cxn ang="0">
                <a:pos x="434714" y="63046"/>
              </a:cxn>
              <a:cxn ang="0">
                <a:pos x="432462" y="65296"/>
              </a:cxn>
              <a:cxn ang="0">
                <a:pos x="432462" y="74299"/>
              </a:cxn>
              <a:cxn ang="0">
                <a:pos x="434714" y="76549"/>
              </a:cxn>
              <a:cxn ang="0">
                <a:pos x="619386" y="76549"/>
              </a:cxn>
              <a:cxn ang="0">
                <a:pos x="621638" y="74299"/>
              </a:cxn>
              <a:cxn ang="0">
                <a:pos x="621638" y="65296"/>
              </a:cxn>
              <a:cxn ang="0">
                <a:pos x="619386" y="63046"/>
              </a:cxn>
              <a:cxn ang="0">
                <a:pos x="120030" y="0"/>
              </a:cxn>
              <a:cxn ang="0">
                <a:pos x="934070" y="0"/>
              </a:cxn>
              <a:cxn ang="0">
                <a:pos x="1054100" y="119949"/>
              </a:cxn>
              <a:cxn ang="0">
                <a:pos x="1054100" y="1785051"/>
              </a:cxn>
              <a:cxn ang="0">
                <a:pos x="934070" y="1905000"/>
              </a:cxn>
              <a:cxn ang="0">
                <a:pos x="120030" y="1905000"/>
              </a:cxn>
              <a:cxn ang="0">
                <a:pos x="0" y="1785051"/>
              </a:cxn>
              <a:cxn ang="0">
                <a:pos x="0" y="119949"/>
              </a:cxn>
              <a:cxn ang="0">
                <a:pos x="120030" y="0"/>
              </a:cxn>
            </a:cxnLst>
            <a:rect l="l" t="t" r="r" b="b"/>
            <a:pathLst>
              <a:path w="2808312" h="5078692">
                <a:moveTo>
                  <a:pt x="1404156" y="4748597"/>
                </a:moveTo>
                <a:cubicBezTo>
                  <a:pt x="1324618" y="4748597"/>
                  <a:pt x="1260140" y="4813075"/>
                  <a:pt x="1260140" y="4892613"/>
                </a:cubicBezTo>
                <a:cubicBezTo>
                  <a:pt x="1260140" y="4972151"/>
                  <a:pt x="1324618" y="5036629"/>
                  <a:pt x="1404156" y="5036629"/>
                </a:cubicBezTo>
                <a:cubicBezTo>
                  <a:pt x="1483694" y="5036629"/>
                  <a:pt x="1548172" y="4972151"/>
                  <a:pt x="1548172" y="4892613"/>
                </a:cubicBezTo>
                <a:cubicBezTo>
                  <a:pt x="1548172" y="4813075"/>
                  <a:pt x="1483694" y="4748597"/>
                  <a:pt x="1404156" y="4748597"/>
                </a:cubicBezTo>
                <a:close/>
                <a:moveTo>
                  <a:pt x="54156" y="372159"/>
                </a:moveTo>
                <a:lnTo>
                  <a:pt x="54156" y="4706534"/>
                </a:lnTo>
                <a:lnTo>
                  <a:pt x="2754156" y="4706534"/>
                </a:lnTo>
                <a:lnTo>
                  <a:pt x="2754156" y="372159"/>
                </a:lnTo>
                <a:lnTo>
                  <a:pt x="54156" y="372159"/>
                </a:lnTo>
                <a:close/>
                <a:moveTo>
                  <a:pt x="1158156" y="168079"/>
                </a:moveTo>
                <a:cubicBezTo>
                  <a:pt x="1154842" y="168079"/>
                  <a:pt x="1152156" y="170765"/>
                  <a:pt x="1152156" y="174079"/>
                </a:cubicBezTo>
                <a:lnTo>
                  <a:pt x="1152156" y="198079"/>
                </a:lnTo>
                <a:cubicBezTo>
                  <a:pt x="1152156" y="201393"/>
                  <a:pt x="1154842" y="204079"/>
                  <a:pt x="1158156" y="204079"/>
                </a:cubicBezTo>
                <a:lnTo>
                  <a:pt x="1650156" y="204079"/>
                </a:lnTo>
                <a:cubicBezTo>
                  <a:pt x="1653470" y="204079"/>
                  <a:pt x="1656156" y="201393"/>
                  <a:pt x="1656156" y="198079"/>
                </a:cubicBezTo>
                <a:lnTo>
                  <a:pt x="1656156" y="174079"/>
                </a:lnTo>
                <a:cubicBezTo>
                  <a:pt x="1656156" y="170765"/>
                  <a:pt x="1653470" y="168079"/>
                  <a:pt x="1650156" y="168079"/>
                </a:cubicBezTo>
                <a:lnTo>
                  <a:pt x="1158156" y="168079"/>
                </a:lnTo>
                <a:close/>
                <a:moveTo>
                  <a:pt x="319782" y="0"/>
                </a:moveTo>
                <a:lnTo>
                  <a:pt x="2488530" y="0"/>
                </a:lnTo>
                <a:cubicBezTo>
                  <a:pt x="2665141" y="0"/>
                  <a:pt x="2808312" y="143171"/>
                  <a:pt x="2808312" y="319782"/>
                </a:cubicBezTo>
                <a:lnTo>
                  <a:pt x="2808312" y="4758910"/>
                </a:lnTo>
                <a:cubicBezTo>
                  <a:pt x="2808312" y="4935521"/>
                  <a:pt x="2665141" y="5078692"/>
                  <a:pt x="2488530" y="5078692"/>
                </a:cubicBezTo>
                <a:lnTo>
                  <a:pt x="319782" y="5078692"/>
                </a:lnTo>
                <a:cubicBezTo>
                  <a:pt x="143171" y="5078692"/>
                  <a:pt x="0" y="4935521"/>
                  <a:pt x="0" y="4758910"/>
                </a:cubicBezTo>
                <a:lnTo>
                  <a:pt x="0" y="319782"/>
                </a:lnTo>
                <a:cubicBezTo>
                  <a:pt x="0" y="143171"/>
                  <a:pt x="143171" y="0"/>
                  <a:pt x="319782" y="0"/>
                </a:cubicBezTo>
                <a:close/>
              </a:path>
            </a:pathLst>
          </a:cu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8" name="笔记本 146"/>
          <p:cNvSpPr/>
          <p:nvPr/>
        </p:nvSpPr>
        <p:spPr>
          <a:xfrm>
            <a:off x="3962400" y="2209800"/>
            <a:ext cx="4572000" cy="4038600"/>
          </a:xfrm>
          <a:custGeom>
            <a:cxnLst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</a:cxnLst>
            <a:rect l="l" t="t" r="r" b="b"/>
            <a:pathLst>
              <a:path w="257" h="191">
                <a:moveTo>
                  <a:pt x="33" y="125"/>
                </a:moveTo>
                <a:cubicBezTo>
                  <a:pt x="55" y="125"/>
                  <a:pt x="55" y="125"/>
                  <a:pt x="55" y="125"/>
                </a:cubicBezTo>
                <a:cubicBezTo>
                  <a:pt x="55" y="122"/>
                  <a:pt x="55" y="122"/>
                  <a:pt x="55" y="122"/>
                </a:cubicBezTo>
                <a:cubicBezTo>
                  <a:pt x="45" y="122"/>
                  <a:pt x="45" y="122"/>
                  <a:pt x="45" y="122"/>
                </a:cubicBezTo>
                <a:cubicBezTo>
                  <a:pt x="41" y="122"/>
                  <a:pt x="37" y="120"/>
                  <a:pt x="34" y="118"/>
                </a:cubicBezTo>
                <a:cubicBezTo>
                  <a:pt x="32" y="115"/>
                  <a:pt x="30" y="111"/>
                  <a:pt x="30" y="107"/>
                </a:cubicBezTo>
                <a:cubicBezTo>
                  <a:pt x="30" y="15"/>
                  <a:pt x="30" y="15"/>
                  <a:pt x="30" y="15"/>
                </a:cubicBezTo>
                <a:cubicBezTo>
                  <a:pt x="30" y="11"/>
                  <a:pt x="32" y="7"/>
                  <a:pt x="34" y="5"/>
                </a:cubicBezTo>
                <a:cubicBezTo>
                  <a:pt x="34" y="5"/>
                  <a:pt x="34" y="5"/>
                  <a:pt x="34" y="5"/>
                </a:cubicBezTo>
                <a:cubicBezTo>
                  <a:pt x="37" y="2"/>
                  <a:pt x="41" y="0"/>
                  <a:pt x="45" y="0"/>
                </a:cubicBezTo>
                <a:cubicBezTo>
                  <a:pt x="209" y="0"/>
                  <a:pt x="209" y="0"/>
                  <a:pt x="209" y="0"/>
                </a:cubicBezTo>
                <a:cubicBezTo>
                  <a:pt x="213" y="0"/>
                  <a:pt x="217" y="2"/>
                  <a:pt x="220" y="5"/>
                </a:cubicBezTo>
                <a:cubicBezTo>
                  <a:pt x="220" y="5"/>
                  <a:pt x="220" y="5"/>
                  <a:pt x="220" y="5"/>
                </a:cubicBezTo>
                <a:cubicBezTo>
                  <a:pt x="222" y="7"/>
                  <a:pt x="224" y="11"/>
                  <a:pt x="224" y="15"/>
                </a:cubicBezTo>
                <a:cubicBezTo>
                  <a:pt x="224" y="107"/>
                  <a:pt x="224" y="107"/>
                  <a:pt x="224" y="107"/>
                </a:cubicBezTo>
                <a:cubicBezTo>
                  <a:pt x="224" y="111"/>
                  <a:pt x="222" y="115"/>
                  <a:pt x="220" y="118"/>
                </a:cubicBezTo>
                <a:cubicBezTo>
                  <a:pt x="217" y="120"/>
                  <a:pt x="213" y="122"/>
                  <a:pt x="209" y="122"/>
                </a:cubicBezTo>
                <a:cubicBezTo>
                  <a:pt x="198" y="122"/>
                  <a:pt x="198" y="122"/>
                  <a:pt x="198" y="122"/>
                </a:cubicBezTo>
                <a:cubicBezTo>
                  <a:pt x="198" y="125"/>
                  <a:pt x="198" y="125"/>
                  <a:pt x="198" y="125"/>
                </a:cubicBezTo>
                <a:cubicBezTo>
                  <a:pt x="221" y="125"/>
                  <a:pt x="221" y="125"/>
                  <a:pt x="221" y="125"/>
                </a:cubicBezTo>
                <a:cubicBezTo>
                  <a:pt x="257" y="173"/>
                  <a:pt x="257" y="173"/>
                  <a:pt x="257" y="173"/>
                </a:cubicBezTo>
                <a:cubicBezTo>
                  <a:pt x="256" y="173"/>
                  <a:pt x="256" y="173"/>
                  <a:pt x="256" y="173"/>
                </a:cubicBezTo>
                <a:cubicBezTo>
                  <a:pt x="248" y="191"/>
                  <a:pt x="248" y="191"/>
                  <a:pt x="248" y="191"/>
                </a:cubicBezTo>
                <a:cubicBezTo>
                  <a:pt x="9" y="191"/>
                  <a:pt x="9" y="191"/>
                  <a:pt x="9" y="191"/>
                </a:cubicBezTo>
                <a:cubicBezTo>
                  <a:pt x="0" y="173"/>
                  <a:pt x="0" y="173"/>
                  <a:pt x="0" y="173"/>
                </a:cubicBezTo>
                <a:cubicBezTo>
                  <a:pt x="33" y="125"/>
                  <a:pt x="33" y="125"/>
                  <a:pt x="33" y="125"/>
                </a:cubicBezTo>
                <a:close/>
                <a:moveTo>
                  <a:pt x="77" y="125"/>
                </a:moveTo>
                <a:cubicBezTo>
                  <a:pt x="176" y="125"/>
                  <a:pt x="176" y="125"/>
                  <a:pt x="176" y="125"/>
                </a:cubicBezTo>
                <a:cubicBezTo>
                  <a:pt x="176" y="122"/>
                  <a:pt x="176" y="122"/>
                  <a:pt x="176" y="122"/>
                </a:cubicBezTo>
                <a:cubicBezTo>
                  <a:pt x="77" y="122"/>
                  <a:pt x="77" y="122"/>
                  <a:pt x="77" y="122"/>
                </a:cubicBezTo>
                <a:cubicBezTo>
                  <a:pt x="77" y="125"/>
                  <a:pt x="77" y="125"/>
                  <a:pt x="77" y="125"/>
                </a:cubicBezTo>
                <a:close/>
                <a:moveTo>
                  <a:pt x="209" y="15"/>
                </a:moveTo>
                <a:cubicBezTo>
                  <a:pt x="45" y="15"/>
                  <a:pt x="45" y="15"/>
                  <a:pt x="45" y="15"/>
                </a:cubicBezTo>
                <a:cubicBezTo>
                  <a:pt x="45" y="15"/>
                  <a:pt x="45" y="15"/>
                  <a:pt x="45" y="15"/>
                </a:cubicBezTo>
                <a:cubicBezTo>
                  <a:pt x="45" y="15"/>
                  <a:pt x="45" y="15"/>
                  <a:pt x="45" y="15"/>
                </a:cubicBezTo>
                <a:cubicBezTo>
                  <a:pt x="45" y="15"/>
                  <a:pt x="45" y="15"/>
                  <a:pt x="45" y="15"/>
                </a:cubicBezTo>
                <a:cubicBezTo>
                  <a:pt x="45" y="107"/>
                  <a:pt x="45" y="107"/>
                  <a:pt x="45" y="107"/>
                </a:cubicBezTo>
                <a:cubicBezTo>
                  <a:pt x="45" y="107"/>
                  <a:pt x="45" y="107"/>
                  <a:pt x="45" y="107"/>
                </a:cubicBezTo>
                <a:cubicBezTo>
                  <a:pt x="45" y="107"/>
                  <a:pt x="45" y="107"/>
                  <a:pt x="45" y="107"/>
                </a:cubicBezTo>
                <a:cubicBezTo>
                  <a:pt x="209" y="107"/>
                  <a:pt x="209" y="107"/>
                  <a:pt x="209" y="107"/>
                </a:cubicBezTo>
                <a:cubicBezTo>
                  <a:pt x="209" y="107"/>
                  <a:pt x="209" y="107"/>
                  <a:pt x="209" y="107"/>
                </a:cubicBezTo>
                <a:cubicBezTo>
                  <a:pt x="209" y="107"/>
                  <a:pt x="210" y="107"/>
                  <a:pt x="210" y="107"/>
                </a:cubicBezTo>
                <a:cubicBezTo>
                  <a:pt x="210" y="15"/>
                  <a:pt x="210" y="15"/>
                  <a:pt x="210" y="15"/>
                </a:cubicBezTo>
                <a:cubicBezTo>
                  <a:pt x="210" y="15"/>
                  <a:pt x="210" y="15"/>
                  <a:pt x="209" y="15"/>
                </a:cubicBezTo>
                <a:cubicBezTo>
                  <a:pt x="209" y="15"/>
                  <a:pt x="209" y="15"/>
                  <a:pt x="209" y="15"/>
                </a:cubicBezTo>
                <a:cubicBezTo>
                  <a:pt x="209" y="15"/>
                  <a:pt x="209" y="15"/>
                  <a:pt x="209" y="15"/>
                </a:cubicBezTo>
                <a:close/>
                <a:moveTo>
                  <a:pt x="39" y="155"/>
                </a:moveTo>
                <a:cubicBezTo>
                  <a:pt x="37" y="158"/>
                  <a:pt x="35" y="160"/>
                  <a:pt x="34" y="163"/>
                </a:cubicBezTo>
                <a:cubicBezTo>
                  <a:pt x="42" y="163"/>
                  <a:pt x="51" y="163"/>
                  <a:pt x="60" y="163"/>
                </a:cubicBezTo>
                <a:cubicBezTo>
                  <a:pt x="61" y="160"/>
                  <a:pt x="62" y="158"/>
                  <a:pt x="63" y="155"/>
                </a:cubicBezTo>
                <a:cubicBezTo>
                  <a:pt x="55" y="155"/>
                  <a:pt x="47" y="155"/>
                  <a:pt x="39" y="155"/>
                </a:cubicBezTo>
                <a:close/>
                <a:moveTo>
                  <a:pt x="51" y="135"/>
                </a:moveTo>
                <a:cubicBezTo>
                  <a:pt x="50" y="137"/>
                  <a:pt x="49" y="139"/>
                  <a:pt x="48" y="141"/>
                </a:cubicBezTo>
                <a:cubicBezTo>
                  <a:pt x="57" y="141"/>
                  <a:pt x="66" y="141"/>
                  <a:pt x="75" y="141"/>
                </a:cubicBezTo>
                <a:cubicBezTo>
                  <a:pt x="76" y="139"/>
                  <a:pt x="77" y="137"/>
                  <a:pt x="78" y="135"/>
                </a:cubicBezTo>
                <a:cubicBezTo>
                  <a:pt x="69" y="135"/>
                  <a:pt x="60" y="135"/>
                  <a:pt x="51" y="135"/>
                </a:cubicBezTo>
                <a:close/>
                <a:moveTo>
                  <a:pt x="192" y="135"/>
                </a:moveTo>
                <a:cubicBezTo>
                  <a:pt x="193" y="137"/>
                  <a:pt x="194" y="139"/>
                  <a:pt x="195" y="141"/>
                </a:cubicBezTo>
                <a:cubicBezTo>
                  <a:pt x="201" y="141"/>
                  <a:pt x="207" y="141"/>
                  <a:pt x="213" y="141"/>
                </a:cubicBezTo>
                <a:cubicBezTo>
                  <a:pt x="212" y="139"/>
                  <a:pt x="210" y="137"/>
                  <a:pt x="209" y="135"/>
                </a:cubicBezTo>
                <a:cubicBezTo>
                  <a:pt x="204" y="135"/>
                  <a:pt x="198" y="135"/>
                  <a:pt x="192" y="135"/>
                </a:cubicBezTo>
                <a:close/>
                <a:moveTo>
                  <a:pt x="171" y="135"/>
                </a:moveTo>
                <a:cubicBezTo>
                  <a:pt x="171" y="137"/>
                  <a:pt x="172" y="139"/>
                  <a:pt x="173" y="141"/>
                </a:cubicBezTo>
                <a:cubicBezTo>
                  <a:pt x="179" y="141"/>
                  <a:pt x="184" y="141"/>
                  <a:pt x="190" y="141"/>
                </a:cubicBezTo>
                <a:cubicBezTo>
                  <a:pt x="189" y="139"/>
                  <a:pt x="188" y="137"/>
                  <a:pt x="187" y="135"/>
                </a:cubicBezTo>
                <a:cubicBezTo>
                  <a:pt x="182" y="135"/>
                  <a:pt x="176" y="135"/>
                  <a:pt x="171" y="135"/>
                </a:cubicBezTo>
                <a:close/>
                <a:moveTo>
                  <a:pt x="149" y="135"/>
                </a:moveTo>
                <a:cubicBezTo>
                  <a:pt x="149" y="137"/>
                  <a:pt x="149" y="139"/>
                  <a:pt x="150" y="141"/>
                </a:cubicBezTo>
                <a:cubicBezTo>
                  <a:pt x="155" y="141"/>
                  <a:pt x="161" y="141"/>
                  <a:pt x="167" y="141"/>
                </a:cubicBezTo>
                <a:cubicBezTo>
                  <a:pt x="167" y="139"/>
                  <a:pt x="166" y="137"/>
                  <a:pt x="165" y="135"/>
                </a:cubicBezTo>
                <a:cubicBezTo>
                  <a:pt x="160" y="135"/>
                  <a:pt x="154" y="135"/>
                  <a:pt x="149" y="135"/>
                </a:cubicBezTo>
                <a:close/>
                <a:moveTo>
                  <a:pt x="127" y="135"/>
                </a:moveTo>
                <a:cubicBezTo>
                  <a:pt x="127" y="137"/>
                  <a:pt x="127" y="139"/>
                  <a:pt x="127" y="141"/>
                </a:cubicBezTo>
                <a:cubicBezTo>
                  <a:pt x="133" y="141"/>
                  <a:pt x="139" y="141"/>
                  <a:pt x="144" y="141"/>
                </a:cubicBezTo>
                <a:cubicBezTo>
                  <a:pt x="144" y="139"/>
                  <a:pt x="144" y="137"/>
                  <a:pt x="144" y="135"/>
                </a:cubicBezTo>
                <a:cubicBezTo>
                  <a:pt x="138" y="135"/>
                  <a:pt x="133" y="135"/>
                  <a:pt x="127" y="135"/>
                </a:cubicBezTo>
                <a:close/>
                <a:moveTo>
                  <a:pt x="105" y="135"/>
                </a:moveTo>
                <a:cubicBezTo>
                  <a:pt x="105" y="137"/>
                  <a:pt x="104" y="139"/>
                  <a:pt x="104" y="141"/>
                </a:cubicBezTo>
                <a:cubicBezTo>
                  <a:pt x="110" y="141"/>
                  <a:pt x="115" y="141"/>
                  <a:pt x="121" y="141"/>
                </a:cubicBezTo>
                <a:cubicBezTo>
                  <a:pt x="121" y="139"/>
                  <a:pt x="122" y="137"/>
                  <a:pt x="122" y="135"/>
                </a:cubicBezTo>
                <a:cubicBezTo>
                  <a:pt x="116" y="135"/>
                  <a:pt x="111" y="135"/>
                  <a:pt x="105" y="135"/>
                </a:cubicBezTo>
                <a:close/>
                <a:moveTo>
                  <a:pt x="83" y="135"/>
                </a:moveTo>
                <a:cubicBezTo>
                  <a:pt x="83" y="137"/>
                  <a:pt x="82" y="139"/>
                  <a:pt x="81" y="141"/>
                </a:cubicBezTo>
                <a:cubicBezTo>
                  <a:pt x="87" y="141"/>
                  <a:pt x="93" y="141"/>
                  <a:pt x="99" y="141"/>
                </a:cubicBezTo>
                <a:cubicBezTo>
                  <a:pt x="99" y="139"/>
                  <a:pt x="100" y="137"/>
                  <a:pt x="100" y="135"/>
                </a:cubicBezTo>
                <a:cubicBezTo>
                  <a:pt x="94" y="135"/>
                  <a:pt x="89" y="135"/>
                  <a:pt x="83" y="135"/>
                </a:cubicBezTo>
                <a:close/>
                <a:moveTo>
                  <a:pt x="187" y="144"/>
                </a:moveTo>
                <a:cubicBezTo>
                  <a:pt x="188" y="146"/>
                  <a:pt x="189" y="149"/>
                  <a:pt x="190" y="151"/>
                </a:cubicBezTo>
                <a:cubicBezTo>
                  <a:pt x="200" y="151"/>
                  <a:pt x="209" y="151"/>
                  <a:pt x="219" y="151"/>
                </a:cubicBezTo>
                <a:cubicBezTo>
                  <a:pt x="218" y="149"/>
                  <a:pt x="216" y="146"/>
                  <a:pt x="215" y="144"/>
                </a:cubicBezTo>
                <a:cubicBezTo>
                  <a:pt x="205" y="144"/>
                  <a:pt x="196" y="144"/>
                  <a:pt x="187" y="144"/>
                </a:cubicBezTo>
                <a:close/>
                <a:moveTo>
                  <a:pt x="163" y="144"/>
                </a:moveTo>
                <a:cubicBezTo>
                  <a:pt x="163" y="146"/>
                  <a:pt x="164" y="149"/>
                  <a:pt x="165" y="151"/>
                </a:cubicBezTo>
                <a:cubicBezTo>
                  <a:pt x="171" y="151"/>
                  <a:pt x="177" y="151"/>
                  <a:pt x="183" y="151"/>
                </a:cubicBezTo>
                <a:cubicBezTo>
                  <a:pt x="183" y="149"/>
                  <a:pt x="182" y="146"/>
                  <a:pt x="181" y="144"/>
                </a:cubicBezTo>
                <a:cubicBezTo>
                  <a:pt x="175" y="144"/>
                  <a:pt x="169" y="144"/>
                  <a:pt x="163" y="144"/>
                </a:cubicBezTo>
                <a:close/>
                <a:moveTo>
                  <a:pt x="139" y="144"/>
                </a:moveTo>
                <a:cubicBezTo>
                  <a:pt x="140" y="146"/>
                  <a:pt x="140" y="149"/>
                  <a:pt x="140" y="151"/>
                </a:cubicBezTo>
                <a:cubicBezTo>
                  <a:pt x="146" y="151"/>
                  <a:pt x="153" y="151"/>
                  <a:pt x="159" y="151"/>
                </a:cubicBezTo>
                <a:cubicBezTo>
                  <a:pt x="158" y="149"/>
                  <a:pt x="158" y="146"/>
                  <a:pt x="157" y="144"/>
                </a:cubicBezTo>
                <a:cubicBezTo>
                  <a:pt x="151" y="144"/>
                  <a:pt x="145" y="144"/>
                  <a:pt x="139" y="144"/>
                </a:cubicBezTo>
                <a:close/>
                <a:moveTo>
                  <a:pt x="116" y="144"/>
                </a:moveTo>
                <a:cubicBezTo>
                  <a:pt x="116" y="146"/>
                  <a:pt x="115" y="149"/>
                  <a:pt x="115" y="151"/>
                </a:cubicBezTo>
                <a:cubicBezTo>
                  <a:pt x="121" y="151"/>
                  <a:pt x="128" y="151"/>
                  <a:pt x="134" y="151"/>
                </a:cubicBezTo>
                <a:cubicBezTo>
                  <a:pt x="134" y="149"/>
                  <a:pt x="134" y="146"/>
                  <a:pt x="134" y="144"/>
                </a:cubicBezTo>
                <a:cubicBezTo>
                  <a:pt x="128" y="144"/>
                  <a:pt x="122" y="144"/>
                  <a:pt x="116" y="144"/>
                </a:cubicBezTo>
                <a:close/>
                <a:moveTo>
                  <a:pt x="92" y="144"/>
                </a:moveTo>
                <a:cubicBezTo>
                  <a:pt x="92" y="146"/>
                  <a:pt x="91" y="149"/>
                  <a:pt x="91" y="151"/>
                </a:cubicBezTo>
                <a:cubicBezTo>
                  <a:pt x="97" y="151"/>
                  <a:pt x="103" y="151"/>
                  <a:pt x="109" y="151"/>
                </a:cubicBezTo>
                <a:cubicBezTo>
                  <a:pt x="110" y="149"/>
                  <a:pt x="110" y="146"/>
                  <a:pt x="110" y="144"/>
                </a:cubicBezTo>
                <a:cubicBezTo>
                  <a:pt x="104" y="144"/>
                  <a:pt x="98" y="144"/>
                  <a:pt x="92" y="144"/>
                </a:cubicBezTo>
                <a:close/>
                <a:moveTo>
                  <a:pt x="69" y="144"/>
                </a:moveTo>
                <a:cubicBezTo>
                  <a:pt x="68" y="146"/>
                  <a:pt x="67" y="149"/>
                  <a:pt x="66" y="151"/>
                </a:cubicBezTo>
                <a:cubicBezTo>
                  <a:pt x="72" y="151"/>
                  <a:pt x="78" y="151"/>
                  <a:pt x="84" y="151"/>
                </a:cubicBezTo>
                <a:cubicBezTo>
                  <a:pt x="85" y="149"/>
                  <a:pt x="86" y="146"/>
                  <a:pt x="87" y="144"/>
                </a:cubicBezTo>
                <a:cubicBezTo>
                  <a:pt x="81" y="144"/>
                  <a:pt x="75" y="144"/>
                  <a:pt x="69" y="144"/>
                </a:cubicBezTo>
                <a:close/>
                <a:moveTo>
                  <a:pt x="45" y="144"/>
                </a:moveTo>
                <a:cubicBezTo>
                  <a:pt x="44" y="146"/>
                  <a:pt x="43" y="149"/>
                  <a:pt x="41" y="151"/>
                </a:cubicBezTo>
                <a:cubicBezTo>
                  <a:pt x="47" y="151"/>
                  <a:pt x="54" y="151"/>
                  <a:pt x="60" y="151"/>
                </a:cubicBezTo>
                <a:cubicBezTo>
                  <a:pt x="61" y="149"/>
                  <a:pt x="62" y="146"/>
                  <a:pt x="63" y="144"/>
                </a:cubicBezTo>
                <a:cubicBezTo>
                  <a:pt x="57" y="144"/>
                  <a:pt x="51" y="144"/>
                  <a:pt x="45" y="144"/>
                </a:cubicBezTo>
                <a:close/>
                <a:moveTo>
                  <a:pt x="197" y="155"/>
                </a:moveTo>
                <a:cubicBezTo>
                  <a:pt x="198" y="158"/>
                  <a:pt x="199" y="160"/>
                  <a:pt x="201" y="163"/>
                </a:cubicBezTo>
                <a:cubicBezTo>
                  <a:pt x="209" y="163"/>
                  <a:pt x="218" y="163"/>
                  <a:pt x="227" y="163"/>
                </a:cubicBezTo>
                <a:cubicBezTo>
                  <a:pt x="225" y="160"/>
                  <a:pt x="223" y="158"/>
                  <a:pt x="222" y="155"/>
                </a:cubicBezTo>
                <a:cubicBezTo>
                  <a:pt x="213" y="155"/>
                  <a:pt x="205" y="155"/>
                  <a:pt x="197" y="155"/>
                </a:cubicBezTo>
                <a:close/>
                <a:moveTo>
                  <a:pt x="171" y="155"/>
                </a:moveTo>
                <a:cubicBezTo>
                  <a:pt x="172" y="158"/>
                  <a:pt x="173" y="160"/>
                  <a:pt x="174" y="163"/>
                </a:cubicBezTo>
                <a:cubicBezTo>
                  <a:pt x="180" y="163"/>
                  <a:pt x="187" y="163"/>
                  <a:pt x="194" y="163"/>
                </a:cubicBezTo>
                <a:cubicBezTo>
                  <a:pt x="193" y="160"/>
                  <a:pt x="192" y="158"/>
                  <a:pt x="191" y="155"/>
                </a:cubicBezTo>
                <a:cubicBezTo>
                  <a:pt x="184" y="155"/>
                  <a:pt x="178" y="155"/>
                  <a:pt x="171" y="155"/>
                </a:cubicBezTo>
                <a:close/>
                <a:moveTo>
                  <a:pt x="146" y="155"/>
                </a:moveTo>
                <a:cubicBezTo>
                  <a:pt x="146" y="158"/>
                  <a:pt x="147" y="160"/>
                  <a:pt x="147" y="163"/>
                </a:cubicBezTo>
                <a:cubicBezTo>
                  <a:pt x="154" y="163"/>
                  <a:pt x="161" y="163"/>
                  <a:pt x="168" y="163"/>
                </a:cubicBezTo>
                <a:cubicBezTo>
                  <a:pt x="167" y="160"/>
                  <a:pt x="166" y="158"/>
                  <a:pt x="165" y="155"/>
                </a:cubicBezTo>
                <a:cubicBezTo>
                  <a:pt x="159" y="155"/>
                  <a:pt x="153" y="155"/>
                  <a:pt x="146" y="155"/>
                </a:cubicBezTo>
                <a:close/>
                <a:moveTo>
                  <a:pt x="121" y="155"/>
                </a:moveTo>
                <a:cubicBezTo>
                  <a:pt x="121" y="158"/>
                  <a:pt x="121" y="160"/>
                  <a:pt x="120" y="163"/>
                </a:cubicBezTo>
                <a:cubicBezTo>
                  <a:pt x="127" y="163"/>
                  <a:pt x="134" y="163"/>
                  <a:pt x="141" y="163"/>
                </a:cubicBezTo>
                <a:cubicBezTo>
                  <a:pt x="141" y="160"/>
                  <a:pt x="141" y="158"/>
                  <a:pt x="140" y="155"/>
                </a:cubicBezTo>
                <a:cubicBezTo>
                  <a:pt x="134" y="155"/>
                  <a:pt x="127" y="155"/>
                  <a:pt x="121" y="155"/>
                </a:cubicBezTo>
                <a:close/>
                <a:moveTo>
                  <a:pt x="95" y="155"/>
                </a:moveTo>
                <a:cubicBezTo>
                  <a:pt x="95" y="158"/>
                  <a:pt x="94" y="160"/>
                  <a:pt x="93" y="163"/>
                </a:cubicBezTo>
                <a:cubicBezTo>
                  <a:pt x="100" y="163"/>
                  <a:pt x="107" y="163"/>
                  <a:pt x="114" y="163"/>
                </a:cubicBezTo>
                <a:cubicBezTo>
                  <a:pt x="114" y="160"/>
                  <a:pt x="114" y="158"/>
                  <a:pt x="115" y="155"/>
                </a:cubicBezTo>
                <a:cubicBezTo>
                  <a:pt x="108" y="155"/>
                  <a:pt x="102" y="155"/>
                  <a:pt x="95" y="155"/>
                </a:cubicBezTo>
                <a:close/>
                <a:moveTo>
                  <a:pt x="70" y="155"/>
                </a:moveTo>
                <a:cubicBezTo>
                  <a:pt x="69" y="158"/>
                  <a:pt x="68" y="160"/>
                  <a:pt x="67" y="163"/>
                </a:cubicBezTo>
                <a:cubicBezTo>
                  <a:pt x="74" y="163"/>
                  <a:pt x="81" y="163"/>
                  <a:pt x="87" y="163"/>
                </a:cubicBezTo>
                <a:cubicBezTo>
                  <a:pt x="88" y="160"/>
                  <a:pt x="89" y="158"/>
                  <a:pt x="90" y="155"/>
                </a:cubicBezTo>
                <a:cubicBezTo>
                  <a:pt x="83" y="155"/>
                  <a:pt x="77" y="155"/>
                  <a:pt x="70" y="155"/>
                </a:cubicBezTo>
                <a:close/>
              </a:path>
            </a:pathLst>
          </a:cu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9" name="文本框 7173"/>
          <p:cNvSpPr txBox="1"/>
          <p:nvPr/>
        </p:nvSpPr>
        <p:spPr>
          <a:xfrm>
            <a:off x="4724400" y="2514600"/>
            <a:ext cx="3124200" cy="2011363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楷体" panose="02010609060101010101" charset="-122"/>
                <a:ea typeface="楷体" panose="02010609060101010101" charset="-122"/>
              </a:rPr>
              <a:t>非同步方式：应用于室颤</a:t>
            </a:r>
            <a:r>
              <a:rPr lang="en-US" altLang="zh-CN"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</a:rPr>
              <a:t>此时心室激动位相极不一致，一部分心肌处于不应期，而另一部分心肌已恢复，故可以在心动周期的任何部位放电，均可使心肌纤维同时除极</a:t>
            </a:r>
            <a:endParaRPr lang="zh-CN" altLang="en-US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文本占位符 8193"/>
          <p:cNvSpPr>
            <a:spLocks noGrp="1"/>
          </p:cNvSpPr>
          <p:nvPr>
            <p:ph idx="1"/>
          </p:nvPr>
        </p:nvSpPr>
        <p:spPr>
          <a:xfrm>
            <a:off x="533400" y="1676400"/>
            <a:ext cx="8229600" cy="4641850"/>
          </a:xfrm>
        </p:spPr>
        <p:txBody>
          <a:bodyPr/>
          <a:lstStyle/>
          <a:p>
            <a:pPr marL="1905" indent="-344805" fontAlgn="base">
              <a:lnSpc>
                <a:spcPct val="90000"/>
              </a:lnSpc>
              <a:buNone/>
            </a:pPr>
            <a:r>
              <a:rPr lang="zh-CN" altLang="en-US" sz="3200" strike="noStrike" noProof="1"/>
              <a:t>电除颤仪的分类</a:t>
            </a:r>
            <a:endParaRPr lang="zh-CN" altLang="en-US" sz="3200" strike="noStrike" noProof="1"/>
          </a:p>
          <a:p>
            <a:pPr marL="1905" indent="-1905" fontAlgn="base">
              <a:lnSpc>
                <a:spcPct val="90000"/>
              </a:lnSpc>
              <a:buNone/>
            </a:pPr>
            <a:r>
              <a:rPr lang="zh-CN" altLang="en-US" sz="2400" strike="noStrike" noProof="1">
                <a:ea typeface="楷体" panose="02010609060101010101" charset="-122"/>
              </a:rPr>
              <a:t>一、根据电流脉冲通过心脏的方向分为：</a:t>
            </a:r>
            <a:endParaRPr lang="zh-CN" altLang="en-US" sz="2400" strike="noStrike" noProof="1">
              <a:ea typeface="楷体" panose="02010609060101010101" charset="-122"/>
            </a:endParaRPr>
          </a:p>
          <a:p>
            <a:pPr marL="1905" indent="-1905" fontAlgn="base">
              <a:lnSpc>
                <a:spcPct val="90000"/>
              </a:lnSpc>
            </a:pPr>
            <a:r>
              <a:rPr lang="zh-CN" altLang="en-US" sz="2400" strike="noStrike" noProof="1">
                <a:ea typeface="楷体" panose="02010609060101010101" charset="-122"/>
              </a:rPr>
              <a:t>单相波除颤仪</a:t>
            </a:r>
            <a:endParaRPr lang="zh-CN" altLang="en-US" sz="2400" strike="noStrike" noProof="1">
              <a:ea typeface="楷体" panose="02010609060101010101" charset="-122"/>
            </a:endParaRPr>
          </a:p>
          <a:p>
            <a:pPr marL="1905" indent="-1905" fontAlgn="base">
              <a:lnSpc>
                <a:spcPct val="90000"/>
              </a:lnSpc>
            </a:pPr>
            <a:r>
              <a:rPr lang="zh-CN" altLang="en-US" sz="2400" strike="noStrike" noProof="1">
                <a:ea typeface="楷体" panose="02010609060101010101" charset="-122"/>
              </a:rPr>
              <a:t>双相波除颤仪</a:t>
            </a:r>
            <a:endParaRPr lang="zh-CN" altLang="en-US" sz="2400" strike="noStrike" noProof="1">
              <a:ea typeface="楷体" panose="02010609060101010101" charset="-122"/>
            </a:endParaRPr>
          </a:p>
          <a:p>
            <a:pPr marL="1905" indent="-1905" fontAlgn="base">
              <a:lnSpc>
                <a:spcPct val="90000"/>
              </a:lnSpc>
              <a:buNone/>
            </a:pPr>
            <a:endParaRPr lang="zh-CN" altLang="en-US" sz="2400" strike="noStrike" noProof="1">
              <a:ea typeface="楷体" panose="02010609060101010101" charset="-122"/>
            </a:endParaRPr>
          </a:p>
          <a:p>
            <a:pPr marL="1905" indent="-1905" fontAlgn="base">
              <a:lnSpc>
                <a:spcPct val="90000"/>
              </a:lnSpc>
              <a:buNone/>
            </a:pPr>
            <a:r>
              <a:rPr lang="zh-CN" altLang="en-US" sz="2400" strike="noStrike" noProof="1">
                <a:ea typeface="楷体" panose="02010609060101010101" charset="-122"/>
              </a:rPr>
              <a:t>二、根据电极板放置位置分为：</a:t>
            </a:r>
            <a:endParaRPr lang="zh-CN" altLang="en-US" sz="2400" strike="noStrike" noProof="1">
              <a:ea typeface="楷体" panose="02010609060101010101" charset="-122"/>
            </a:endParaRPr>
          </a:p>
          <a:p>
            <a:pPr marL="1905" indent="-1905" fontAlgn="base">
              <a:lnSpc>
                <a:spcPct val="90000"/>
              </a:lnSpc>
            </a:pPr>
            <a:r>
              <a:rPr lang="zh-CN" altLang="en-US" sz="2400" strike="noStrike" noProof="1">
                <a:ea typeface="楷体" panose="02010609060101010101" charset="-122"/>
              </a:rPr>
              <a:t>体外除颤仪</a:t>
            </a:r>
            <a:endParaRPr lang="zh-CN" altLang="en-US" sz="2400" strike="noStrike" noProof="1">
              <a:ea typeface="楷体" panose="02010609060101010101" charset="-122"/>
            </a:endParaRPr>
          </a:p>
          <a:p>
            <a:pPr marL="1905" indent="-1905" fontAlgn="base">
              <a:lnSpc>
                <a:spcPct val="90000"/>
              </a:lnSpc>
            </a:pPr>
            <a:r>
              <a:rPr lang="zh-CN" altLang="en-US" sz="2400" strike="noStrike" noProof="1">
                <a:ea typeface="楷体" panose="02010609060101010101" charset="-122"/>
              </a:rPr>
              <a:t>体内除颤仪</a:t>
            </a:r>
            <a:endParaRPr lang="zh-CN" altLang="en-US" sz="2400" strike="noStrike" noProof="1">
              <a:ea typeface="楷体" panose="02010609060101010101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文本占位符 921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905" indent="-344805" fontAlgn="base">
              <a:buNone/>
            </a:pPr>
            <a:endParaRPr lang="zh-CN" altLang="en-US" strike="noStrike" noProof="1"/>
          </a:p>
          <a:p>
            <a:pPr marL="1905" indent="-344805" fontAlgn="base">
              <a:buNone/>
            </a:pPr>
            <a:r>
              <a:rPr lang="zh-CN" altLang="en-US" sz="3200" strike="noStrike" noProof="1"/>
              <a:t>电除颤的适应症与禁忌症</a:t>
            </a:r>
            <a:endParaRPr lang="zh-CN" altLang="en-US" sz="3200" strike="noStrike" noProof="1"/>
          </a:p>
          <a:p>
            <a:pPr marL="1905" indent="-1905" fontAlgn="base">
              <a:buNone/>
            </a:pPr>
            <a:r>
              <a:rPr lang="zh-CN" altLang="en-US" sz="2400" strike="noStrike" noProof="1">
                <a:latin typeface="楷体" panose="02010609060101010101" charset="-122"/>
                <a:ea typeface="楷体" panose="02010609060101010101" charset="-122"/>
              </a:rPr>
              <a:t>　 </a:t>
            </a:r>
            <a:endParaRPr lang="zh-CN" altLang="en-US" sz="2400" strike="noStrike" noProof="1">
              <a:latin typeface="楷体" panose="02010609060101010101" charset="-122"/>
              <a:ea typeface="楷体" panose="02010609060101010101" charset="-122"/>
            </a:endParaRPr>
          </a:p>
          <a:p>
            <a:pPr marL="1905" indent="-1905" fontAlgn="base">
              <a:buNone/>
            </a:pPr>
            <a:r>
              <a:rPr lang="zh-CN" altLang="en-US" sz="2400" strike="noStrike" noProof="1">
                <a:latin typeface="楷体" panose="02010609060101010101" charset="-122"/>
                <a:ea typeface="楷体" panose="02010609060101010101" charset="-122"/>
              </a:rPr>
              <a:t>      适应症：</a:t>
            </a:r>
            <a:r>
              <a:rPr lang="zh-CN" altLang="en-US" sz="2400" b="1" strike="noStrike" noProof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室颤、室扑</a:t>
            </a:r>
            <a:r>
              <a:rPr lang="zh-CN" altLang="en-US" sz="2400" strike="noStrike" noProof="1">
                <a:latin typeface="楷体" panose="02010609060101010101" charset="-122"/>
                <a:ea typeface="楷体" panose="02010609060101010101" charset="-122"/>
              </a:rPr>
              <a:t>是最主要的适应症，还有就是</a:t>
            </a:r>
            <a:r>
              <a:rPr lang="zh-CN" altLang="en-US" sz="2400" b="1" strike="noStrike" noProof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无法识别</a:t>
            </a:r>
            <a:r>
              <a:rPr lang="en-US" altLang="x-none" sz="2400" b="1" strike="noStrike" noProof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R</a:t>
            </a:r>
            <a:r>
              <a:rPr lang="zh-CN" altLang="en-US" sz="2400" b="1" strike="noStrike" noProof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波的快速室性心动过速</a:t>
            </a:r>
            <a:r>
              <a:rPr lang="zh-CN" altLang="en-US" sz="2400" strike="noStrike" noProof="1">
                <a:latin typeface="楷体" panose="02010609060101010101" charset="-122"/>
                <a:ea typeface="楷体" panose="02010609060101010101" charset="-122"/>
              </a:rPr>
              <a:t>。</a:t>
            </a:r>
            <a:r>
              <a:rPr lang="zh-CN" altLang="en-US" sz="2400" b="1" strike="noStrike" noProof="1">
                <a:latin typeface="楷体" panose="02010609060101010101" charset="-122"/>
                <a:ea typeface="楷体" panose="02010609060101010101" charset="-122"/>
              </a:rPr>
              <a:t>   </a:t>
            </a:r>
            <a:endParaRPr lang="zh-CN" altLang="en-US" sz="2400" b="1" strike="noStrike" noProof="1">
              <a:latin typeface="楷体" panose="02010609060101010101" charset="-122"/>
              <a:ea typeface="楷体" panose="02010609060101010101" charset="-122"/>
            </a:endParaRPr>
          </a:p>
          <a:p>
            <a:pPr marL="1905" indent="-1905" fontAlgn="base">
              <a:buNone/>
            </a:pPr>
            <a:r>
              <a:rPr lang="zh-CN" altLang="en-US" sz="2400" b="1" strike="noStrike" noProof="1">
                <a:latin typeface="楷体" panose="02010609060101010101" charset="-122"/>
                <a:ea typeface="楷体" panose="02010609060101010101" charset="-122"/>
              </a:rPr>
              <a:t>    </a:t>
            </a:r>
            <a:endParaRPr lang="zh-CN" altLang="en-US" sz="2400" b="1" strike="noStrike" noProof="1">
              <a:latin typeface="楷体" panose="02010609060101010101" charset="-122"/>
              <a:ea typeface="楷体" panose="02010609060101010101" charset="-122"/>
            </a:endParaRPr>
          </a:p>
          <a:p>
            <a:pPr marL="1905" indent="-1905" fontAlgn="base">
              <a:buNone/>
            </a:pPr>
            <a:r>
              <a:rPr lang="zh-CN" altLang="en-US" sz="2400" b="1" strike="noStrike" noProof="1">
                <a:latin typeface="楷体" panose="02010609060101010101" charset="-122"/>
                <a:ea typeface="楷体" panose="02010609060101010101" charset="-122"/>
              </a:rPr>
              <a:t>      禁忌症：非同步电除颤没有禁忌症。</a:t>
            </a:r>
            <a:endParaRPr lang="zh-CN" altLang="en-US" sz="2400" b="1" strike="noStrike" noProof="1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8194" name="图片 1" descr="Comp_8017565275.jpg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4572000"/>
            <a:ext cx="3095625" cy="23241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文本占位符 10241"/>
          <p:cNvSpPr>
            <a:spLocks noGrp="1"/>
          </p:cNvSpPr>
          <p:nvPr>
            <p:ph idx="1"/>
          </p:nvPr>
        </p:nvSpPr>
        <p:spPr/>
        <p:txBody>
          <a:bodyPr anchor="t" anchorCtr="0"/>
          <a:lstStyle/>
          <a:p>
            <a:pPr marL="1905" indent="-344805">
              <a:buNone/>
            </a:pPr>
            <a:r>
              <a:rPr lang="zh-CN" altLang="en-US" sz="3200"/>
              <a:t>                     室颤相关知识</a:t>
            </a:r>
            <a:r>
              <a:rPr lang="zh-CN" altLang="en-US">
                <a:latin typeface="Constantia" panose="02030602050306030303" pitchFamily="2" charset="0"/>
                <a:ea typeface="宋体" panose="02010600030101010101" pitchFamily="2" charset="-122"/>
              </a:rPr>
              <a:t>    </a:t>
            </a:r>
            <a:endParaRPr lang="zh-CN" altLang="en-US">
              <a:latin typeface="Constantia" panose="02030602050306030303" pitchFamily="2" charset="0"/>
              <a:ea typeface="宋体" panose="02010600030101010101" pitchFamily="2" charset="-122"/>
            </a:endParaRPr>
          </a:p>
          <a:p>
            <a:pPr marL="1905" indent="-344805">
              <a:buNone/>
            </a:pPr>
            <a:r>
              <a:rPr lang="zh-CN" altLang="en-US">
                <a:latin typeface="Constantia" panose="02030602050306030303" pitchFamily="2" charset="0"/>
                <a:ea typeface="宋体" panose="02010600030101010101" pitchFamily="2" charset="-122"/>
              </a:rPr>
              <a:t> 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240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</a:rPr>
              <a:t>室颤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: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是心室出现多灶性局部兴奋的结果，致使心脏完全失去排血功能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.</a:t>
            </a:r>
            <a:endParaRPr lang="en-US" altLang="zh-CN" sz="2400" b="1">
              <a:latin typeface="楷体" panose="02010609060101010101" charset="-122"/>
              <a:ea typeface="楷体" panose="02010609060101010101" charset="-122"/>
            </a:endParaRPr>
          </a:p>
          <a:p>
            <a:pPr marL="1905" indent="-344805">
              <a:buNone/>
            </a:pPr>
            <a:r>
              <a:rPr lang="zh-CN" altLang="en-US" sz="240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</a:rPr>
              <a:t>    心电图表现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：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QRS——T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波群完全消失，出现大小不等，极不匀齐（形状、宽度、频率均不规则）的或大（粗）或小（细）的低小波，频率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200---500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次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/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分。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9218" name="图片 4" descr="图片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4038600"/>
            <a:ext cx="7308850" cy="22034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文本占位符 11265"/>
          <p:cNvSpPr>
            <a:spLocks noGrp="1"/>
          </p:cNvSpPr>
          <p:nvPr>
            <p:ph idx="1"/>
          </p:nvPr>
        </p:nvSpPr>
        <p:spPr/>
        <p:txBody>
          <a:bodyPr anchor="t" anchorCtr="0"/>
          <a:lstStyle/>
          <a:p>
            <a:pPr marL="1905" indent="-344805">
              <a:buNone/>
            </a:pPr>
            <a:endParaRPr lang="zh-CN" altLang="en-US" b="1"/>
          </a:p>
          <a:p>
            <a:pPr marL="1905" indent="-344805">
              <a:buNone/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  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  <a:p>
            <a:pPr marL="1905" indent="-344805">
              <a:buNone/>
            </a:pP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  <a:p>
            <a:pPr marL="1905" indent="-344805">
              <a:buNone/>
            </a:pP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  <a:p>
            <a:pPr marL="1905" indent="-344805">
              <a:buNone/>
            </a:pP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  <a:p>
            <a:pPr marL="1905" indent="-344805">
              <a:buNone/>
            </a:pP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  <a:p>
            <a:pPr marL="1905" indent="-344805">
              <a:buNone/>
            </a:pP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  <a:p>
            <a:pPr marL="1905" indent="-344805">
              <a:buNone/>
            </a:pP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  <a:p>
            <a:pPr marL="1905" indent="-344805">
              <a:buNone/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   若心电显示为细颤，应坚持心脏按压或用药，先用肾上腺素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1mg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静脉推注，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3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～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5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分钟后可重复一次，使细颤波转为粗波后，方可施行电击除颤。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</p:txBody>
      </p:sp>
      <p:graphicFrame>
        <p:nvGraphicFramePr>
          <p:cNvPr id="10242" name="对象 11266"/>
          <p:cNvGraphicFramePr>
            <a:graphicFrameLocks noGrp="1" noChangeAspect="1"/>
          </p:cNvGraphicFramePr>
          <p:nvPr/>
        </p:nvGraphicFramePr>
        <p:xfrm>
          <a:off x="457200" y="2209800"/>
          <a:ext cx="8153400" cy="2514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8477250" imgH="2857500" progId="PBrush">
                  <p:embed/>
                </p:oleObj>
              </mc:Choice>
              <mc:Fallback>
                <p:oleObj r:id="rId2" imgW="8477250" imgH="2857500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7200" y="2209800"/>
                        <a:ext cx="8153400" cy="2514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文本占位符 12289"/>
          <p:cNvSpPr>
            <a:spLocks noGrp="1"/>
          </p:cNvSpPr>
          <p:nvPr>
            <p:ph idx="1"/>
          </p:nvPr>
        </p:nvSpPr>
        <p:spPr/>
        <p:txBody>
          <a:bodyPr anchor="t" anchorCtr="0"/>
          <a:lstStyle/>
          <a:p>
            <a:pPr marL="1905" indent="-344805">
              <a:buNone/>
            </a:pPr>
            <a:r>
              <a:rPr lang="zh-CN" altLang="en-US" sz="3200" b="1">
                <a:latin typeface="黑体" panose="02010609060101010101" pitchFamily="2" charset="-122"/>
              </a:rPr>
              <a:t>               室    扑</a:t>
            </a:r>
            <a:endParaRPr lang="zh-CN" altLang="en-US" sz="3200" b="1">
              <a:latin typeface="黑体" panose="02010609060101010101" pitchFamily="2" charset="-122"/>
            </a:endParaRPr>
          </a:p>
        </p:txBody>
      </p:sp>
      <p:sp>
        <p:nvSpPr>
          <p:cNvPr id="11266" name="文本框 12290"/>
          <p:cNvSpPr txBox="1"/>
          <p:nvPr/>
        </p:nvSpPr>
        <p:spPr>
          <a:xfrm>
            <a:off x="1295400" y="5410200"/>
            <a:ext cx="6596063" cy="639763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各导无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</a:rPr>
              <a:t>P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波，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</a:rPr>
              <a:t>QRS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－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</a:rPr>
              <a:t>T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波群无法分辨，代之以正弦型的大扑动波；频率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</a:rPr>
              <a:t>200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～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</a:rPr>
              <a:t>250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次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</a:rPr>
              <a:t>/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分；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11267" name="图片 12291" descr="u=657911242,1800822309&amp;fm=21&amp;gp=0[1]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0" y="2057400"/>
            <a:ext cx="5410200" cy="15049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68" name="图片 12292" descr="u=376916235,2819632099&amp;fm=21&amp;gp=0[1]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5400" y="3429000"/>
            <a:ext cx="5334000" cy="204311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占位符 13313"/>
          <p:cNvSpPr>
            <a:spLocks noGrp="1"/>
          </p:cNvSpPr>
          <p:nvPr>
            <p:ph idx="1"/>
          </p:nvPr>
        </p:nvSpPr>
        <p:spPr/>
        <p:txBody>
          <a:bodyPr anchor="t" anchorCtr="0"/>
          <a:lstStyle/>
          <a:p>
            <a:pPr marL="1905" indent="-344805">
              <a:buNone/>
            </a:pPr>
            <a:r>
              <a:rPr lang="zh-CN" altLang="en-US" sz="3200"/>
              <a:t>         </a:t>
            </a:r>
            <a:r>
              <a:rPr lang="zh-CN" altLang="en-US" sz="3200" b="1">
                <a:latin typeface="黑体" panose="02010609060101010101" pitchFamily="2" charset="-122"/>
              </a:rPr>
              <a:t>   无脉性室性心动过速</a:t>
            </a:r>
            <a:endParaRPr lang="zh-CN" altLang="en-US" sz="3200" b="1">
              <a:latin typeface="黑体" panose="02010609060101010101" pitchFamily="2" charset="-122"/>
            </a:endParaRPr>
          </a:p>
        </p:txBody>
      </p:sp>
      <p:pic>
        <p:nvPicPr>
          <p:cNvPr id="12290" name="图片 13314" descr="7a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0" y="2057400"/>
            <a:ext cx="6248400" cy="46291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1" name="流程图: 过程 13315"/>
          <p:cNvSpPr/>
          <p:nvPr/>
        </p:nvSpPr>
        <p:spPr>
          <a:xfrm>
            <a:off x="1219200" y="2438400"/>
            <a:ext cx="381000" cy="457200"/>
          </a:xfrm>
          <a:prstGeom prst="flowChartProcess">
            <a:avLst/>
          </a:prstGeom>
          <a:solidFill>
            <a:srgbClr val="5D1B9B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文本占位符 14337"/>
          <p:cNvSpPr>
            <a:spLocks noGrp="1"/>
          </p:cNvSpPr>
          <p:nvPr>
            <p:ph idx="1"/>
          </p:nvPr>
        </p:nvSpPr>
        <p:spPr>
          <a:xfrm>
            <a:off x="4191000" y="914400"/>
            <a:ext cx="3505200" cy="2362200"/>
          </a:xfrm>
          <a:prstGeom prst="wedgeEllipseCallout">
            <a:avLst>
              <a:gd name="adj1" fmla="val -43750"/>
              <a:gd name="adj2" fmla="val 70000"/>
            </a:avLst>
          </a:prstGeom>
          <a:solidFill>
            <a:srgbClr val="CC99FF">
              <a:alpha val="100000"/>
            </a:srgbClr>
          </a:solidFill>
        </p:spPr>
        <p:txBody>
          <a:bodyPr/>
          <a:lstStyle/>
          <a:p>
            <a:pPr marL="1905" indent="-344805" fontAlgn="base">
              <a:buNone/>
            </a:pPr>
            <a:r>
              <a:rPr lang="zh-CN" altLang="en-US" sz="3200" b="1" strike="noStrike" noProof="1">
                <a:solidFill>
                  <a:srgbClr val="FF0000"/>
                </a:solidFill>
                <a:ea typeface="楷体" panose="02010609060101010101" charset="-122"/>
              </a:rPr>
              <a:t> 为什么要早</a:t>
            </a:r>
            <a:endParaRPr lang="zh-CN" altLang="en-US" sz="3200" b="1" strike="noStrike" noProof="1">
              <a:solidFill>
                <a:srgbClr val="FF0000"/>
              </a:solidFill>
              <a:ea typeface="楷体" panose="02010609060101010101" charset="-122"/>
            </a:endParaRPr>
          </a:p>
          <a:p>
            <a:pPr marL="1905" indent="-344805" fontAlgn="base">
              <a:buNone/>
            </a:pPr>
            <a:r>
              <a:rPr lang="zh-CN" altLang="en-US" sz="3200" b="1" strike="noStrike" noProof="1">
                <a:solidFill>
                  <a:srgbClr val="FF0000"/>
                </a:solidFill>
                <a:ea typeface="楷体" panose="02010609060101010101" charset="-122"/>
              </a:rPr>
              <a:t>  期电除颤？</a:t>
            </a:r>
            <a:endParaRPr lang="zh-CN" altLang="en-US" sz="3200" b="1" strike="noStrike" noProof="1">
              <a:solidFill>
                <a:srgbClr val="FF0000"/>
              </a:solidFill>
              <a:ea typeface="楷体" panose="02010609060101010101" charset="-122"/>
            </a:endParaRPr>
          </a:p>
        </p:txBody>
      </p:sp>
      <p:pic>
        <p:nvPicPr>
          <p:cNvPr id="13314" name="图片 1" descr="Comp_8017565275.jpg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3124200"/>
            <a:ext cx="4465638" cy="33528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竖卷形 15361"/>
          <p:cNvSpPr/>
          <p:nvPr/>
        </p:nvSpPr>
        <p:spPr>
          <a:xfrm>
            <a:off x="3124200" y="914400"/>
            <a:ext cx="5029200" cy="4953000"/>
          </a:xfrm>
          <a:prstGeom prst="verticalScroll">
            <a:avLst>
              <a:gd name="adj" fmla="val 12500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4338" name="文本框 15362"/>
          <p:cNvSpPr txBox="1"/>
          <p:nvPr/>
        </p:nvSpPr>
        <p:spPr>
          <a:xfrm>
            <a:off x="3886200" y="1676400"/>
            <a:ext cx="3581400" cy="37496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1.心脏骤停时最常见的心律失常是心室颤动</a:t>
            </a:r>
            <a:endParaRPr lang="zh-CN" altLang="en-US" sz="240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24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2.治疗室颤最有效的方法是电除颤</a:t>
            </a:r>
            <a:endParaRPr lang="zh-CN" altLang="en-US" sz="240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24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3.未行转复室颤数分钟内就可能转为心脏停搏</a:t>
            </a:r>
            <a:endParaRPr lang="zh-CN" altLang="en-US" sz="240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24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4.成功除颤的机会转瞬即逝</a:t>
            </a:r>
            <a:endParaRPr lang="zh-CN" altLang="en-US" sz="240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24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5.基础</a:t>
            </a:r>
            <a:r>
              <a:rPr lang="en-US" altLang="zh-CN" sz="24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CPR</a:t>
            </a:r>
            <a:r>
              <a:rPr lang="zh-CN" altLang="en-US" sz="24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技术并不能将室颤转为正常心律</a:t>
            </a:r>
            <a:endParaRPr lang="zh-CN" altLang="en-US" sz="240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4339" name="喇叭 210"/>
          <p:cNvSpPr/>
          <p:nvPr/>
        </p:nvSpPr>
        <p:spPr>
          <a:xfrm rot="-2580000">
            <a:off x="1066800" y="4724400"/>
            <a:ext cx="2057400" cy="1600200"/>
          </a:xfrm>
          <a:custGeom>
            <a:cxnLst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0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0" y="2147483646"/>
              </a:cxn>
              <a:cxn ang="0">
                <a:pos x="0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</a:cxnLst>
            <a:rect l="l" t="t" r="r" b="b"/>
            <a:pathLst>
              <a:path w="534" h="354">
                <a:moveTo>
                  <a:pt x="140" y="105"/>
                </a:moveTo>
                <a:lnTo>
                  <a:pt x="190" y="85"/>
                </a:lnTo>
                <a:lnTo>
                  <a:pt x="394" y="0"/>
                </a:lnTo>
                <a:lnTo>
                  <a:pt x="394" y="165"/>
                </a:lnTo>
                <a:lnTo>
                  <a:pt x="394" y="329"/>
                </a:lnTo>
                <a:lnTo>
                  <a:pt x="190" y="245"/>
                </a:lnTo>
                <a:lnTo>
                  <a:pt x="140" y="230"/>
                </a:lnTo>
                <a:lnTo>
                  <a:pt x="175" y="354"/>
                </a:lnTo>
                <a:lnTo>
                  <a:pt x="75" y="354"/>
                </a:lnTo>
                <a:lnTo>
                  <a:pt x="45" y="225"/>
                </a:lnTo>
                <a:lnTo>
                  <a:pt x="0" y="225"/>
                </a:lnTo>
                <a:lnTo>
                  <a:pt x="0" y="105"/>
                </a:lnTo>
                <a:lnTo>
                  <a:pt x="140" y="105"/>
                </a:lnTo>
                <a:close/>
                <a:moveTo>
                  <a:pt x="444" y="230"/>
                </a:moveTo>
                <a:lnTo>
                  <a:pt x="524" y="255"/>
                </a:lnTo>
                <a:lnTo>
                  <a:pt x="509" y="284"/>
                </a:lnTo>
                <a:lnTo>
                  <a:pt x="434" y="259"/>
                </a:lnTo>
                <a:lnTo>
                  <a:pt x="444" y="230"/>
                </a:lnTo>
                <a:close/>
                <a:moveTo>
                  <a:pt x="439" y="70"/>
                </a:moveTo>
                <a:lnTo>
                  <a:pt x="514" y="45"/>
                </a:lnTo>
                <a:lnTo>
                  <a:pt x="524" y="75"/>
                </a:lnTo>
                <a:lnTo>
                  <a:pt x="449" y="105"/>
                </a:lnTo>
                <a:lnTo>
                  <a:pt x="439" y="70"/>
                </a:lnTo>
                <a:close/>
                <a:moveTo>
                  <a:pt x="454" y="150"/>
                </a:moveTo>
                <a:lnTo>
                  <a:pt x="534" y="150"/>
                </a:lnTo>
                <a:lnTo>
                  <a:pt x="534" y="185"/>
                </a:lnTo>
                <a:lnTo>
                  <a:pt x="454" y="185"/>
                </a:lnTo>
                <a:lnTo>
                  <a:pt x="454" y="150"/>
                </a:lnTo>
                <a:close/>
              </a:path>
            </a:pathLst>
          </a:cu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>
    <p:fad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https://d.book118.com/195341022302011124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上海Nordri专业商务幻灯演示设计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80808"/>
      </a:hlink>
      <a:folHlink>
        <a:srgbClr val="000000"/>
      </a:folHlink>
    </a:clrScheme>
    <a:fontScheme name="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0000"/>
        </a:hlink>
        <a:folHlink>
          <a:srgbClr val="00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F8F8F8"/>
        </a:hlink>
        <a:folHlink>
          <a:srgbClr val="F8F8F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80808"/>
        </a:hlink>
        <a:folHlink>
          <a:srgbClr val="0000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上海Nordri专业商务幻灯演示设计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80808"/>
      </a:hlink>
      <a:folHlink>
        <a:srgbClr val="000000"/>
      </a:folHlink>
    </a:clrScheme>
    <a:fontScheme name="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0000"/>
        </a:hlink>
        <a:folHlink>
          <a:srgbClr val="00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F8F8F8"/>
        </a:hlink>
        <a:folHlink>
          <a:srgbClr val="F8F8F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80808"/>
        </a:hlink>
        <a:folHlink>
          <a:srgbClr val="0000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黑体</vt:lpstr>
      <vt:lpstr>方正小标宋_GBK</vt:lpstr>
      <vt:lpstr>华文行楷</vt:lpstr>
      <vt:lpstr>宋体</vt:lpstr>
      <vt:lpstr>楷体</vt:lpstr>
      <vt:lpstr>Verdana</vt:lpstr>
      <vt:lpstr>Book Antiqua</vt:lpstr>
      <vt:lpstr>Constantia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2024-09-29T03:30:43.422</cp:lastPrinted>
  <dcterms:created xsi:type="dcterms:W3CDTF">2024-09-28T19:30:43Z</dcterms:created>
  <dcterms:modified xsi:type="dcterms:W3CDTF">2024-09-28T19:30:44Z</dcterms:modified>
</cp:coreProperties>
</file>