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DDPCCW+MS-UIGothic"/>
      <p:regular r:id="rId17"/>
    </p:embeddedFont>
    <p:embeddedFont>
      <p:font typeface="BUSUBE+GKWDGG+ArialMT"/>
      <p:regular r:id="rId18"/>
    </p:embeddedFont>
    <p:embeddedFont>
      <p:font typeface="CIVMFM+VNPBWE+MicrosoftYaHei"/>
      <p:regular r:id="rId19"/>
    </p:embeddedFont>
    <p:embeddedFont>
      <p:font typeface="BTOQCF+CDJMFH+MicrosoftYaHei-Bold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F90AA-E044-4457-9DDD-544D9E7FA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D4274A-02AB-4C51-9407-FEEF6E3C0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76F5F9-ADC9-4293-AFF6-1A1DF82B6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A22F65-C92B-4E39-A2FE-EA5AC071B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AE85E6-2EC3-4795-9BC0-58A95268B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EDA69C-FB66-4FFD-A4EC-FC13A9F4E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F46CB0-86C3-4A43-96A0-99EE7FD44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6AE1B0-EEAB-47BA-BB71-3EFA0868A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0D78B9-6BE7-4470-B28E-FA672FD51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07361B-3B89-4ECA-B310-B9C24515A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8B4E2-5E73-4B67-8733-49D565824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34330423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1525853"/>
            <a:ext cx="6959282" cy="28822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50"/>
              </a:lnSpc>
              <a:spcBef>
                <a:spcPct val="0"/>
              </a:spcBef>
              <a:spcAft>
                <a:spcPct val="0"/>
              </a:spcAft>
            </a:pPr>
            <a:r>
              <a:rPr sz="5750" spc="25">
                <a:solidFill>
                  <a:srgbClr val="083800"/>
                </a:solidFill>
                <a:latin typeface="DDPCCW+MS-UIGothic"/>
                <a:cs typeface="DDPCCW+MS-UIGothic"/>
              </a:rPr>
              <a:t>心理咨</a:t>
            </a:r>
            <a:r>
              <a:rPr sz="5750" spc="23">
                <a:solidFill>
                  <a:srgbClr val="083800"/>
                </a:solidFill>
                <a:latin typeface="SimSun"/>
                <a:cs typeface="SimSun"/>
              </a:rPr>
              <a:t>询</a:t>
            </a:r>
            <a:r>
              <a:rPr sz="5750" spc="25">
                <a:solidFill>
                  <a:srgbClr val="083800"/>
                </a:solidFill>
                <a:latin typeface="DDPCCW+MS-UIGothic"/>
                <a:cs typeface="DDPCCW+MS-UIGothic"/>
              </a:rPr>
              <a:t>基本技</a:t>
            </a:r>
            <a:r>
              <a:rPr sz="5750">
                <a:solidFill>
                  <a:srgbClr val="083800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5750"/>
              </a:lnSpc>
              <a:spcBef>
                <a:spcPts val="2570"/>
              </a:spcBef>
              <a:spcAft>
                <a:spcPct val="0"/>
              </a:spcAft>
            </a:pPr>
            <a:r>
              <a:rPr sz="5750" spc="23">
                <a:solidFill>
                  <a:srgbClr val="083800"/>
                </a:solidFill>
                <a:latin typeface="SimSun"/>
                <a:cs typeface="SimSun"/>
              </a:rPr>
              <a:t>护</a:t>
            </a:r>
            <a:r>
              <a:rPr sz="5750" spc="28">
                <a:solidFill>
                  <a:srgbClr val="083800"/>
                </a:solidFill>
                <a:latin typeface="DDPCCW+MS-UIGothic"/>
                <a:cs typeface="DDPCCW+MS-UIGothic"/>
              </a:rPr>
              <a:t>理</a:t>
            </a:r>
            <a:r>
              <a:rPr sz="5750" spc="23">
                <a:solidFill>
                  <a:srgbClr val="083800"/>
                </a:solidFill>
                <a:latin typeface="SimSun"/>
                <a:cs typeface="SimSun"/>
              </a:rPr>
              <a:t>课</a:t>
            </a:r>
            <a:r>
              <a:rPr sz="5750">
                <a:solidFill>
                  <a:srgbClr val="083800"/>
                </a:solidFill>
                <a:latin typeface="DDPCCW+MS-UIGothic"/>
                <a:cs typeface="DDPCCW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3099807" cy="297826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BUSUBE+GKWDGG+ArialMT"/>
                <a:cs typeface="BUSUBE+GKWDGG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DDPCCW+MS-UIGothic"/>
                <a:cs typeface="DDPCCW+MS-UIGothic"/>
              </a:rPr>
              <a:t>心理咨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询</a:t>
            </a:r>
            <a:r>
              <a:rPr sz="2400">
                <a:solidFill>
                  <a:srgbClr val="59AE93"/>
                </a:solidFill>
                <a:latin typeface="DDPCCW+MS-UIGothic"/>
                <a:cs typeface="DDPCCW+MS-UIGothic"/>
              </a:rPr>
              <a:t>基本概念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BUSUBE+GKWDGG+ArialMT"/>
                <a:cs typeface="BUSUBE+GKWDGG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DDPCCW+MS-UIGothic"/>
                <a:cs typeface="DDPCCW+MS-UIGothic"/>
              </a:rPr>
              <a:t>心理咨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询</a:t>
            </a:r>
            <a:r>
              <a:rPr sz="2400">
                <a:solidFill>
                  <a:srgbClr val="59AE93"/>
                </a:solidFill>
                <a:latin typeface="DDPCCW+MS-UIGothic"/>
                <a:cs typeface="DDPCCW+MS-UIGothic"/>
              </a:rPr>
              <a:t>基本技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BUSUBE+GKWDGG+ArialMT"/>
                <a:cs typeface="BUSUBE+GKWDGG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DDPCCW+MS-UIGothic"/>
                <a:cs typeface="DDPCCW+MS-UIGothic"/>
              </a:rPr>
              <a:t>心理咨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询护</a:t>
            </a:r>
            <a:r>
              <a:rPr sz="2400">
                <a:solidFill>
                  <a:srgbClr val="59AE93"/>
                </a:solidFill>
                <a:latin typeface="DDPCCW+MS-UIGothic"/>
                <a:cs typeface="DDPCCW+MS-UIGothic"/>
              </a:rPr>
              <a:t>理技巧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BUSUBE+GKWDGG+ArialMT"/>
                <a:cs typeface="BUSUBE+GKWDGG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DDPCCW+MS-UIGothic"/>
                <a:cs typeface="DDPCCW+MS-UIGothic"/>
              </a:rPr>
              <a:t>心理咨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询</a:t>
            </a:r>
            <a:r>
              <a:rPr sz="2400">
                <a:solidFill>
                  <a:srgbClr val="59AE93"/>
                </a:solidFill>
                <a:latin typeface="DDPCCW+MS-UIGothic"/>
                <a:cs typeface="DDPCCW+MS-UIGothic"/>
              </a:rPr>
              <a:t>案例分析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BUSUBE+GKWDGG+ArialMT"/>
                <a:cs typeface="BUSUBE+GKWDGG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DDPCCW+MS-UIGothic"/>
                <a:cs typeface="DDPCCW+MS-UIGothic"/>
              </a:rPr>
              <a:t>心理咨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询</a:t>
            </a:r>
            <a:r>
              <a:rPr sz="2400">
                <a:solidFill>
                  <a:srgbClr val="59AE93"/>
                </a:solidFill>
                <a:latin typeface="DDPCCW+MS-UIGothic"/>
                <a:cs typeface="DDPCCW+MS-UIGothic"/>
              </a:rPr>
              <a:t>未来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59AE93"/>
                </a:solidFill>
                <a:latin typeface="DDPCCW+MS-UIGothic"/>
                <a:cs typeface="DDPCCW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CIVMFM+VNPBWE+MicrosoftYaHei"/>
                <a:cs typeface="CIVMFM+VNPBWE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DDPCCW+MS-UIGothic"/>
                <a:cs typeface="DDPCCW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24914" y="885871"/>
            <a:ext cx="4009485" cy="37287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35"/>
              </a:lnSpc>
              <a:spcBef>
                <a:spcPct val="0"/>
              </a:spcBef>
              <a:spcAft>
                <a:spcPct val="0"/>
              </a:spcAft>
            </a:pPr>
            <a:r>
              <a:rPr sz="11550">
                <a:solidFill>
                  <a:srgbClr val="083800"/>
                </a:solidFill>
                <a:latin typeface="BTOQCF+CDJMFH+MicrosoftYaHei-Bold"/>
                <a:cs typeface="BTOQCF+CDJMFH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17395" y="3351609"/>
            <a:ext cx="50673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F6FFF4"/>
                </a:solidFill>
                <a:latin typeface="DDPCCW+MS-UIGothic"/>
                <a:cs typeface="DDPCCW+MS-UIGothic"/>
              </a:rPr>
              <a:t>心理咨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询</a:t>
            </a:r>
            <a:r>
              <a:rPr sz="4200">
                <a:solidFill>
                  <a:srgbClr val="F6FFF4"/>
                </a:solidFill>
                <a:latin typeface="DDPCCW+MS-UIGothic"/>
                <a:cs typeface="DDPCCW+MS-UIGothic"/>
              </a:rPr>
              <a:t>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DDPCCW+MS-UIGothic"/>
                <a:cs typeface="DDPCCW+MS-UIGothic"/>
              </a:rPr>
              <a:t>心理咨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询</a:t>
            </a:r>
            <a:r>
              <a:rPr sz="3000">
                <a:solidFill>
                  <a:srgbClr val="59AE93"/>
                </a:solidFill>
                <a:latin typeface="DDPCCW+MS-UIGothic"/>
                <a:cs typeface="DDPCCW+MS-UIGothic"/>
              </a:rPr>
              <a:t>的定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DPCCW+MS-UIGothic"/>
                <a:cs typeface="DDPCCW+MS-UIGothic"/>
              </a:rPr>
              <a:t>心理咨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询</a:t>
            </a:r>
            <a:r>
              <a:rPr sz="1350">
                <a:solidFill>
                  <a:srgbClr val="FFFFFF"/>
                </a:solidFill>
                <a:latin typeface="DDPCCW+MS-UIGothic"/>
                <a:cs typeface="DDPCCW+MS-UIGothic"/>
              </a:rPr>
              <a:t>是指通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DDPCCW+MS-UIGothic"/>
                <a:cs typeface="DDPCCW+MS-UIGothic"/>
              </a:rPr>
              <a:t>与个体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DDPCCW+MS-UIGothic"/>
                <a:cs typeface="DDPCCW+MS-UIGothic"/>
              </a:rPr>
              <a:t>行深入交流，了解其内在的心理困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扰</a:t>
            </a:r>
            <a:r>
              <a:rPr sz="1350">
                <a:solidFill>
                  <a:srgbClr val="FFFFFF"/>
                </a:solidFill>
                <a:latin typeface="DDPCCW+MS-UIGothic"/>
                <a:cs typeface="DDPCCW+MS-UIGothic"/>
              </a:rPr>
              <a:t>和需求，运用心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DPCCW+MS-UIGothic"/>
                <a:cs typeface="DDPCCW+MS-UIGothic"/>
              </a:rPr>
              <a:t>理学原理和方法，帮助其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FFFFFF"/>
                </a:solidFill>
                <a:latin typeface="DDPCCW+MS-UIGothic"/>
                <a:cs typeface="DDPCCW+MS-UIGothic"/>
              </a:rPr>
              <a:t>整心理状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FFFFFF"/>
                </a:solidFill>
                <a:latin typeface="DDPCCW+MS-UIGothic"/>
                <a:cs typeface="DDPCCW+MS-UIGothic"/>
              </a:rPr>
              <a:t>、解决心理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FFFFF"/>
                </a:solidFill>
                <a:latin typeface="DDPCCW+MS-UIGothic"/>
                <a:cs typeface="DDPCCW+MS-UIGothic"/>
              </a:rPr>
              <a:t>，促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DDPCCW+MS-UIGothic"/>
                <a:cs typeface="DDPCCW+MS-UIGothic"/>
              </a:rPr>
              <a:t>个体心理健康和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DPCCW+MS-UIGothic"/>
                <a:cs typeface="DDPCCW+MS-UIGothic"/>
              </a:rPr>
              <a:t>展的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DDPCCW+MS-UIGothic"/>
                <a:cs typeface="DDPCCW+MS-UIGothic"/>
              </a:rPr>
              <a:t>程。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DPCCW+MS-UIGothic"/>
                <a:cs typeface="DDPCCW+MS-UIGothic"/>
              </a:rPr>
              <a:t>心理咨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询强调</a:t>
            </a:r>
            <a:r>
              <a:rPr sz="1350">
                <a:solidFill>
                  <a:srgbClr val="FFFFFF"/>
                </a:solidFill>
                <a:latin typeface="DDPCCW+MS-UIGothic"/>
                <a:cs typeface="DDPCCW+MS-UIGothic"/>
              </a:rPr>
              <a:t>个体性、互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DDPCCW+MS-UIGothic"/>
                <a:cs typeface="DDPCCW+MS-UIGothic"/>
              </a:rPr>
              <a:t>性和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DDPCCW+MS-UIGothic"/>
                <a:cs typeface="DDPCCW+MS-UIGothic"/>
              </a:rPr>
              <a:t>展性，关注个体的内在体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FFFFFF"/>
                </a:solidFill>
                <a:latin typeface="DDPCCW+MS-UIGothic"/>
                <a:cs typeface="DDPCCW+MS-UIGothic"/>
              </a:rPr>
              <a:t>和感受，帮助个体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认识</a:t>
            </a:r>
            <a:r>
              <a:rPr sz="1350">
                <a:solidFill>
                  <a:srgbClr val="FFFFFF"/>
                </a:solidFill>
                <a:latin typeface="DDPCCW+MS-UIGothic"/>
                <a:cs typeface="DDPCCW+MS-UIGothic"/>
              </a:rPr>
              <a:t>自我、探索自我、解决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FFFFF"/>
                </a:solidFill>
                <a:latin typeface="DDPCCW+MS-UIGothic"/>
                <a:cs typeface="DDPCCW+MS-UIGothic"/>
              </a:rPr>
              <a:t>，促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DDPCCW+MS-UIGothic"/>
                <a:cs typeface="DDPCCW+MS-UIGothic"/>
              </a:rPr>
              <a:t>个体心理成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DDPCCW+MS-UIGothic"/>
                <a:cs typeface="DDPCCW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DDPCCW+MS-UIGothic"/>
                <a:cs typeface="DDPCCW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DDPCCW+MS-UIGothic"/>
                <a:cs typeface="DDPCCW+MS-UIGothic"/>
              </a:rPr>
              <a:t>心理咨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询</a:t>
            </a:r>
            <a:r>
              <a:rPr sz="3000">
                <a:solidFill>
                  <a:srgbClr val="59AE93"/>
                </a:solidFill>
                <a:latin typeface="DDPCCW+MS-UIGothic"/>
                <a:cs typeface="DDPCCW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3115" y="4348853"/>
            <a:ext cx="3176587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49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DPCCW+MS-UIGothic"/>
                <a:cs typeface="DDPCCW+MS-UIGothic"/>
              </a:rPr>
              <a:t>心理咨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询</a:t>
            </a:r>
            <a:r>
              <a:rPr sz="1500">
                <a:solidFill>
                  <a:srgbClr val="FFFFFF"/>
                </a:solidFill>
                <a:latin typeface="DDPCCW+MS-UIGothic"/>
                <a:cs typeface="DDPCCW+MS-UIGothic"/>
              </a:rPr>
              <a:t>可以帮助个体解决心理</a:t>
            </a:r>
          </a:p>
          <a:p>
            <a:pPr marL="95249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DDPCCW+MS-UIGothic"/>
                <a:cs typeface="DDPCCW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FFFFFF"/>
                </a:solidFill>
                <a:latin typeface="DDPCCW+MS-UIGothic"/>
                <a:cs typeface="DDPCCW+MS-UIGothic"/>
              </a:rPr>
              <a:t>解心理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DDPCCW+MS-UIGothic"/>
                <a:cs typeface="DDPCCW+MS-UIGothic"/>
              </a:rPr>
              <a:t>力，提高心理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DPCCW+MS-UIGothic"/>
                <a:cs typeface="DDPCCW+MS-UIGothic"/>
              </a:rPr>
              <a:t>健康水平，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DDPCCW+MS-UIGothic"/>
                <a:cs typeface="DDPCCW+MS-UIGothic"/>
              </a:rPr>
              <a:t>防心理疾病的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DDPCCW+MS-UIGothic"/>
                <a:cs typeface="DDPCCW+MS-UIGothic"/>
              </a:rPr>
              <a:t>生。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DPCCW+MS-UIGothic"/>
                <a:cs typeface="DDPCCW+MS-UIGothic"/>
              </a:rPr>
              <a:t>心理咨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询</a:t>
            </a:r>
            <a:r>
              <a:rPr sz="1500">
                <a:solidFill>
                  <a:srgbClr val="FFFFFF"/>
                </a:solidFill>
                <a:latin typeface="DDPCCW+MS-UIGothic"/>
                <a:cs typeface="DDPCCW+MS-UIGothic"/>
              </a:rPr>
              <a:t>可以帮助个体更好地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DDPCCW+MS-UIGothic"/>
                <a:cs typeface="DDPCCW+MS-UIGothic"/>
              </a:rPr>
              <a:t>自我、探索自我、理解他人，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DPCCW+MS-UIGothic"/>
                <a:cs typeface="DDPCCW+MS-UIGothic"/>
              </a:rPr>
              <a:t>提高人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FFFFFF"/>
                </a:solidFill>
                <a:latin typeface="DDPCCW+MS-UIGothic"/>
                <a:cs typeface="DDPCCW+MS-UIGothic"/>
              </a:rPr>
              <a:t>交往能力，促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DDPCCW+MS-UIGothic"/>
                <a:cs typeface="DDPCCW+MS-UIGothic"/>
              </a:rPr>
              <a:t>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FFFFFF"/>
                </a:solidFill>
                <a:latin typeface="DDPCCW+MS-UIGothic"/>
                <a:cs typeface="DDPCCW+MS-UIGothic"/>
              </a:rPr>
              <a:t>关</a:t>
            </a:r>
          </a:p>
          <a:p>
            <a:pPr marL="762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DPCCW+MS-UIGothic"/>
                <a:cs typeface="DDPCCW+MS-UIGothic"/>
              </a:rPr>
              <a:t>系和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谐发</a:t>
            </a:r>
            <a:r>
              <a:rPr sz="1500">
                <a:solidFill>
                  <a:srgbClr val="FFFFFF"/>
                </a:solidFill>
                <a:latin typeface="DDPCCW+MS-UIGothic"/>
                <a:cs typeface="DDPCCW+MS-UIGothic"/>
              </a:rPr>
              <a:t>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DPCCW+MS-UIGothic"/>
                <a:cs typeface="DDPCCW+MS-UIGothic"/>
              </a:rPr>
              <a:t>心理咨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询</a:t>
            </a:r>
            <a:r>
              <a:rPr sz="1500">
                <a:solidFill>
                  <a:srgbClr val="FFFFFF"/>
                </a:solidFill>
                <a:latin typeface="DDPCCW+MS-UIGothic"/>
                <a:cs typeface="DDPCCW+MS-UIGothic"/>
              </a:rPr>
              <a:t>可以帮助个体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DDPCCW+MS-UIGothic"/>
                <a:cs typeface="DDPCCW+MS-UIGothic"/>
              </a:rPr>
              <a:t>掘内在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DPCCW+MS-UIGothic"/>
                <a:cs typeface="DDPCCW+MS-UIGothic"/>
              </a:rPr>
              <a:t>潜力，激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DDPCCW+MS-UIGothic"/>
                <a:cs typeface="DDPCCW+MS-UIGothic"/>
              </a:rPr>
              <a:t>自我成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DDPCCW+MS-UIGothic"/>
                <a:cs typeface="DDPCCW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DDPCCW+MS-UIGothic"/>
                <a:cs typeface="DDPCCW+MS-UIGothic"/>
              </a:rPr>
              <a:t>展的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DPCCW+MS-UIGothic"/>
                <a:cs typeface="DDPCCW+MS-UIGothic"/>
              </a:rPr>
              <a:t>力，提高自我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FFFFFF"/>
                </a:solidFill>
                <a:latin typeface="DDPCCW+MS-UIGothic"/>
                <a:cs typeface="DDPCCW+MS-UIGothic"/>
              </a:rPr>
              <a:t>知和自我管理能</a:t>
            </a:r>
          </a:p>
          <a:p>
            <a:pPr marL="1143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DPCCW+MS-UIGothic"/>
                <a:cs typeface="DDPCCW+MS-UIGothic"/>
              </a:rPr>
              <a:t>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DDPCCW+MS-UIGothic"/>
                <a:cs typeface="DDPCCW+MS-UIGothic"/>
              </a:rPr>
              <a:t>心理咨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询</a:t>
            </a:r>
            <a:r>
              <a:rPr sz="3000">
                <a:solidFill>
                  <a:srgbClr val="59AE93"/>
                </a:solidFill>
                <a:latin typeface="DDPCCW+MS-UIGothic"/>
                <a:cs typeface="DDPCCW+MS-UIGothic"/>
              </a:rPr>
              <a:t>的适用范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DPCCW+MS-UIGothic"/>
                <a:cs typeface="DDPCCW+MS-UIGothic"/>
              </a:rPr>
              <a:t>心理咨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询</a:t>
            </a:r>
            <a:r>
              <a:rPr sz="1500">
                <a:solidFill>
                  <a:srgbClr val="FFFFFF"/>
                </a:solidFill>
                <a:latin typeface="DDPCCW+MS-UIGothic"/>
                <a:cs typeface="DDPCCW+MS-UIGothic"/>
              </a:rPr>
              <a:t>适用于解决各种心理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DDPCCW+MS-UIGothic"/>
                <a:cs typeface="DDPCCW+MS-UIGothic"/>
              </a:rPr>
              <a:t>，如焦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FFFFF"/>
                </a:solidFill>
                <a:latin typeface="DDPCCW+MS-UIGothic"/>
                <a:cs typeface="DDPCCW+MS-UIGothic"/>
              </a:rPr>
              <a:t>、抑郁、自卑、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DPCCW+MS-UIGothic"/>
                <a:cs typeface="DDPCCW+MS-UIGothic"/>
              </a:rPr>
              <a:t>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FFFFFF"/>
                </a:solidFill>
                <a:latin typeface="DDPCCW+MS-UIGothic"/>
                <a:cs typeface="DDPCCW+MS-UIGothic"/>
              </a:rPr>
              <a:t>关系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紧张</a:t>
            </a:r>
            <a:r>
              <a:rPr sz="1500">
                <a:solidFill>
                  <a:srgbClr val="FFFFFF"/>
                </a:solidFill>
                <a:latin typeface="DDPCCW+MS-UIGothic"/>
                <a:cs typeface="DDPCCW+MS-UIGothic"/>
              </a:rPr>
              <a:t>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DPCCW+MS-UIGothic"/>
                <a:cs typeface="DDPCCW+MS-UIGothic"/>
              </a:rPr>
              <a:t>心理咨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询</a:t>
            </a:r>
            <a:r>
              <a:rPr sz="1500">
                <a:solidFill>
                  <a:srgbClr val="FFFFFF"/>
                </a:solidFill>
                <a:latin typeface="DDPCCW+MS-UIGothic"/>
                <a:cs typeface="DDPCCW+MS-UIGothic"/>
              </a:rPr>
              <a:t>适用于不同年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龄</a:t>
            </a:r>
            <a:r>
              <a:rPr sz="1500">
                <a:solidFill>
                  <a:srgbClr val="FFFFFF"/>
                </a:solidFill>
                <a:latin typeface="DDPCCW+MS-UIGothic"/>
                <a:cs typeface="DDPCCW+MS-UIGothic"/>
              </a:rPr>
              <a:t>段的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DPCCW+MS-UIGothic"/>
                <a:cs typeface="DDPCCW+MS-UIGothic"/>
              </a:rPr>
              <a:t>人群，包括儿童、青少年、成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DPCCW+MS-UIGothic"/>
                <a:cs typeface="DDPCCW+MS-UIGothic"/>
              </a:rPr>
              <a:t>人和老年人。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DPCCW+MS-UIGothic"/>
                <a:cs typeface="DDPCCW+MS-UIGothic"/>
              </a:rPr>
              <a:t>心理咨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询</a:t>
            </a:r>
            <a:r>
              <a:rPr sz="1500">
                <a:solidFill>
                  <a:srgbClr val="FFFFFF"/>
                </a:solidFill>
                <a:latin typeface="DDPCCW+MS-UIGothic"/>
                <a:cs typeface="DDPCCW+MS-UIGothic"/>
              </a:rPr>
              <a:t>适用于不同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DDPCCW+MS-UIGothic"/>
                <a:cs typeface="DDPCCW+MS-UIGothic"/>
              </a:rPr>
              <a:t>域的人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DPCCW+MS-UIGothic"/>
                <a:cs typeface="DDPCCW+MS-UIGothic"/>
              </a:rPr>
              <a:t>群，如学生、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职场</a:t>
            </a:r>
            <a:r>
              <a:rPr sz="1500">
                <a:solidFill>
                  <a:srgbClr val="FFFFFF"/>
                </a:solidFill>
                <a:latin typeface="DDPCCW+MS-UIGothic"/>
                <a:cs typeface="DDPCCW+MS-UIGothic"/>
              </a:rPr>
              <a:t>人士、家庭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DPCCW+MS-UIGothic"/>
                <a:cs typeface="DDPCCW+MS-UIGothic"/>
              </a:rPr>
              <a:t>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妇</a:t>
            </a:r>
            <a:r>
              <a:rPr sz="1500">
                <a:solidFill>
                  <a:srgbClr val="FFFFFF"/>
                </a:solidFill>
                <a:latin typeface="DDPCCW+MS-UIGothic"/>
                <a:cs typeface="DDPCCW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24914" y="885871"/>
            <a:ext cx="4009485" cy="37287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35"/>
              </a:lnSpc>
              <a:spcBef>
                <a:spcPct val="0"/>
              </a:spcBef>
              <a:spcAft>
                <a:spcPct val="0"/>
              </a:spcAft>
            </a:pPr>
            <a:r>
              <a:rPr sz="11550">
                <a:solidFill>
                  <a:srgbClr val="083800"/>
                </a:solidFill>
                <a:latin typeface="BTOQCF+CDJMFH+MicrosoftYaHei-Bold"/>
                <a:cs typeface="BTOQCF+CDJMFH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17395" y="3351609"/>
            <a:ext cx="50673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F6FFF4"/>
                </a:solidFill>
                <a:latin typeface="DDPCCW+MS-UIGothic"/>
                <a:cs typeface="DDPCCW+MS-UIGothic"/>
              </a:rPr>
              <a:t>心理咨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询</a:t>
            </a:r>
            <a:r>
              <a:rPr sz="4200">
                <a:solidFill>
                  <a:srgbClr val="F6FFF4"/>
                </a:solidFill>
                <a:latin typeface="DDPCCW+MS-UIGothic"/>
                <a:cs typeface="DDPCCW+MS-UIGothic"/>
              </a:rPr>
              <a:t>基本技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倾</a:t>
            </a:r>
            <a:r>
              <a:rPr sz="3000">
                <a:solidFill>
                  <a:srgbClr val="59AE93"/>
                </a:solidFill>
                <a:latin typeface="DDPCCW+MS-UIGothic"/>
                <a:cs typeface="DDPCCW+MS-UIGothic"/>
              </a:rPr>
              <a:t>听技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2955972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DPCCW+MS-UIGothic"/>
                <a:cs typeface="DDPCCW+MS-UIGothic"/>
              </a:rPr>
              <a:t>耐心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</a:t>
            </a:r>
            <a:r>
              <a:rPr sz="1350">
                <a:solidFill>
                  <a:srgbClr val="000000"/>
                </a:solidFill>
                <a:latin typeface="DDPCCW+MS-UIGothic"/>
                <a:cs typeface="DDPCCW+MS-UIGothic"/>
              </a:rPr>
              <a:t>注、理解接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纳</a:t>
            </a:r>
            <a:r>
              <a:rPr sz="1350">
                <a:solidFill>
                  <a:srgbClr val="000000"/>
                </a:solidFill>
                <a:latin typeface="DDPCCW+MS-UIGothic"/>
                <a:cs typeface="DDPCCW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00000"/>
                </a:solidFill>
                <a:latin typeface="DDPCCW+MS-UIGothic"/>
                <a:cs typeface="DDPCCW+MS-UIGothic"/>
              </a:rPr>
              <a:t>极关注、适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DDPCCW+MS-UIGothic"/>
                <a:cs typeface="DDPCCW+MS-UIGothic"/>
              </a:rPr>
              <a:t>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馈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FFFFFF"/>
                </a:solidFill>
                <a:latin typeface="DDPCCW+MS-UIGothic"/>
                <a:cs typeface="DDPCCW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DPCCW+MS-UIGothic"/>
                <a:cs typeface="DDPCCW+MS-UIGothic"/>
              </a:rPr>
              <a:t>心理咨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询师</a:t>
            </a:r>
            <a:r>
              <a:rPr sz="1350">
                <a:solidFill>
                  <a:srgbClr val="FFFFFF"/>
                </a:solidFill>
                <a:latin typeface="DDPCCW+MS-UIGothic"/>
                <a:cs typeface="DDPCCW+MS-UIGothic"/>
              </a:rPr>
              <a:t>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倾</a:t>
            </a:r>
            <a:r>
              <a:rPr sz="1350">
                <a:solidFill>
                  <a:srgbClr val="FFFFFF"/>
                </a:solidFill>
                <a:latin typeface="DDPCCW+MS-UIGothic"/>
                <a:cs typeface="DDPCCW+MS-UIGothic"/>
              </a:rPr>
              <a:t>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DDPCCW+MS-UIGothic"/>
                <a:cs typeface="DDPCCW+MS-UIGothic"/>
              </a:rPr>
              <a:t>程中需要保持耐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DPCCW+MS-UIGothic"/>
                <a:cs typeface="DDPCCW+MS-UIGothic"/>
              </a:rPr>
              <a:t>心，集中注意力，理解并接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纳</a:t>
            </a:r>
            <a:r>
              <a:rPr sz="1350">
                <a:solidFill>
                  <a:srgbClr val="FFFFFF"/>
                </a:solidFill>
                <a:latin typeface="DDPCCW+MS-UIGothic"/>
                <a:cs typeface="DDPCCW+MS-UIGothic"/>
              </a:rPr>
              <a:t>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访</a:t>
            </a:r>
            <a:r>
              <a:rPr sz="1350">
                <a:solidFill>
                  <a:srgbClr val="FFFFFF"/>
                </a:solidFill>
                <a:latin typeface="DDPCCW+MS-UIGothic"/>
                <a:cs typeface="DDPCCW+MS-UIGothic"/>
              </a:rPr>
              <a:t>者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DPCCW+MS-UIGothic"/>
                <a:cs typeface="DDPCCW+MS-UIGothic"/>
              </a:rPr>
              <a:t>的感受和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DDPCCW+MS-UIGothic"/>
                <a:cs typeface="DDPCCW+MS-UIGothic"/>
              </a:rPr>
              <a:t>点，同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时给</a:t>
            </a:r>
            <a:r>
              <a:rPr sz="1350">
                <a:solidFill>
                  <a:srgbClr val="FFFFFF"/>
                </a:solidFill>
                <a:latin typeface="DDPCCW+MS-UIGothic"/>
                <a:cs typeface="DDPCCW+MS-UIGothic"/>
              </a:rPr>
              <a:t>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FFFFFF"/>
                </a:solidFill>
                <a:latin typeface="DDPCCW+MS-UIGothic"/>
                <a:cs typeface="DDPCCW+MS-UIGothic"/>
              </a:rPr>
              <a:t>极的关注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DPCCW+MS-UIGothic"/>
                <a:cs typeface="DDPCCW+MS-UIGothic"/>
              </a:rPr>
              <a:t>和反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馈</a:t>
            </a:r>
            <a:r>
              <a:rPr sz="1350">
                <a:solidFill>
                  <a:srgbClr val="FFFFFF"/>
                </a:solidFill>
                <a:latin typeface="DDPCCW+MS-UIGothic"/>
                <a:cs typeface="DDPCCW+MS-UIGothic"/>
              </a:rPr>
              <a:t>，以促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DDPCCW+MS-UIGothic"/>
                <a:cs typeface="DDPCCW+MS-UIGothic"/>
              </a:rPr>
              <a:t>有效的沟通。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DDPCCW+MS-UIGothic"/>
                <a:cs typeface="DDPCCW+MS-UIGothic"/>
              </a:rPr>
              <a:t>提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问</a:t>
            </a:r>
            <a:r>
              <a:rPr sz="3000">
                <a:solidFill>
                  <a:srgbClr val="59AE93"/>
                </a:solidFill>
                <a:latin typeface="DDPCCW+MS-UIGothic"/>
                <a:cs typeface="DDPCCW+MS-UIGothic"/>
              </a:rPr>
              <a:t>技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39416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DPCCW+MS-UIGothic"/>
                <a:cs typeface="DDPCCW+MS-UIGothic"/>
              </a:rPr>
              <a:t>明确具体、适度开放、避免引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DDPCCW+MS-UIGothic"/>
                <a:cs typeface="DDPCCW+MS-UIGothic"/>
              </a:rPr>
              <a:t>、尊重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隐</a:t>
            </a:r>
            <a:r>
              <a:rPr sz="1500">
                <a:solidFill>
                  <a:srgbClr val="000000"/>
                </a:solidFill>
                <a:latin typeface="DDPCCW+MS-UIGothic"/>
                <a:cs typeface="DDPCCW+MS-UIGothic"/>
              </a:rPr>
              <a:t>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59AE93"/>
                </a:solidFill>
                <a:latin typeface="DDPCCW+MS-UIGothic"/>
                <a:cs typeface="DDPCCW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DPCCW+MS-UIGothic"/>
                <a:cs typeface="DDPCCW+MS-UIGothic"/>
              </a:rPr>
              <a:t>心理咨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询师</a:t>
            </a:r>
            <a:r>
              <a:rPr sz="1500">
                <a:solidFill>
                  <a:srgbClr val="000000"/>
                </a:solidFill>
                <a:latin typeface="DDPCCW+MS-UIGothic"/>
                <a:cs typeface="DDPCCW+MS-UIGothic"/>
              </a:rPr>
              <a:t>在提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问时</a:t>
            </a:r>
            <a:r>
              <a:rPr sz="1500">
                <a:solidFill>
                  <a:srgbClr val="000000"/>
                </a:solidFill>
                <a:latin typeface="DDPCCW+MS-UIGothic"/>
                <a:cs typeface="DDPCCW+MS-UIGothic"/>
              </a:rPr>
              <a:t>需要确保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DDPCCW+MS-UIGothic"/>
                <a:cs typeface="DDPCCW+MS-UIGothic"/>
              </a:rPr>
              <a:t>明确具体，适度开放以引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DDPCCW+MS-UIGothic"/>
                <a:cs typeface="DDPCCW+MS-UIGothic"/>
              </a:rPr>
              <a:t>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访</a:t>
            </a:r>
            <a:r>
              <a:rPr sz="1500">
                <a:solidFill>
                  <a:srgbClr val="000000"/>
                </a:solidFill>
                <a:latin typeface="DDPCCW+MS-UIGothic"/>
                <a:cs typeface="DDPCCW+MS-UIGothic"/>
              </a:rPr>
              <a:t>者表达，避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DPCCW+MS-UIGothic"/>
                <a:cs typeface="DDPCCW+MS-UIGothic"/>
              </a:rPr>
              <a:t>免引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DDPCCW+MS-UIGothic"/>
                <a:cs typeface="DDPCCW+MS-UIGothic"/>
              </a:rPr>
              <a:t>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DDPCCW+MS-UIGothic"/>
                <a:cs typeface="DDPCCW+MS-UIGothic"/>
              </a:rPr>
              <a:t>，同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DDPCCW+MS-UIGothic"/>
                <a:cs typeface="DDPCCW+MS-UIGothic"/>
              </a:rPr>
              <a:t>尊重来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访</a:t>
            </a:r>
            <a:r>
              <a:rPr sz="1500">
                <a:solidFill>
                  <a:srgbClr val="000000"/>
                </a:solidFill>
                <a:latin typeface="DDPCCW+MS-UIGothic"/>
                <a:cs typeface="DDPCCW+MS-UIGothic"/>
              </a:rPr>
              <a:t>者的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隐</a:t>
            </a:r>
            <a:r>
              <a:rPr sz="1500">
                <a:solidFill>
                  <a:srgbClr val="000000"/>
                </a:solidFill>
                <a:latin typeface="DDPCCW+MS-UIGothic"/>
                <a:cs typeface="DDPCCW+MS-UIGothic"/>
              </a:rPr>
              <a:t>私和保密原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DDPCCW+MS-UIGothic"/>
                <a:cs typeface="DDPCCW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DDPCCW+MS-UIGothic"/>
                <a:cs typeface="DDPCCW+MS-UIGothic"/>
              </a:rPr>
              <a:t>表达技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 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29244" y="2518783"/>
            <a:ext cx="32844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DPCCW+MS-UIGothic"/>
                <a:cs typeface="DDPCCW+MS-UIGothic"/>
              </a:rPr>
              <a:t>准确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简洁</a:t>
            </a:r>
            <a:r>
              <a:rPr sz="1500">
                <a:solidFill>
                  <a:srgbClr val="000000"/>
                </a:solidFill>
                <a:latin typeface="DDPCCW+MS-UIGothic"/>
                <a:cs typeface="DDPCCW+MS-UIGothic"/>
              </a:rPr>
              <a:t>、客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DDPCCW+MS-UIGothic"/>
                <a:cs typeface="DDPCCW+MS-UIGothic"/>
              </a:rPr>
              <a:t>中立、情感表达、共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29244" y="2861683"/>
            <a:ext cx="857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DPCCW+MS-UIGothic"/>
                <a:cs typeface="DDPCCW+MS-UIGothic"/>
              </a:rPr>
              <a:t>情关注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875905" y="39197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59AE93"/>
                </a:solidFill>
                <a:latin typeface="DDPCCW+MS-UIGothic"/>
                <a:cs typeface="DDPCCW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929244" y="4600947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DPCCW+MS-UIGothic"/>
                <a:cs typeface="DDPCCW+MS-UIGothic"/>
              </a:rPr>
              <a:t>心理咨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询师</a:t>
            </a:r>
            <a:r>
              <a:rPr sz="1500">
                <a:solidFill>
                  <a:srgbClr val="000000"/>
                </a:solidFill>
                <a:latin typeface="DDPCCW+MS-UIGothic"/>
                <a:cs typeface="DDPCCW+MS-UIGothic"/>
              </a:rPr>
              <a:t>在表达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DDPCCW+MS-UIGothic"/>
                <a:cs typeface="DDPCCW+MS-UIGothic"/>
              </a:rPr>
              <a:t>需要确保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DDPCCW+MS-UIGothic"/>
                <a:cs typeface="DDPCCW+MS-UIGothic"/>
              </a:rPr>
              <a:t>言准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DPCCW+MS-UIGothic"/>
                <a:cs typeface="DDPCCW+MS-UIGothic"/>
              </a:rPr>
              <a:t>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简洁</a:t>
            </a:r>
            <a:r>
              <a:rPr sz="1500">
                <a:solidFill>
                  <a:srgbClr val="000000"/>
                </a:solidFill>
                <a:latin typeface="DDPCCW+MS-UIGothic"/>
                <a:cs typeface="DDPCCW+MS-UIGothic"/>
              </a:rPr>
              <a:t>，保持客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DDPCCW+MS-UIGothic"/>
                <a:cs typeface="DDPCCW+MS-UIGothic"/>
              </a:rPr>
              <a:t>中立的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DDPCCW+MS-UIGothic"/>
                <a:cs typeface="DDPCCW+MS-UIGothic"/>
              </a:rPr>
              <a:t>度，同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DPCCW+MS-UIGothic"/>
                <a:cs typeface="DDPCCW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DDPCCW+MS-UIGothic"/>
                <a:cs typeface="DDPCCW+MS-UIGothic"/>
              </a:rPr>
              <a:t>适当地表达自己的情感和共情关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DPCCW+MS-UIGothic"/>
                <a:cs typeface="DDPCCW+MS-UIGothic"/>
              </a:rPr>
              <a:t>注，以促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DDPCCW+MS-UIGothic"/>
                <a:cs typeface="DDPCCW+MS-UIGothic"/>
              </a:rPr>
              <a:t>与来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访</a:t>
            </a:r>
            <a:r>
              <a:rPr sz="1500">
                <a:solidFill>
                  <a:srgbClr val="000000"/>
                </a:solidFill>
                <a:latin typeface="DDPCCW+MS-UIGothic"/>
                <a:cs typeface="DDPCCW+MS-UIGothic"/>
              </a:rPr>
              <a:t>者的情感交流。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59AE93"/>
                </a:solidFill>
                <a:latin typeface="DDPCCW+MS-UIGothic"/>
                <a:cs typeface="DDPCCW+MS-UIGothic"/>
              </a:rPr>
              <a:t>察技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9AE9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2764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DPCCW+MS-UIGothic"/>
                <a:cs typeface="DDPCCW+MS-UIGothic"/>
              </a:rPr>
              <a:t>注意非言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DDPCCW+MS-UIGothic"/>
                <a:cs typeface="DDPCCW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DDPCCW+MS-UIGothic"/>
                <a:cs typeface="DDPCCW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DDPCCW+MS-UIGothic"/>
                <a:cs typeface="DDPCCW+MS-UIGothic"/>
              </a:rPr>
              <a:t>察情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绪变</a:t>
            </a:r>
            <a:r>
              <a:rPr sz="1350">
                <a:solidFill>
                  <a:srgbClr val="000000"/>
                </a:solidFill>
                <a:latin typeface="DDPCCW+MS-UIGothic"/>
                <a:cs typeface="DDPCCW+MS-UIGothic"/>
              </a:rPr>
              <a:t>化、留意异常表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DDPCCW+MS-UIGothic"/>
                <a:cs typeface="DDPCCW+MS-UIGothic"/>
              </a:rPr>
              <a:t>、适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时记录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9AE93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59AE93"/>
                </a:solidFill>
                <a:latin typeface="DDPCCW+MS-UIGothic"/>
                <a:cs typeface="DDPCCW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257286" cy="11931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DPCCW+MS-UIGothic"/>
                <a:cs typeface="DDPCCW+MS-UIGothic"/>
              </a:rPr>
              <a:t>心理咨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询师</a:t>
            </a:r>
            <a:r>
              <a:rPr sz="1350">
                <a:solidFill>
                  <a:srgbClr val="000000"/>
                </a:solidFill>
                <a:latin typeface="DDPCCW+MS-UIGothic"/>
                <a:cs typeface="DDPCCW+MS-UIGothic"/>
              </a:rPr>
              <a:t>在咨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询过</a:t>
            </a:r>
            <a:r>
              <a:rPr sz="1350">
                <a:solidFill>
                  <a:srgbClr val="000000"/>
                </a:solidFill>
                <a:latin typeface="DDPCCW+MS-UIGothic"/>
                <a:cs typeface="DDPCCW+MS-UIGothic"/>
              </a:rPr>
              <a:t>程中需要注意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DDPCCW+MS-UIGothic"/>
                <a:cs typeface="DDPCCW+MS-UIGothic"/>
              </a:rPr>
              <a:t>察来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访</a:t>
            </a:r>
            <a:r>
              <a:rPr sz="1350">
                <a:solidFill>
                  <a:srgbClr val="000000"/>
                </a:solidFill>
                <a:latin typeface="DDPCCW+MS-UIGothic"/>
                <a:cs typeface="DDPCCW+MS-UIGothic"/>
              </a:rPr>
              <a:t>者的非言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DDPCCW+MS-UIGothic"/>
                <a:cs typeface="DDPCCW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DDPCCW+MS-UIGothic"/>
                <a:cs typeface="DDPCCW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DPCCW+MS-UIGothic"/>
                <a:cs typeface="DDPCCW+MS-UIGothic"/>
              </a:rPr>
              <a:t>如表情、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DDPCCW+MS-UIGothic"/>
                <a:cs typeface="DDPCCW+MS-UIGothic"/>
              </a:rPr>
              <a:t>作等，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DDPCCW+MS-UIGothic"/>
                <a:cs typeface="DDPCCW+MS-UIGothic"/>
              </a:rPr>
              <a:t>察情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绪变</a:t>
            </a:r>
            <a:r>
              <a:rPr sz="1350">
                <a:solidFill>
                  <a:srgbClr val="000000"/>
                </a:solidFill>
                <a:latin typeface="DDPCCW+MS-UIGothic"/>
                <a:cs typeface="DDPCCW+MS-UIGothic"/>
              </a:rPr>
              <a:t>化和异常表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DDPCCW+MS-UIGothic"/>
                <a:cs typeface="DDPCCW+MS-UIGothic"/>
              </a:rPr>
              <a:t>，适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时记录</a:t>
            </a:r>
            <a:r>
              <a:rPr sz="1350">
                <a:solidFill>
                  <a:srgbClr val="000000"/>
                </a:solidFill>
                <a:latin typeface="DDPCCW+MS-UIGothic"/>
                <a:cs typeface="DDPCCW+MS-UIGothic"/>
              </a:rPr>
              <a:t>以助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DPCCW+MS-UIGothic"/>
                <a:cs typeface="DDPCCW+MS-UIGothic"/>
              </a:rPr>
              <a:t>于分析和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DDPCCW+MS-UIGothic"/>
                <a:cs typeface="DDPCCW+MS-UIGothic"/>
              </a:rPr>
              <a:t>估。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24914" y="885871"/>
            <a:ext cx="4009485" cy="37287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35"/>
              </a:lnSpc>
              <a:spcBef>
                <a:spcPct val="0"/>
              </a:spcBef>
              <a:spcAft>
                <a:spcPct val="0"/>
              </a:spcAft>
            </a:pPr>
            <a:r>
              <a:rPr sz="11550">
                <a:solidFill>
                  <a:srgbClr val="083800"/>
                </a:solidFill>
                <a:latin typeface="BTOQCF+CDJMFH+MicrosoftYaHei-Bold"/>
                <a:cs typeface="BTOQCF+CDJMFH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17395" y="3351609"/>
            <a:ext cx="50673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F6FFF4"/>
                </a:solidFill>
                <a:latin typeface="DDPCCW+MS-UIGothic"/>
                <a:cs typeface="DDPCCW+MS-UIGothic"/>
              </a:rPr>
              <a:t>心理咨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询护</a:t>
            </a:r>
            <a:r>
              <a:rPr sz="4200">
                <a:solidFill>
                  <a:srgbClr val="F6FFF4"/>
                </a:solidFill>
                <a:latin typeface="DDPCCW+MS-UIGothic"/>
                <a:cs typeface="DDPCCW+MS-UIGothic"/>
              </a:rPr>
              <a:t>理技巧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https://d.book118.com/195343304233011113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DDPCCW+MS-UIGothic</vt:lpstr>
      <vt:lpstr>SimSun</vt:lpstr>
      <vt:lpstr>BUSUBE+GKWDGG+ArialMT</vt:lpstr>
      <vt:lpstr>Times New Roman</vt:lpstr>
      <vt:lpstr>CIVMFM+VNPBWE+MicrosoftYaHei</vt:lpstr>
      <vt:lpstr>BTOQCF+CDJMFH+MicrosoftYaHei-Bold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2024-09-20T12:54:58.441</cp:lastPrinted>
  <dcterms:created xsi:type="dcterms:W3CDTF">2024-09-20T04:54:58Z</dcterms:created>
  <dcterms:modified xsi:type="dcterms:W3CDTF">2024-09-20T04:54:59Z</dcterms:modified>
</cp:coreProperties>
</file>