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F5856DA-AF51-4E00-9BF6-9B0F5581A4C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5CA10A4-4D32-4ABD-92A2-87C4A06A190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0F446A9-1C2E-4B3E-9E50-E721414053E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83FCA69-78BC-4349-9831-3EE6006D01D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2F08075-8A49-4D62-9543-48F1DBDD779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269049F-51F1-4B25-BFFE-5390DC12B7B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5906D16-5982-40B0-8F9F-9EA377CF4B6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ECDB222-FFD8-4EED-BFAD-0A2869B72A9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E0C4D68-23F5-4F42-AED8-72D07112311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513745D-DD0C-4423-AEB9-444D2B471D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275EF07-67FC-47D2-BAC2-084FEE0F4A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13.jpeg" /><Relationship Id="rId6"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0.jpeg" /><Relationship Id="rId6"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96003132034010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9816" y="1127918"/>
            <a:ext cx="9829800" cy="21050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排泄的意义</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排泄的定义与作用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排泄的生理机制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不同生物的排泄方式</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排泄异常的疾病与处理方法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如何保持排泄通畅</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排泄的意义与未来研究展望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01</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排泄的定义与作用</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093" r="15093"/>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15093" r="15093"/>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8776" r="38776"/>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排泄的定义</a:t>
              </a:r>
            </a:p>
          </p:txBody>
        </p:sp>
      </p:grpSp>
      <p:sp>
        <p:nvSpPr>
          <p:cNvPr id="31" name="AutoShape 31"/>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排泄的主要器官包括肾脏、肝脏、皮肤、肺等，它们共同协作，将体内的废物和有害物质排出体外。</a:t>
            </a:r>
            <a:endParaRPr lang="en-US" sz="1100"/>
          </a:p>
        </p:txBody>
      </p:sp>
      <p:sp>
        <p:nvSpPr>
          <p:cNvPr id="32" name="AutoShape 32"/>
          <p:cNvSpPr/>
          <p:nvPr/>
        </p:nvSpPr>
        <p:spPr>
          <a:xfrm>
            <a:off x="8406414" y="2594489"/>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排泄是指身体通过消化道、泌尿系统等途径，将废物和多余物质排出体外的过程。</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排泄能够将体内多余的盐、水、尿素等废物排出，维持体液的酸碱平衡和渗透压稳定。</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维持体内平衡</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排除有害物质</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t="16750" b="1675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调节体温</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通过排泄，身体能够将药物、重金属、毒素等有害物质排出体外，保持身体健康。</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通过出汗和排尿等排泄方式，身体能够调节体温，保持正常生理功能。</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排泄的作用</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45" r="3245"/>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t="1139" b="1139"/>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7192" r="7192"/>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4881" r="14881"/>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TextBox 21"/>
          <p:cNvSpPr txBox="1"/>
          <p:nvPr/>
        </p:nvSpPr>
        <p:spPr>
          <a:xfrm>
            <a:off x="705451" y="3461492"/>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01</a:t>
            </a:r>
          </a:p>
        </p:txBody>
      </p:sp>
      <p:sp>
        <p:nvSpPr>
          <p:cNvPr id="22" name="TextBox 22"/>
          <p:cNvSpPr txBox="1"/>
          <p:nvPr/>
        </p:nvSpPr>
        <p:spPr>
          <a:xfrm>
            <a:off x="3571418" y="3467100"/>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02</a:t>
            </a:r>
          </a:p>
        </p:txBody>
      </p:sp>
      <p:sp>
        <p:nvSpPr>
          <p:cNvPr id="23" name="TextBox 23"/>
          <p:cNvSpPr txBox="1"/>
          <p:nvPr/>
        </p:nvSpPr>
        <p:spPr>
          <a:xfrm>
            <a:off x="9265251" y="3471017"/>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04</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排泄与健康的关系</a:t>
              </a:r>
            </a:p>
          </p:txBody>
        </p:sp>
      </p:grpSp>
      <p:grpSp>
        <p:nvGrpSpPr>
          <p:cNvPr id="46" name="Group 46"/>
          <p:cNvGrpSpPr/>
          <p:nvPr/>
        </p:nvGrpSpPr>
        <p:grpSpPr>
          <a:xfrm>
            <a:off x="756455" y="4477571"/>
            <a:ext cx="2164942" cy="1552257"/>
            <a:chOff x="756455" y="4477571"/>
            <a:chExt cx="2164942" cy="1552257"/>
          </a:xfrm>
        </p:grpSpPr>
        <p:sp>
          <p:nvSpPr>
            <p:cNvPr id="47" name="TextBox 47"/>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正常排泄有助于预防便秘、肠道疾病等消化系统问题。</a:t>
              </a:r>
            </a:p>
          </p:txBody>
        </p:sp>
      </p:grpSp>
      <p:grpSp>
        <p:nvGrpSpPr>
          <p:cNvPr id="48" name="Group 48"/>
          <p:cNvGrpSpPr/>
          <p:nvPr/>
        </p:nvGrpSpPr>
        <p:grpSpPr>
          <a:xfrm>
            <a:off x="3628568" y="4477571"/>
            <a:ext cx="2164942" cy="1552257"/>
            <a:chOff x="3628568" y="4477571"/>
            <a:chExt cx="2164942" cy="1552257"/>
          </a:xfrm>
        </p:grpSpPr>
        <p:sp>
          <p:nvSpPr>
            <p:cNvPr id="49" name="TextBox 49"/>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肾脏排泄功能的好坏直接影响着身体的代谢废物排除和酸碱平衡调节。</a:t>
              </a:r>
            </a:p>
          </p:txBody>
        </p:sp>
      </p:grpSp>
      <p:grpSp>
        <p:nvGrpSpPr>
          <p:cNvPr id="50" name="Group 50"/>
          <p:cNvGrpSpPr/>
          <p:nvPr/>
        </p:nvGrpSpPr>
        <p:grpSpPr>
          <a:xfrm>
            <a:off x="6466794" y="4477571"/>
            <a:ext cx="2164942" cy="1552257"/>
            <a:chOff x="6466794" y="4477571"/>
            <a:chExt cx="2164942" cy="1552257"/>
          </a:xfrm>
        </p:grpSpPr>
        <p:sp>
          <p:nvSpPr>
            <p:cNvPr id="51" name="TextBox 51"/>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皮肤排泄能够排除汗液和毒素，保持皮肤健康。</a:t>
              </a:r>
            </a:p>
          </p:txBody>
        </p:sp>
      </p:grpSp>
      <p:grpSp>
        <p:nvGrpSpPr>
          <p:cNvPr id="52" name="Group 52"/>
          <p:cNvGrpSpPr/>
          <p:nvPr/>
        </p:nvGrpSpPr>
        <p:grpSpPr>
          <a:xfrm>
            <a:off x="9318371" y="4477571"/>
            <a:ext cx="2164942" cy="1552257"/>
            <a:chOff x="9318371" y="4477571"/>
            <a:chExt cx="2164942" cy="1552257"/>
          </a:xfrm>
        </p:grpSpPr>
        <p:sp>
          <p:nvSpPr>
            <p:cNvPr id="53" name="TextBox 53"/>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肺通过呼气排出二氧化碳，吸入新鲜氧气，维持呼吸功能。</a:t>
              </a:r>
            </a:p>
          </p:txBody>
        </p:sp>
      </p:grpSp>
      <p:sp>
        <p:nvSpPr>
          <p:cNvPr id="54" name="TextBox 54"/>
          <p:cNvSpPr txBox="1"/>
          <p:nvPr/>
        </p:nvSpPr>
        <p:spPr>
          <a:xfrm>
            <a:off x="6416218" y="3461492"/>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03</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02</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排泄的生理机制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消化系统通过分泌消化酶和胃酸等物质，将食物分解为小分子物质，如氨基酸、单糖和脂肪酸等。</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消化系统还负责吸收营养物质，并将其输送到身体的各个组织和器官中，以维持正常的生理功能。</a:t>
            </a:r>
          </a:p>
        </p:txBody>
      </p:sp>
      <p:pic>
        <p:nvPicPr>
          <p:cNvPr id="7" name="Picture 7"/>
          <p:cNvPicPr>
            <a:picLocks noChangeAspect="1"/>
          </p:cNvPicPr>
          <p:nvPr/>
        </p:nvPicPr>
        <p:blipFill>
          <a:blip r:embed="rId2"/>
          <a:srcRect t="8771" b="8771"/>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t="8771" b="8771"/>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t="19078" b="19078"/>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消化系统是排泄机制的重要组成部分，负责将食物转化为可被身体吸收和利用的营养物质。</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消化系统</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825" b="16825"/>
          <a:stretch>
            <a:fillRect/>
          </a:stretch>
        </p:blipFill>
        <p:spPr>
          <a:xfrm>
            <a:off x="882858" y="1563009"/>
            <a:ext cx="2465519" cy="2459823"/>
          </a:xfrm>
          <a:prstGeom prst="rect">
            <a:avLst/>
          </a:prstGeom>
        </p:spPr>
      </p:pic>
      <p:pic>
        <p:nvPicPr>
          <p:cNvPr id="3" name="Picture 3"/>
          <p:cNvPicPr>
            <a:picLocks noChangeAspect="1"/>
          </p:cNvPicPr>
          <p:nvPr/>
        </p:nvPicPr>
        <p:blipFill>
          <a:blip r:embed="rId3"/>
          <a:srcRect t="116" b="116"/>
          <a:stretch>
            <a:fillRect/>
          </a:stretch>
        </p:blipFill>
        <p:spPr>
          <a:xfrm>
            <a:off x="3561054" y="1563009"/>
            <a:ext cx="2465519" cy="2459823"/>
          </a:xfrm>
          <a:prstGeom prst="rect">
            <a:avLst/>
          </a:prstGeom>
        </p:spPr>
      </p:pic>
      <p:pic>
        <p:nvPicPr>
          <p:cNvPr id="4" name="Picture 4"/>
          <p:cNvPicPr>
            <a:picLocks noChangeAspect="1"/>
          </p:cNvPicPr>
          <p:nvPr/>
        </p:nvPicPr>
        <p:blipFill>
          <a:blip r:embed="rId4"/>
          <a:srcRect t="17726" b="17726"/>
          <a:stretch>
            <a:fillRect/>
          </a:stretch>
        </p:blipFill>
        <p:spPr>
          <a:xfrm>
            <a:off x="6239251" y="1563009"/>
            <a:ext cx="2465519" cy="2459823"/>
          </a:xfrm>
          <a:prstGeom prst="rect">
            <a:avLst/>
          </a:prstGeom>
        </p:spPr>
      </p:pic>
      <p:pic>
        <p:nvPicPr>
          <p:cNvPr id="5" name="Picture 5"/>
          <p:cNvPicPr>
            <a:picLocks noChangeAspect="1"/>
          </p:cNvPicPr>
          <p:nvPr/>
        </p:nvPicPr>
        <p:blipFill>
          <a:blip r:embed="rId5"/>
          <a:srcRect l="31917" r="31917"/>
          <a:stretch>
            <a:fillRect/>
          </a:stretch>
        </p:blipFill>
        <p:spPr>
          <a:xfrm>
            <a:off x="8917448" y="1563009"/>
            <a:ext cx="2465519" cy="2459823"/>
          </a:xfrm>
          <a:prstGeom prst="rect">
            <a:avLst/>
          </a:prstGeom>
        </p:spPr>
      </p:pic>
      <p:sp>
        <p:nvSpPr>
          <p:cNvPr id="6" name="AutoShape 6"/>
          <p:cNvSpPr/>
          <p:nvPr/>
        </p:nvSpPr>
        <p:spPr>
          <a:xfrm>
            <a:off x="1401243" y="3336168"/>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079439" y="3336168"/>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466032" y="3336168"/>
            <a:ext cx="1368351" cy="146042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757636" y="3336168"/>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7981" y="5054414"/>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排泄系统包括肾脏、膀胱、尿道和肠道等器官。</a:t>
            </a:r>
            <a:endParaRPr lang="en-US" sz="1100"/>
          </a:p>
        </p:txBody>
      </p:sp>
      <p:sp>
        <p:nvSpPr>
          <p:cNvPr id="11" name="AutoShape 11"/>
          <p:cNvSpPr/>
          <p:nvPr/>
        </p:nvSpPr>
        <p:spPr>
          <a:xfrm>
            <a:off x="3586178" y="5054414"/>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肾脏是排泄系统的主要器官，负责过滤血液，排除多余的水分和代谢废物，形成尿液。</a:t>
            </a:r>
            <a:endParaRPr lang="en-US" sz="1100"/>
          </a:p>
        </p:txBody>
      </p:sp>
      <p:sp>
        <p:nvSpPr>
          <p:cNvPr id="12" name="AutoShape 12"/>
          <p:cNvSpPr/>
          <p:nvPr/>
        </p:nvSpPr>
        <p:spPr>
          <a:xfrm>
            <a:off x="6264374" y="5054414"/>
            <a:ext cx="2415273" cy="99992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膀胱负责储存尿液，尿道负责将尿液排出体外。</a:t>
            </a:r>
            <a:endParaRPr lang="en-US" sz="1100"/>
          </a:p>
        </p:txBody>
      </p:sp>
      <p:sp>
        <p:nvSpPr>
          <p:cNvPr id="13" name="AutoShape 13"/>
          <p:cNvSpPr/>
          <p:nvPr/>
        </p:nvSpPr>
        <p:spPr>
          <a:xfrm>
            <a:off x="8942570" y="5054414"/>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肠道则负责排除食物残渣和废物，以及一些多余的水分和气体。</a:t>
            </a:r>
            <a:endParaRPr lang="en-US" sz="1100"/>
          </a:p>
        </p:txBody>
      </p:sp>
      <p:sp>
        <p:nvSpPr>
          <p:cNvPr id="14" name="TextBox 14"/>
          <p:cNvSpPr txBox="1"/>
          <p:nvPr/>
        </p:nvSpPr>
        <p:spPr>
          <a:xfrm>
            <a:off x="1431442" y="3725383"/>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15" name="TextBox 15"/>
          <p:cNvSpPr txBox="1"/>
          <p:nvPr/>
        </p:nvSpPr>
        <p:spPr>
          <a:xfrm>
            <a:off x="4111824"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16" name="TextBox 16"/>
          <p:cNvSpPr txBox="1"/>
          <p:nvPr/>
        </p:nvSpPr>
        <p:spPr>
          <a:xfrm>
            <a:off x="6790020"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17" name="TextBox 17"/>
          <p:cNvSpPr txBox="1"/>
          <p:nvPr/>
        </p:nvSpPr>
        <p:spPr>
          <a:xfrm>
            <a:off x="9468217"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排泄系统的组成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排泄的生理过程</a:t>
              </a:r>
            </a:p>
          </p:txBody>
        </p:sp>
      </p:grpSp>
      <p:sp>
        <p:nvSpPr>
          <p:cNvPr id="24" name="Freeform 24"/>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6" name="Group 26"/>
          <p:cNvGrpSpPr/>
          <p:nvPr/>
        </p:nvGrpSpPr>
        <p:grpSpPr>
          <a:xfrm>
            <a:off x="2215756" y="1566343"/>
            <a:ext cx="2043574" cy="4455417"/>
            <a:chOff x="2215756" y="1566343"/>
            <a:chExt cx="2043574" cy="4455417"/>
          </a:xfrm>
        </p:grpSpPr>
        <p:sp>
          <p:nvSpPr>
            <p:cNvPr id="27" name="Freeform 27"/>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 name="Group 31"/>
          <p:cNvGrpSpPr/>
          <p:nvPr/>
        </p:nvGrpSpPr>
        <p:grpSpPr>
          <a:xfrm>
            <a:off x="1171292" y="2749588"/>
            <a:ext cx="2088928" cy="2088928"/>
            <a:chOff x="1171292" y="2749588"/>
            <a:chExt cx="2088928" cy="2088928"/>
          </a:xfrm>
        </p:grpSpPr>
        <p:sp>
          <p:nvSpPr>
            <p:cNvPr id="32" name="AutoShape 32"/>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 name="Group 33"/>
          <p:cNvGrpSpPr/>
          <p:nvPr/>
        </p:nvGrpSpPr>
        <p:grpSpPr>
          <a:xfrm>
            <a:off x="1797656" y="3303419"/>
            <a:ext cx="931450" cy="924116"/>
            <a:chOff x="1797656" y="3303419"/>
            <a:chExt cx="931450" cy="924116"/>
          </a:xfrm>
        </p:grpSpPr>
        <p:sp>
          <p:nvSpPr>
            <p:cNvPr id="34" name="Freeform 34"/>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01</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排泄过程是身体将不需要的物质排出体外的过程。</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02</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通过肾脏过滤血液，排除多余的水分和代谢废物，形成尿液，这是排泄过程的主要方式。</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03</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尿液通过输尿管输送到膀胱，并在膀胱中储存。当膀胱内的尿液达到一定量时，大脑发出信号，刺激膀胱收缩，将尿液排出体外。</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04</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肠道排泄的过程则是通过肠道蠕动将食物残渣和废物排出体外。</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03</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不同生物的排泄方式</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9328" r="9328"/>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通过泌尿系统将体内的代谢废物和多余水分以尿液的形式排出体外，维持体内水、电解质平衡和酸碱平衡。</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通过消化道将食物残渣和废物以粪便的形式排出体外，维持肠道健康，防止便秘和肠道疾病。</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人类排泄方式</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排便</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排尿</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https://d.book118.com/196003132034010045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67</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2024-09-13T21:11:50.026</cp:lastPrinted>
  <dcterms:created xsi:type="dcterms:W3CDTF">2024-09-13T13:11:50Z</dcterms:created>
  <dcterms:modified xsi:type="dcterms:W3CDTF">2024-09-13T13:11:52Z</dcterms:modified>
</cp:coreProperties>
</file>