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A0B9B81-267D-4348-BB8F-EBDD6CFACD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E3DEA4D-1E96-47D5-9F18-899FC4B38E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CBC69F9-B80A-4470-9D86-BA2B9FD869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2ECE2CC-4AA1-4882-A700-33758F5C3B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7B739DC-86AC-4F37-A0DE-F4D044DB683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16500E4-9942-4A2D-BD99-149006A5771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325BA59-674A-4599-A40B-4E7452B24E0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C1A4C6-03B8-4B12-881B-1DFF50D4E5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53FE5EE-36BD-4869-90E1-8EC6068CAF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7FC3D2-5D2D-4A21-9978-61C38D9E72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7A2581-B07D-40EF-BD31-A93B7F54A1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6010044002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solidFill>
                <a:latin typeface="Microsoft Yahei"/>
                <a:ea typeface="Microsoft Yahei"/>
                <a:cs typeface="Microsoft Yahei"/>
              </a:rPr>
              <a:t>交通安全班会活动设计案例分析</a:t>
            </a:r>
          </a:p>
        </p:txBody>
      </p:sp>
      <p:sp>
        <p:nvSpPr>
          <p:cNvPr id="3" name="TextBox 3"/>
          <p:cNvSpPr txBox="1"/>
          <p:nvPr/>
        </p:nvSpPr>
        <p:spPr>
          <a:xfrm>
            <a:off x="1123166" y="5720870"/>
            <a:ext cx="38671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solidFill>
                <a:latin typeface="Microsoft Yahei"/>
                <a:ea typeface="Microsoft Yahei"/>
                <a:cs typeface="Microsoft Yahei"/>
              </a:rPr>
              <a:t>汇报人：&lt;XXX&gt;</a:t>
            </a:r>
          </a:p>
        </p:txBody>
      </p:sp>
      <p:sp>
        <p:nvSpPr>
          <p:cNvPr id="4" name="TextBox 4"/>
          <p:cNvSpPr txBox="1"/>
          <p:nvPr/>
        </p:nvSpPr>
        <p:spPr>
          <a:xfrm>
            <a:off x="6798437" y="5720870"/>
            <a:ext cx="4267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a:solidFill>
                  <a:srgbClr val="FFFFFF"/>
                </a:solidFill>
                <a:latin typeface="Microsoft Yahei"/>
                <a:ea typeface="Microsoft Yahei"/>
                <a:cs typeface="Microsoft Yahei"/>
              </a:rPr>
              <a:t>2024-01-12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交通安全案例分享</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交通安全知识讲解</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交通安全实践活动设计</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安全意识培养与行为习惯养成</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01</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solidFill>
                <a:latin typeface="Microsoft Yahei"/>
                <a:ea typeface="Microsoft Yahei"/>
                <a:cs typeface="Microsoft Yahei"/>
              </a:rPr>
              <a:t>引言</a:t>
            </a:r>
          </a:p>
        </p:txBody>
      </p:sp>
      <p:sp>
        <p:nvSpPr>
          <p:cNvPr id="4" name="TextBox 4"/>
          <p:cNvSpPr txBox="1"/>
          <p:nvPr/>
        </p:nvSpPr>
        <p:spPr>
          <a:xfrm>
            <a:off x="5017700" y="5577969"/>
            <a:ext cx="2156600" cy="63803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1452" r="1145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24" r="3252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3004" r="33004"/>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交通安全是保障人们生命安全的重要一环，减少交通事故的发生和降低交通事故的伤害程度是交通安全班会活动的重要目标。</a:t>
            </a:r>
            <a:endParaRPr lang="en-US" sz="1100"/>
          </a:p>
        </p:txBody>
      </p:sp>
      <p:sp>
        <p:nvSpPr>
          <p:cNvPr id="8" name="AutoShape 8"/>
          <p:cNvSpPr/>
          <p:nvPr/>
        </p:nvSpPr>
        <p:spPr>
          <a:xfrm>
            <a:off x="8901714" y="1901965"/>
            <a:ext cx="2084387" cy="46037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保护生命安全</a:t>
            </a:r>
            <a:endParaRPr lang="en-US" sz="1100"/>
          </a:p>
        </p:txBody>
      </p:sp>
      <p:sp>
        <p:nvSpPr>
          <p:cNvPr id="9" name="AutoShape 9"/>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良好的交通秩序和安全意识有助于减少交通拥堵和冲突，从而维护社会的稳定和和谐。</a:t>
            </a:r>
            <a:endParaRPr lang="en-US" sz="1100"/>
          </a:p>
        </p:txBody>
      </p:sp>
      <p:sp>
        <p:nvSpPr>
          <p:cNvPr id="10" name="AutoShape 10"/>
          <p:cNvSpPr/>
          <p:nvPr/>
        </p:nvSpPr>
        <p:spPr>
          <a:xfrm>
            <a:off x="8901714" y="4005263"/>
            <a:ext cx="2084387" cy="46037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维护社会稳定</a:t>
            </a:r>
            <a:endParaRPr lang="en-US" sz="1100"/>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交通安全的重要性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5481" b="2548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通过交通安全班会活动，可以增强学生的安全意识，让他们认识到交通安全的重要性，并养成良好的交通行为习惯。</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交通安全班会活动也是培养学生文明素质的重要途径，通过活动让学生学会尊重生命、关爱他人，提高社会责任感。</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班会活动的目的和意义</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培养文明素质</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提高安全意识</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02</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solidFill>
                <a:latin typeface="Microsoft Yahei"/>
                <a:ea typeface="Microsoft Yahei"/>
                <a:cs typeface="Microsoft Yahei"/>
              </a:rPr>
              <a:t>交通安全案例分享</a:t>
            </a:r>
          </a:p>
        </p:txBody>
      </p:sp>
      <p:sp>
        <p:nvSpPr>
          <p:cNvPr id="4" name="TextBox 4"/>
          <p:cNvSpPr txBox="1"/>
          <p:nvPr/>
        </p:nvSpPr>
        <p:spPr>
          <a:xfrm>
            <a:off x="5017700" y="5577969"/>
            <a:ext cx="2156600" cy="63803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某中学学生未遵守交通规则横穿马路，被一辆超速行驶的汽车撞伤。</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案例一</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73" b="7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案例二</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7250" r="172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案例三</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919" r="16919"/>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某小学生乘坐非法营运三轮车上学，发生交通事故导致重伤。</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某初中生在放学路上与同学嬉戏打闹，不慎跌入道路坑槽内受伤。</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典型交通安全事故案例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案例一分析</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事故发生的主要原因是学生未遵守交通规则，横穿马路时未能观察来往车辆。教训是加强学生的交通安全教育，提高他们的安全意识和自我保护能力。</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3750" r="1375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案例二分析</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事故发生的主要原因是乘坐非法营运三轮车，车辆安全性能差，驾驶人员无证驾驶。教训是加强校园周边交通安全管理，禁止非法营运三轮车进入校园周边区域，同时教育学生不乘坐无证驾驶的车辆。</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案例三分析</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事故发生的主要原因是学生在道路上嬉戏打闹，缺乏安全意识。教训是加强学生的安全教育，教育他们不要在道路上嬉戏打闹，同时学校和家长也要加强监管，确保学生安全。</a:t>
            </a:r>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案例分析：原因与教训</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03</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solidFill>
                <a:latin typeface="Microsoft Yahei"/>
                <a:ea typeface="Microsoft Yahei"/>
                <a:cs typeface="Microsoft Yahei"/>
              </a:rPr>
              <a:t>交通安全知识讲解</a:t>
            </a:r>
          </a:p>
        </p:txBody>
      </p:sp>
      <p:sp>
        <p:nvSpPr>
          <p:cNvPr id="4" name="TextBox 4"/>
          <p:cNvSpPr txBox="1"/>
          <p:nvPr/>
        </p:nvSpPr>
        <p:spPr>
          <a:xfrm>
            <a:off x="5017700" y="5577969"/>
            <a:ext cx="2156600" cy="63803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405020"/>
            <a:ext cx="460057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总结词</a:t>
            </a:r>
          </a:p>
        </p:txBody>
      </p:sp>
      <p:sp>
        <p:nvSpPr>
          <p:cNvPr id="9" name="TextBox 9"/>
          <p:cNvSpPr txBox="1"/>
          <p:nvPr/>
        </p:nvSpPr>
        <p:spPr>
          <a:xfrm>
            <a:off x="1596603" y="1890788"/>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了解交通规则和信号是保障交通安全的基础。</a:t>
            </a:r>
          </a:p>
        </p:txBody>
      </p:sp>
      <p:sp>
        <p:nvSpPr>
          <p:cNvPr id="10" name="TextBox 10"/>
          <p:cNvSpPr txBox="1"/>
          <p:nvPr/>
        </p:nvSpPr>
        <p:spPr>
          <a:xfrm>
            <a:off x="7246698" y="1405020"/>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详细描述</a:t>
            </a:r>
          </a:p>
        </p:txBody>
      </p:sp>
      <p:sp>
        <p:nvSpPr>
          <p:cNvPr id="11" name="TextBox 11"/>
          <p:cNvSpPr txBox="1"/>
          <p:nvPr/>
        </p:nvSpPr>
        <p:spPr>
          <a:xfrm>
            <a:off x="7246698" y="1866404"/>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强调遵守交通规则和信号的重要性，让学生们认识到违反交通规则不仅可能危及自己的安全，也可能对他人造成伤害。</a:t>
            </a:r>
          </a:p>
        </p:txBody>
      </p:sp>
      <p:sp>
        <p:nvSpPr>
          <p:cNvPr id="12" name="TextBox 12"/>
          <p:cNvSpPr txBox="1"/>
          <p:nvPr/>
        </p:nvSpPr>
        <p:spPr>
          <a:xfrm>
            <a:off x="1596603" y="3037215"/>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详细描述</a:t>
            </a:r>
          </a:p>
        </p:txBody>
      </p:sp>
      <p:sp>
        <p:nvSpPr>
          <p:cNvPr id="13" name="TextBox 13"/>
          <p:cNvSpPr txBox="1"/>
          <p:nvPr/>
        </p:nvSpPr>
        <p:spPr>
          <a:xfrm>
            <a:off x="1596603" y="3547367"/>
            <a:ext cx="44196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在班会上，可以向学生们讲解交通规则，如红灯停、绿灯行、黄灯减速；同时解释各种交通信号的含义，如交通警察的手势、交通标志等。</a:t>
            </a:r>
          </a:p>
        </p:txBody>
      </p:sp>
      <p:sp>
        <p:nvSpPr>
          <p:cNvPr id="14" name="TextBox 14"/>
          <p:cNvSpPr txBox="1"/>
          <p:nvPr/>
        </p:nvSpPr>
        <p:spPr>
          <a:xfrm>
            <a:off x="7246698" y="3037215"/>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总结词</a:t>
            </a:r>
          </a:p>
        </p:txBody>
      </p:sp>
      <p:sp>
        <p:nvSpPr>
          <p:cNvPr id="15" name="TextBox 15"/>
          <p:cNvSpPr txBox="1"/>
          <p:nvPr/>
        </p:nvSpPr>
        <p:spPr>
          <a:xfrm>
            <a:off x="7246698" y="3547367"/>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实践是检验真理的唯一标准。</a:t>
            </a:r>
          </a:p>
        </p:txBody>
      </p:sp>
      <p:sp>
        <p:nvSpPr>
          <p:cNvPr id="16" name="TextBox 16"/>
          <p:cNvSpPr txBox="1"/>
          <p:nvPr/>
        </p:nvSpPr>
        <p:spPr>
          <a:xfrm>
            <a:off x="1596603" y="4632977"/>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总结词</a:t>
            </a:r>
          </a:p>
        </p:txBody>
      </p:sp>
      <p:sp>
        <p:nvSpPr>
          <p:cNvPr id="17" name="TextBox 17"/>
          <p:cNvSpPr txBox="1"/>
          <p:nvPr/>
        </p:nvSpPr>
        <p:spPr>
          <a:xfrm>
            <a:off x="1596603" y="5155321"/>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遵守交通规则和信号是每个公民的责任。</a:t>
            </a:r>
          </a:p>
        </p:txBody>
      </p:sp>
      <p:sp>
        <p:nvSpPr>
          <p:cNvPr id="18" name="TextBox 18"/>
          <p:cNvSpPr txBox="1"/>
          <p:nvPr/>
        </p:nvSpPr>
        <p:spPr>
          <a:xfrm>
            <a:off x="7246698" y="4632977"/>
            <a:ext cx="473392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19" name="TextBox 19"/>
          <p:cNvSpPr txBox="1"/>
          <p:nvPr/>
        </p:nvSpPr>
        <p:spPr>
          <a:xfrm>
            <a:off x="7246698" y="5155321"/>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鼓励学生们在日常生活中积极遵守交通规则和信号，通过实践来加深对交通安全的认识。</a:t>
            </a:r>
          </a:p>
        </p:txBody>
      </p:sp>
      <p:sp>
        <p:nvSpPr>
          <p:cNvPr id="20" name="Freeform 20"/>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交通规则与信号</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76773" y="2562728"/>
            <a:ext cx="2438400" cy="24384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solidFill>
                <a:latin typeface="Microsoft Yahei"/>
                <a:ea typeface="Microsoft Yahei"/>
                <a:cs typeface="Microsoft Yahei"/>
              </a:rPr>
              <a:t>总结词</a:t>
            </a:r>
          </a:p>
        </p:txBody>
      </p:sp>
      <p:sp>
        <p:nvSpPr>
          <p:cNvPr id="4" name="TextBox 4"/>
          <p:cNvSpPr txBox="1"/>
          <p:nvPr/>
        </p:nvSpPr>
        <p:spPr>
          <a:xfrm>
            <a:off x="7334724" y="1099688"/>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solidFill>
                <a:latin typeface="Microsoft Yahei"/>
                <a:ea typeface="Microsoft Yahei"/>
                <a:cs typeface="Microsoft Yahei"/>
              </a:rPr>
              <a:t>详细描述</a:t>
            </a:r>
          </a:p>
        </p:txBody>
      </p:sp>
      <p:sp>
        <p:nvSpPr>
          <p:cNvPr id="5" name="TextBox 5"/>
          <p:cNvSpPr txBox="1"/>
          <p:nvPr/>
        </p:nvSpPr>
        <p:spPr>
          <a:xfrm>
            <a:off x="7334724" y="2964493"/>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solidFill>
                <a:latin typeface="Microsoft Yahei"/>
                <a:ea typeface="Microsoft Yahei"/>
                <a:cs typeface="Microsoft Yahei"/>
              </a:rPr>
              <a:t>总结词</a:t>
            </a:r>
          </a:p>
        </p:txBody>
      </p:sp>
      <p:sp>
        <p:nvSpPr>
          <p:cNvPr id="6" name="TextBox 6"/>
          <p:cNvSpPr txBox="1"/>
          <p:nvPr/>
        </p:nvSpPr>
        <p:spPr>
          <a:xfrm>
            <a:off x="7334724" y="4921535"/>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solidFill>
                <a:latin typeface="Microsoft Yahei"/>
                <a:ea typeface="Microsoft Yahei"/>
                <a:cs typeface="Microsoft Yahei"/>
              </a:rPr>
              <a:t>详细描述</a:t>
            </a:r>
          </a:p>
        </p:txBody>
      </p:sp>
      <p:sp>
        <p:nvSpPr>
          <p:cNvPr id="7" name="TextBox 7"/>
          <p:cNvSpPr txBox="1"/>
          <p:nvPr/>
        </p:nvSpPr>
        <p:spPr>
          <a:xfrm>
            <a:off x="376903" y="4921535"/>
            <a:ext cx="4414526" cy="624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solidFill>
                <a:latin typeface="Microsoft Yahei"/>
                <a:ea typeface="Microsoft Yahei"/>
                <a:cs typeface="Microsoft Yahei"/>
              </a:rPr>
              <a:t>总结词</a:t>
            </a:r>
          </a:p>
        </p:txBody>
      </p:sp>
      <p:sp>
        <p:nvSpPr>
          <p:cNvPr id="8" name="TextBox 8"/>
          <p:cNvSpPr txBox="1"/>
          <p:nvPr/>
        </p:nvSpPr>
        <p:spPr>
          <a:xfrm>
            <a:off x="376903" y="2964493"/>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solidFill>
                <a:latin typeface="Microsoft Yahei"/>
                <a:ea typeface="Microsoft Yahei"/>
                <a:cs typeface="Microsoft Yahei"/>
              </a:rPr>
              <a:t>详细描述</a:t>
            </a:r>
          </a:p>
        </p:txBody>
      </p:sp>
      <p:sp>
        <p:nvSpPr>
          <p:cNvPr id="9" name="TextBox 9"/>
          <p:cNvSpPr txBox="1"/>
          <p:nvPr/>
        </p:nvSpPr>
        <p:spPr>
          <a:xfrm>
            <a:off x="376903"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安全过马路与乘车是每个学生的必备技能。</a:t>
            </a:r>
          </a:p>
        </p:txBody>
      </p:sp>
      <p:sp>
        <p:nvSpPr>
          <p:cNvPr id="10" name="TextBox 10"/>
          <p:cNvSpPr txBox="1"/>
          <p:nvPr/>
        </p:nvSpPr>
        <p:spPr>
          <a:xfrm>
            <a:off x="376903"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在班会上，可以向学生传授安全过马路的方法，如走人行横道、看红绿灯等；同时讲解如何安全乘车，如排队候车、先下后上、不携带危险物品等。</a:t>
            </a:r>
          </a:p>
        </p:txBody>
      </p:sp>
      <p:sp>
        <p:nvSpPr>
          <p:cNvPr id="11" name="TextBox 11"/>
          <p:cNvSpPr txBox="1"/>
          <p:nvPr/>
        </p:nvSpPr>
        <p:spPr>
          <a:xfrm>
            <a:off x="376903"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安全意识是保障生命安全的防火墙。</a:t>
            </a:r>
          </a:p>
        </p:txBody>
      </p:sp>
      <p:sp>
        <p:nvSpPr>
          <p:cNvPr id="12" name="TextBox 12"/>
          <p:cNvSpPr txBox="1"/>
          <p:nvPr/>
        </p:nvSpPr>
        <p:spPr>
          <a:xfrm>
            <a:off x="7334724"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强调安全意识的重要性，让学生们认识到安全过马路与乘车是每个人的责任，应该时刻保持警惕，不放松对安全的关注。</a:t>
            </a:r>
          </a:p>
        </p:txBody>
      </p:sp>
      <p:sp>
        <p:nvSpPr>
          <p:cNvPr id="13" name="TextBox 13"/>
          <p:cNvSpPr txBox="1"/>
          <p:nvPr/>
        </p:nvSpPr>
        <p:spPr>
          <a:xfrm>
            <a:off x="7334724"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细节决定成败。</a:t>
            </a:r>
          </a:p>
        </p:txBody>
      </p:sp>
      <p:sp>
        <p:nvSpPr>
          <p:cNvPr id="14" name="TextBox 14"/>
          <p:cNvSpPr txBox="1"/>
          <p:nvPr/>
        </p:nvSpPr>
        <p:spPr>
          <a:xfrm>
            <a:off x="7334724"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提醒学生们注意过马路和乘车的细节，如观察路面情况、注意车辆动态等，从细节入手，确保自身安全。</a:t>
            </a:r>
          </a:p>
        </p:txBody>
      </p:sp>
      <p:sp>
        <p:nvSpPr>
          <p:cNvPr id="15" name="Freeform 15"/>
          <p:cNvSpPr/>
          <p:nvPr/>
        </p:nvSpPr>
        <p:spPr>
          <a:xfrm>
            <a:off x="5496912" y="3182867"/>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安全过马路与乘车</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https://d.book118.com/196010044002010045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2024-09-13T15:23:52.093</cp:lastPrinted>
  <dcterms:created xsi:type="dcterms:W3CDTF">2024-09-13T07:23:52Z</dcterms:created>
  <dcterms:modified xsi:type="dcterms:W3CDTF">2024-09-13T07:23:53Z</dcterms:modified>
</cp:coreProperties>
</file>