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0F9976-6A0A-444C-82BF-048DB6B351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34E815-034E-41CC-BE7D-D02BBBA049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4BA875-7060-4573-A0EF-9C3134DF03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A8A77F-2F05-4A9C-8F18-B67A7AE279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A37DEA-BF20-4301-A262-3E430BA212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D023B6-9604-4874-B573-11C3B1D30CB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4A08A6-6EE0-428F-8151-F77E1E96BB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B1E28E-6B75-407D-87F7-A9C6BB3519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532979-15CA-4A81-85F5-2D275A7975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A4DE25-671B-4F00-A65B-BCFECE2CE3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F1AD02-6513-4BA9-8453-CD22FF4DD5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5"/>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文本占位符 17"/>
          <p:cNvSpPr>
            <a:spLocks noGrp="1"/>
          </p:cNvSpPr>
          <p:nvPr>
            <p:ph type="body" sz="quarter" idx="11"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
        <p:nvSpPr>
          <p:cNvPr id="5"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7" name="矩形 1"/>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5"/>
          <p:cNvPicPr>
            <a:picLocks noChangeAspect="1"/>
          </p:cNvPicPr>
          <p:nvPr userDrawn="1"/>
        </p:nvPicPr>
        <p:blipFill>
          <a:blip r:embed="rId1"/>
          <a:stretch>
            <a:fillRect/>
          </a:stretch>
        </p:blipFill>
        <p:spPr>
          <a:xfrm>
            <a:off x="0" y="-1"/>
            <a:ext cx="12192000" cy="6858000"/>
          </a:xfrm>
          <a:prstGeom prst="rect">
            <a:avLst/>
          </a:prstGeom>
        </p:spPr>
      </p:pic>
      <p:sp>
        <p:nvSpPr>
          <p:cNvPr id="30" name="矩形 1"/>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2023/11/21</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emf"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01313401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呼衰病人护理方案与实践\n## 1.呼衰病人基本概念及分类\n### 1.1呼衰的定义与原因分析\n### 1.2呼衰的分类：急性与慢性\n### 1.3呼衰的严重程度评估及临床症状\n## 2.呼衰病人的病情观察与评估\n### 2.1观察病人的呼吸频率与节律\n### 2.2评估病人的氧合状况与缺氧程度\n### 2.3监测病人的血流动力学及生命体征\n## 3.呼衰病人的氧疗与呼吸支持\n### 3.1氧疗的选择与实施：低流量与高流量\n### 3.2无创呼吸机的使用与护理\n### 3.3有创呼吸机的使用与护理\n## 4.呼衰病人的药物治疗与护理\n### 4.1药物治疗：支气管扩张剂与激素的应用\n### 4.2药物治疗：抗感染药物与抗氧化剂的应用\n### 4.3药物治疗的副作用观察与护理\n## 5.呼衰病人的营养支持与生活护理\n### 5.1营养评估与营养支持策略\n### 5.2膳食指导与口腔护理\n### 5.3心理支持与康复指导\n## 6.呼衰病人的健康教育与健康促进\n### 6.1疾病知识普及与自我管理能力培养\n### 6.2家庭氧疗与呼吸锻炼的指导\n### 6.3定期随访与病情监测的重要性\n&quot;,&quot;templateId&quot;:&quot;hw9irrrbyjd9jxkh8k6gtgupye&quot;}}"/>
        <p:cNvGrpSpPr/>
        <p:nvPr/>
      </p:nvGrpSpPr>
      <p:grpSpPr>
        <a:xfrm>
          <a:off x="0" y="0"/>
          <a:ext cx="0" cy="0"/>
        </a:xfrm>
      </p:grpSpPr>
      <p:sp>
        <p:nvSpPr>
          <p:cNvPr id="2" name="文本占位符 3"/>
          <p:cNvSpPr>
            <a:spLocks noGrp="1"/>
          </p:cNvSpPr>
          <p:nvPr>
            <p:ph type="body" sz="quarter" idx="11"/>
          </p:nvPr>
        </p:nvSpPr>
        <p:spPr>
          <a:xfrm>
            <a:off x="392698" y="4448586"/>
            <a:ext cx="9226550" cy="647700"/>
          </a:xfrm>
        </p:spPr>
        <p:txBody>
          <a:bodyPr/>
          <a:lstStyle/>
          <a:p>
            <a:r>
              <a:rPr lang="en-US"/>
              <a:t>TENCENT DOCS SMART CREATE</a:t>
            </a:r>
            <a:endParaRPr lang="zh-CN" spc="0"/>
          </a:p>
        </p:txBody>
      </p:sp>
      <p:sp>
        <p:nvSpPr>
          <p:cNvPr id="3"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j-ea"/>
                <a:ea typeface="+mj-ea"/>
              </a:rPr>
              <a:t>CREATE TOGETHER</a:t>
            </a:r>
            <a:endParaRPr kumimoji="1" lang="en-US" altLang="zh-CN" spc="80">
              <a:solidFill>
                <a:schemeClr val="bg1"/>
              </a:solidFill>
              <a:latin typeface="+mj-ea"/>
              <a:ea typeface="+mj-ea"/>
            </a:endParaRPr>
          </a:p>
        </p:txBody>
      </p:sp>
      <p:sp>
        <p:nvSpPr>
          <p:cNvPr id="4"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cxnSp>
        <p:nvCxnSpPr>
          <p:cNvPr id="5"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标题 1" descr="{&quot;isTemplate&quot;:true,&quot;type&quot;:&quot;title&quot;,&quot;canOmit&quot;:false,&quot;range&quot;:0}"/>
          <p:cNvSpPr>
            <a:spLocks noGrp="1"/>
          </p:cNvSpPr>
          <p:nvPr>
            <p:ph type="ctrTitle" idx="2147483647"/>
          </p:nvPr>
        </p:nvSpPr>
        <p:spPr>
          <a:xfrm>
            <a:off x="392698" y="5140683"/>
            <a:ext cx="11417300" cy="1301750"/>
          </a:xfrm>
        </p:spPr>
        <p:txBody>
          <a:bodyPr vert="horz" wrap="square" lIns="91440" tIns="45720" rIns="91440" bIns="45720" anchor="t">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pPr>
              <a:buNone/>
            </a:pPr>
            <a:r>
              <a:rPr lang="zh-CN" sz="7200"/>
              <a:t>呼衰病人护理方案与实践</a:t>
            </a:r>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1" name="" descr="{&quot;isTemplate&quot;:true,&quot;type&quot;:2}"/>
        <p:cNvGrpSpPr/>
        <p:nvPr/>
      </p:nvGrpSpPr>
      <p:grpSpPr>
        <a:xfrm>
          <a:off x="0" y="0"/>
          <a:ext cx="0" cy="0"/>
        </a:xfrm>
      </p:grpSpPr>
      <p:sp>
        <p:nvSpPr>
          <p:cNvPr id="92"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呼衰病人基本概念及分类</a:t>
            </a:r>
            <a:endParaRPr/>
          </a:p>
        </p:txBody>
      </p:sp>
      <p:sp>
        <p:nvSpPr>
          <p:cNvPr id="93"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descr="{&quot;isTemplate&quot;:true,&quot;type&quot;:3}"/>
        <p:cNvGrpSpPr/>
        <p:nvPr/>
      </p:nvGrpSpPr>
      <p:grpSpPr>
        <a:xfrm>
          <a:off x="0" y="0"/>
          <a:ext cx="0" cy="0"/>
        </a:xfrm>
      </p:grpSpPr>
      <p:sp>
        <p:nvSpPr>
          <p:cNvPr id="170"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呼吸衰竭（Respiratory Failure）是指各种原因引起的肺通气和（或）换气功能严重障碍，使静息状态下亦不能维持足够的气体交换，导致低氧血症（Hypoxemia）或高碳酸血症（Hypercapnia），进而引起一系列生理功能和代谢紊乱的综合症。</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引起呼衰的常见原因包括：</a:t>
            </a:r>
            <a:r>
              <a:rPr lang="en-US" sz="1400" b="1" spc="300">
                <a:solidFill>
                  <a:srgbClr val="808080">
                    <a:alpha val="100000"/>
                  </a:srgbClr>
                </a:solidFill>
                <a:latin typeface="微软雅黑"/>
                <a:ea typeface="微软雅黑"/>
              </a:rPr>
              <a:t>肺部疾病</a:t>
            </a:r>
            <a:r>
              <a:rPr lang="en-US" sz="1400" spc="300">
                <a:solidFill>
                  <a:srgbClr val="808080">
                    <a:alpha val="100000"/>
                  </a:srgbClr>
                </a:solidFill>
                <a:latin typeface="微软雅黑"/>
                <a:ea typeface="微软雅黑"/>
              </a:rPr>
              <a:t>（如慢性阻塞性肺疾病、肺炎、肺水肿等）、</a:t>
            </a:r>
            <a:r>
              <a:rPr lang="en-US" sz="1400" b="1" spc="300">
                <a:solidFill>
                  <a:srgbClr val="808080">
                    <a:alpha val="100000"/>
                  </a:srgbClr>
                </a:solidFill>
                <a:latin typeface="微软雅黑"/>
                <a:ea typeface="微软雅黑"/>
              </a:rPr>
              <a:t>胸部疾病</a:t>
            </a:r>
            <a:r>
              <a:rPr lang="en-US" sz="1400" spc="300">
                <a:solidFill>
                  <a:srgbClr val="808080">
                    <a:alpha val="100000"/>
                  </a:srgbClr>
                </a:solidFill>
                <a:latin typeface="微软雅黑"/>
                <a:ea typeface="微软雅黑"/>
              </a:rPr>
              <a:t>（如胸廓畸形、胸腔积液等）、</a:t>
            </a:r>
            <a:r>
              <a:rPr lang="en-US" sz="1400" b="1" spc="300">
                <a:solidFill>
                  <a:srgbClr val="808080">
                    <a:alpha val="100000"/>
                  </a:srgbClr>
                </a:solidFill>
                <a:latin typeface="微软雅黑"/>
                <a:ea typeface="微软雅黑"/>
              </a:rPr>
              <a:t>神经系统疾病</a:t>
            </a:r>
            <a:r>
              <a:rPr lang="en-US" sz="1400" spc="300">
                <a:solidFill>
                  <a:srgbClr val="808080">
                    <a:alpha val="100000"/>
                  </a:srgbClr>
                </a:solidFill>
                <a:latin typeface="微软雅黑"/>
                <a:ea typeface="微软雅黑"/>
              </a:rPr>
              <a:t>（如中枢神经系统病变、周围神经病变等）以及</a:t>
            </a:r>
            <a:r>
              <a:rPr lang="en-US" sz="1400" b="1" spc="300">
                <a:solidFill>
                  <a:srgbClr val="808080">
                    <a:alpha val="100000"/>
                  </a:srgbClr>
                </a:solidFill>
                <a:latin typeface="微软雅黑"/>
                <a:ea typeface="微软雅黑"/>
              </a:rPr>
              <a:t>其他原因</a:t>
            </a:r>
            <a:r>
              <a:rPr lang="en-US" sz="1400" spc="300">
                <a:solidFill>
                  <a:srgbClr val="808080">
                    <a:alpha val="100000"/>
                  </a:srgbClr>
                </a:solidFill>
                <a:latin typeface="微软雅黑"/>
                <a:ea typeface="微软雅黑"/>
              </a:rPr>
              <a:t>（如肥胖、药物等）。</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呼衰的分类方法主要有两种：</a:t>
            </a:r>
            <a:r>
              <a:rPr lang="en-US" sz="1400" b="1" spc="300">
                <a:solidFill>
                  <a:srgbClr val="808080">
                    <a:alpha val="100000"/>
                  </a:srgbClr>
                </a:solidFill>
                <a:latin typeface="微软雅黑"/>
                <a:ea typeface="微软雅黑"/>
              </a:rPr>
              <a:t>按发病时间</a:t>
            </a:r>
            <a:r>
              <a:rPr lang="en-US" sz="1400" spc="300">
                <a:solidFill>
                  <a:srgbClr val="808080">
                    <a:alpha val="100000"/>
                  </a:srgbClr>
                </a:solidFill>
                <a:latin typeface="微软雅黑"/>
                <a:ea typeface="微软雅黑"/>
              </a:rPr>
              <a:t>分为急性呼吸衰竭（Acute Respiratory Failure）和慢性呼吸衰竭（Chronic Respiratory Failure）；</a:t>
            </a:r>
            <a:r>
              <a:rPr lang="en-US" sz="1400" b="1" spc="300">
                <a:solidFill>
                  <a:srgbClr val="808080">
                    <a:alpha val="100000"/>
                  </a:srgbClr>
                </a:solidFill>
                <a:latin typeface="微软雅黑"/>
                <a:ea typeface="微软雅黑"/>
              </a:rPr>
              <a:t>按血气分析</a:t>
            </a:r>
            <a:r>
              <a:rPr lang="en-US" sz="1400" spc="300">
                <a:solidFill>
                  <a:srgbClr val="808080">
                    <a:alpha val="100000"/>
                  </a:srgbClr>
                </a:solidFill>
                <a:latin typeface="微软雅黑"/>
                <a:ea typeface="微软雅黑"/>
              </a:rPr>
              <a:t>分为Ⅰ型呼吸衰竭（Type 1 Respiratory Failure，即低氧血症型）和Ⅱ型呼吸衰竭（Type 2 Respiratory Failure，即高碳酸血症型）。</a:t>
            </a:r>
            <a:endParaRPr/>
          </a:p>
        </p:txBody>
      </p:sp>
      <p:sp>
        <p:nvSpPr>
          <p:cNvPr id="17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呼衰的定义与原因分析</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2" name="" descr="{&quot;isTemplate&quot;:true,&quot;type&quot;:3}"/>
        <p:cNvGrpSpPr/>
        <p:nvPr/>
      </p:nvGrpSpPr>
      <p:grpSpPr>
        <a:xfrm>
          <a:off x="0" y="0"/>
          <a:ext cx="0" cy="0"/>
        </a:xfrm>
      </p:grpSpPr>
      <p:grpSp>
        <p:nvGrpSpPr>
          <p:cNvPr id="173"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74" name=""/>
            <p:cNvGrpSpPr/>
            <p:nvPr/>
          </p:nvGrpSpPr>
          <p:grpSpPr>
            <a:xfrm>
              <a:off x="685800" y="3146904"/>
              <a:ext cx="5760000" cy="3225487"/>
              <a:chOff x="685800" y="3146904"/>
              <a:chExt cx="5760000" cy="3225487"/>
            </a:xfrm>
          </p:grpSpPr>
          <p:sp>
            <p:nvSpPr>
              <p:cNvPr id="175"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急性呼吸衰竭：通常是由于某种急性疾病或事件导致的呼吸功能短时间内严重受损，如急性肺部感染、急性心源性肺水肿、急性肺栓塞等。</a:t>
                </a:r>
                <a:endParaRPr kumimoji="1" lang="en-US" altLang="zh-CN" sz="1800" b="1">
                  <a:solidFill>
                    <a:schemeClr val="bg1"/>
                  </a:solidFill>
                  <a:latin typeface="+mj-ea"/>
                  <a:ea typeface="+mj-ea"/>
                </a:endParaRPr>
              </a:p>
            </p:txBody>
          </p:sp>
          <p:sp>
            <p:nvSpPr>
              <p:cNvPr id="176"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急性呼吸衰竭的治疗重点在于</a:t>
                </a:r>
                <a:r>
                  <a:rPr lang="zh-CN" sz="1400" b="1">
                    <a:solidFill>
                      <a:schemeClr val="tx1">
                        <a:lumMod val="50000"/>
                        <a:lumOff val="50000"/>
                        <a:alpha val="100000"/>
                      </a:schemeClr>
                    </a:solidFill>
                    <a:latin typeface="微软雅黑"/>
                    <a:ea typeface="微软雅黑"/>
                  </a:rPr>
                  <a:t>病因治疗</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呼吸支持</a:t>
                </a:r>
                <a:r>
                  <a:rPr lang="zh-CN" sz="1400">
                    <a:solidFill>
                      <a:schemeClr val="tx1">
                        <a:lumMod val="50000"/>
                        <a:lumOff val="50000"/>
                        <a:alpha val="100000"/>
                      </a:schemeClr>
                    </a:solidFill>
                    <a:latin typeface="微软雅黑"/>
                    <a:ea typeface="微软雅黑"/>
                  </a:rPr>
                  <a:t>，如及时使用抗生素、利尿剂、解痉平喘药物等，以及氧疗、无创呼吸机或有创呼吸机等呼吸支持手段。</a:t>
                </a:r>
                <a:endParaRPr/>
              </a:p>
            </p:txBody>
          </p:sp>
        </p:grpSp>
        <p:grpSp>
          <p:nvGrpSpPr>
            <p:cNvPr id="177" name=""/>
            <p:cNvGrpSpPr/>
            <p:nvPr/>
          </p:nvGrpSpPr>
          <p:grpSpPr>
            <a:xfrm>
              <a:off x="6016236" y="3146904"/>
              <a:ext cx="5400000" cy="3225487"/>
              <a:chOff x="6016236" y="3146904"/>
              <a:chExt cx="5400000" cy="3225487"/>
            </a:xfrm>
          </p:grpSpPr>
          <p:sp>
            <p:nvSpPr>
              <p:cNvPr id="178"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慢性呼吸衰竭：通常是由于慢性疾病导致的呼吸功能逐渐恶化，如慢性阻塞性肺疾病、间质性肺疾病、神经肌肉疾病等。</a:t>
                </a:r>
                <a:endParaRPr kumimoji="1" lang="en-US" altLang="zh-CN" sz="1800" b="1">
                  <a:solidFill>
                    <a:schemeClr val="bg1"/>
                  </a:solidFill>
                  <a:latin typeface="+mj-ea"/>
                  <a:ea typeface="+mj-ea"/>
                </a:endParaRPr>
              </a:p>
            </p:txBody>
          </p:sp>
          <p:sp>
            <p:nvSpPr>
              <p:cNvPr id="179"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慢性呼吸衰竭的治疗重点在于</a:t>
                </a:r>
                <a:r>
                  <a:rPr lang="zh-CN" sz="1400" b="1">
                    <a:solidFill>
                      <a:schemeClr val="tx1">
                        <a:lumMod val="50000"/>
                        <a:lumOff val="50000"/>
                        <a:alpha val="100000"/>
                      </a:schemeClr>
                    </a:solidFill>
                    <a:latin typeface="微软雅黑"/>
                    <a:ea typeface="微软雅黑"/>
                  </a:rPr>
                  <a:t>慢性疾病的长期管理</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预防并发症</a:t>
                </a:r>
                <a:r>
                  <a:rPr lang="zh-CN" sz="1400">
                    <a:solidFill>
                      <a:schemeClr val="tx1">
                        <a:lumMod val="50000"/>
                        <a:lumOff val="50000"/>
                        <a:alpha val="100000"/>
                      </a:schemeClr>
                    </a:solidFill>
                    <a:latin typeface="微软雅黑"/>
                    <a:ea typeface="微软雅黑"/>
                  </a:rPr>
                  <a:t>，如戒烟、药物治疗、肺康复、氧疗等。</a:t>
                </a:r>
                <a:endParaRPr/>
              </a:p>
            </p:txBody>
          </p:sp>
        </p:grpSp>
      </p:grpSp>
      <p:sp>
        <p:nvSpPr>
          <p:cNvPr id="18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呼衰的分类：急性与慢性</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1" name="" descr="{&quot;isTemplate&quot;:true,&quot;type&quot;:3}"/>
        <p:cNvGrpSpPr/>
        <p:nvPr/>
      </p:nvGrpSpPr>
      <p:grpSpPr>
        <a:xfrm>
          <a:off x="0" y="0"/>
          <a:ext cx="0" cy="0"/>
        </a:xfrm>
      </p:grpSpPr>
      <p:sp>
        <p:nvSpPr>
          <p:cNvPr id="182"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83"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呼衰的严重程度评估及临床症状</a:t>
            </a:r>
            <a:endParaRPr lang="en-US" sz="3600" b="1">
              <a:latin typeface="微软雅黑"/>
              <a:ea typeface="微软雅黑"/>
            </a:endParaRPr>
          </a:p>
        </p:txBody>
      </p:sp>
      <p:sp>
        <p:nvSpPr>
          <p:cNvPr id="184"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呼吸衰竭的严重程度评估主要依据血气分析结果，包括氧分压（PaO2）和二氧化碳分压（PaCO2）。</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Ⅰ型呼吸衰竭：PaO2 &lt; 60 mmHg，PaCO2 ≤ 50 mmHg；</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Ⅱ型呼吸衰竭：PaO2 &lt; 60 mmHg，PaCO2 &gt; 50 mmHg；</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严重程度可根据PaO2和PaCO2的具体数值来判断。</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呼衰的临床症状包括：</a:t>
            </a:r>
            <a:r>
              <a:rPr lang="zh-CN" sz="1400" b="1" spc="300">
                <a:solidFill>
                  <a:schemeClr val="tx1">
                    <a:lumMod val="50000"/>
                    <a:lumOff val="50000"/>
                    <a:alpha val="100000"/>
                  </a:schemeClr>
                </a:solidFill>
                <a:latin typeface="微软雅黑"/>
                <a:ea typeface="微软雅黑"/>
              </a:rPr>
              <a:t>呼吸困难</a:t>
            </a:r>
            <a:r>
              <a:rPr lang="zh-CN" sz="1400" spc="300">
                <a:solidFill>
                  <a:schemeClr val="tx1">
                    <a:lumMod val="50000"/>
                    <a:lumOff val="50000"/>
                    <a:alpha val="100000"/>
                  </a:schemeClr>
                </a:solidFill>
                <a:latin typeface="微软雅黑"/>
                <a:ea typeface="微软雅黑"/>
              </a:rPr>
              <a:t>（尤其是活动后加重）、</a:t>
            </a:r>
            <a:r>
              <a:rPr lang="zh-CN" sz="1400" b="1" spc="300">
                <a:solidFill>
                  <a:schemeClr val="tx1">
                    <a:lumMod val="50000"/>
                    <a:lumOff val="50000"/>
                    <a:alpha val="100000"/>
                  </a:schemeClr>
                </a:solidFill>
                <a:latin typeface="微软雅黑"/>
                <a:ea typeface="微软雅黑"/>
              </a:rPr>
              <a:t>发绀</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躁动</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意识障碍</a:t>
            </a:r>
            <a:r>
              <a:rPr lang="zh-CN" sz="1400" spc="300">
                <a:solidFill>
                  <a:schemeClr val="tx1">
                    <a:lumMod val="50000"/>
                    <a:lumOff val="50000"/>
                    <a:alpha val="100000"/>
                  </a:schemeClr>
                </a:solidFill>
                <a:latin typeface="微软雅黑"/>
                <a:ea typeface="微软雅黑"/>
              </a:rPr>
              <a:t>等。不同类型的呼吸衰竭可能有不同的症状表现，如急性呼吸衰竭可能伴有低血压、休克等，而慢性呼吸衰竭可能伴有慢性疾病的症状，如慢性阻塞性肺疾病患者可能伴有咳嗽、咳痰等。</a:t>
            </a:r>
            <a:endParaRPr/>
          </a:p>
        </p:txBody>
      </p:sp>
      <p:cxnSp>
        <p:nvCxnSpPr>
          <p:cNvPr id="185"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86"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7" name="" descr="{&quot;isTemplate&quot;:true,&quot;type&quot;:2}"/>
        <p:cNvGrpSpPr/>
        <p:nvPr/>
      </p:nvGrpSpPr>
      <p:grpSpPr>
        <a:xfrm>
          <a:off x="0" y="0"/>
          <a:ext cx="0" cy="0"/>
        </a:xfrm>
      </p:grpSpPr>
      <p:sp>
        <p:nvSpPr>
          <p:cNvPr id="188"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呼衰病人的病情观察与评估</a:t>
            </a:r>
            <a:endParaRPr/>
          </a:p>
        </p:txBody>
      </p:sp>
      <p:sp>
        <p:nvSpPr>
          <p:cNvPr id="18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0" name="" descr="{&quot;isTemplate&quot;:true,&quot;type&quot;:3}"/>
        <p:cNvGrpSpPr/>
        <p:nvPr/>
      </p:nvGrpSpPr>
      <p:grpSpPr>
        <a:xfrm>
          <a:off x="0" y="0"/>
          <a:ext cx="0" cy="0"/>
        </a:xfrm>
      </p:grpSpPr>
      <p:grpSp>
        <p:nvGrpSpPr>
          <p:cNvPr id="19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92" name=""/>
            <p:cNvGrpSpPr/>
            <p:nvPr/>
          </p:nvGrpSpPr>
          <p:grpSpPr>
            <a:xfrm>
              <a:off x="685800" y="3146904"/>
              <a:ext cx="5760000" cy="3225487"/>
              <a:chOff x="685800" y="3146904"/>
              <a:chExt cx="5760000" cy="3225487"/>
            </a:xfrm>
          </p:grpSpPr>
          <p:sp>
            <p:nvSpPr>
              <p:cNvPr id="19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呼吸频率：正常成年人的呼吸频率为12-20次/分，呼衰病人的呼吸频率可能增快或减慢。</a:t>
                </a:r>
                <a:endParaRPr kumimoji="1" lang="en-US" altLang="zh-CN" sz="1800" b="1">
                  <a:solidFill>
                    <a:schemeClr val="bg1"/>
                  </a:solidFill>
                  <a:latin typeface="+mj-ea"/>
                  <a:ea typeface="+mj-ea"/>
                </a:endParaRPr>
              </a:p>
            </p:txBody>
          </p:sp>
          <p:sp>
            <p:nvSpPr>
              <p:cNvPr id="19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呼吸频率过快（如超过24次/分）可能提示患者存在</a:t>
                </a:r>
                <a:r>
                  <a:rPr lang="zh-CN" sz="1400" b="1">
                    <a:solidFill>
                      <a:schemeClr val="tx1">
                        <a:lumMod val="50000"/>
                        <a:lumOff val="50000"/>
                        <a:alpha val="100000"/>
                      </a:schemeClr>
                    </a:solidFill>
                    <a:latin typeface="微软雅黑"/>
                    <a:ea typeface="微软雅黑"/>
                  </a:rPr>
                  <a:t>呼吸窘迫</a:t>
                </a:r>
                <a:r>
                  <a:rPr lang="zh-CN" sz="1400">
                    <a:solidFill>
                      <a:schemeClr val="tx1">
                        <a:lumMod val="50000"/>
                        <a:lumOff val="50000"/>
                        <a:alpha val="100000"/>
                      </a:schemeClr>
                    </a:solidFill>
                    <a:latin typeface="微软雅黑"/>
                    <a:ea typeface="微软雅黑"/>
                  </a:rPr>
                  <a:t>，需要密切观察病情；</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呼吸频率过慢（如低于10次/分）可能提示患者存在</a:t>
                </a:r>
                <a:r>
                  <a:rPr lang="zh-CN" sz="1400" b="1">
                    <a:solidFill>
                      <a:schemeClr val="tx1">
                        <a:lumMod val="50000"/>
                        <a:lumOff val="50000"/>
                        <a:alpha val="100000"/>
                      </a:schemeClr>
                    </a:solidFill>
                    <a:latin typeface="微软雅黑"/>
                    <a:ea typeface="微软雅黑"/>
                  </a:rPr>
                  <a:t>呼吸抑制</a:t>
                </a:r>
                <a:r>
                  <a:rPr lang="zh-CN" sz="1400">
                    <a:solidFill>
                      <a:schemeClr val="tx1">
                        <a:lumMod val="50000"/>
                        <a:lumOff val="50000"/>
                        <a:alpha val="100000"/>
                      </a:schemeClr>
                    </a:solidFill>
                    <a:latin typeface="微软雅黑"/>
                    <a:ea typeface="微软雅黑"/>
                  </a:rPr>
                  <a:t>，需要及时处理。</a:t>
                </a:r>
                <a:endParaRPr/>
              </a:p>
            </p:txBody>
          </p:sp>
        </p:grpSp>
        <p:grpSp>
          <p:nvGrpSpPr>
            <p:cNvPr id="195" name=""/>
            <p:cNvGrpSpPr/>
            <p:nvPr/>
          </p:nvGrpSpPr>
          <p:grpSpPr>
            <a:xfrm>
              <a:off x="6016236" y="3146904"/>
              <a:ext cx="5400000" cy="3225487"/>
              <a:chOff x="6016236" y="3146904"/>
              <a:chExt cx="5400000" cy="3225487"/>
            </a:xfrm>
          </p:grpSpPr>
          <p:sp>
            <p:nvSpPr>
              <p:cNvPr id="19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呼吸节律：正常成年人的呼吸节律为规律的深呼吸，呼衰病人的呼吸节律可能异常。</a:t>
                </a:r>
                <a:endParaRPr kumimoji="1" lang="en-US" altLang="zh-CN" sz="1800" b="1">
                  <a:solidFill>
                    <a:schemeClr val="bg1"/>
                  </a:solidFill>
                  <a:latin typeface="+mj-ea"/>
                  <a:ea typeface="+mj-ea"/>
                </a:endParaRPr>
              </a:p>
            </p:txBody>
          </p:sp>
          <p:sp>
            <p:nvSpPr>
              <p:cNvPr id="19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异常的呼吸节律可能表现为</a:t>
                </a:r>
                <a:r>
                  <a:rPr lang="zh-CN" sz="1400" b="1">
                    <a:solidFill>
                      <a:schemeClr val="tx1">
                        <a:lumMod val="50000"/>
                        <a:lumOff val="50000"/>
                        <a:alpha val="100000"/>
                      </a:schemeClr>
                    </a:solidFill>
                    <a:latin typeface="微软雅黑"/>
                    <a:ea typeface="微软雅黑"/>
                  </a:rPr>
                  <a:t>潮式呼吸</a:t>
                </a:r>
                <a:r>
                  <a:rPr lang="zh-CN" sz="1400">
                    <a:solidFill>
                      <a:schemeClr val="tx1">
                        <a:lumMod val="50000"/>
                        <a:lumOff val="50000"/>
                        <a:alpha val="100000"/>
                      </a:schemeClr>
                    </a:solidFill>
                    <a:latin typeface="微软雅黑"/>
                    <a:ea typeface="微软雅黑"/>
                  </a:rPr>
                  <a:t>（即呼吸由浅变深，再由深变浅，呈周期性变化）、</a:t>
                </a:r>
                <a:r>
                  <a:rPr lang="zh-CN" sz="1400" b="1">
                    <a:solidFill>
                      <a:schemeClr val="tx1">
                        <a:lumMod val="50000"/>
                        <a:lumOff val="50000"/>
                        <a:alpha val="100000"/>
                      </a:schemeClr>
                    </a:solidFill>
                    <a:latin typeface="微软雅黑"/>
                    <a:ea typeface="微软雅黑"/>
                  </a:rPr>
                  <a:t>间停呼吸</a:t>
                </a:r>
                <a:r>
                  <a:rPr lang="zh-CN" sz="1400">
                    <a:solidFill>
                      <a:schemeClr val="tx1">
                        <a:lumMod val="50000"/>
                        <a:lumOff val="50000"/>
                        <a:alpha val="100000"/>
                      </a:schemeClr>
                    </a:solidFill>
                    <a:latin typeface="微软雅黑"/>
                    <a:ea typeface="微软雅黑"/>
                  </a:rPr>
                  <a:t>（即呼吸过程中出现长时间的停歇）等，这些异常节律可能提示患者存在</a:t>
                </a:r>
                <a:r>
                  <a:rPr lang="zh-CN" sz="1400" b="1">
                    <a:solidFill>
                      <a:schemeClr val="tx1">
                        <a:lumMod val="50000"/>
                        <a:lumOff val="50000"/>
                        <a:alpha val="100000"/>
                      </a:schemeClr>
                    </a:solidFill>
                    <a:latin typeface="微软雅黑"/>
                    <a:ea typeface="微软雅黑"/>
                  </a:rPr>
                  <a:t>严重病情</a:t>
                </a:r>
                <a:r>
                  <a:rPr lang="zh-CN" sz="1400">
                    <a:solidFill>
                      <a:schemeClr val="tx1">
                        <a:lumMod val="50000"/>
                        <a:lumOff val="50000"/>
                        <a:alpha val="100000"/>
                      </a:schemeClr>
                    </a:solidFill>
                    <a:latin typeface="微软雅黑"/>
                    <a:ea typeface="微软雅黑"/>
                  </a:rPr>
                  <a:t>，需要及时处理。</a:t>
                </a:r>
                <a:endParaRPr/>
              </a:p>
            </p:txBody>
          </p:sp>
        </p:grpSp>
      </p:grpSp>
      <p:sp>
        <p:nvSpPr>
          <p:cNvPr id="19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观察病人的呼吸频率与节律</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9" name="" descr="{&quot;isTemplate&quot;:true,&quot;type&quot;:3}"/>
        <p:cNvGrpSpPr/>
        <p:nvPr/>
      </p:nvGrpSpPr>
      <p:grpSpPr>
        <a:xfrm>
          <a:off x="0" y="0"/>
          <a:ext cx="0" cy="0"/>
        </a:xfrm>
      </p:grpSpPr>
      <p:sp>
        <p:nvSpPr>
          <p:cNvPr id="200"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评估病人的氧合状况与缺氧程度</a:t>
            </a:r>
            <a:endParaRPr lang="en-US" sz="3600" b="1">
              <a:latin typeface="微软雅黑"/>
              <a:ea typeface="微软雅黑"/>
            </a:endParaRPr>
          </a:p>
        </p:txBody>
      </p:sp>
      <p:sp>
        <p:nvSpPr>
          <p:cNvPr id="201"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氧合状况：通过血气分析可以评估患者的氧合状况，主要指标为氧分压（PaO2）。</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PaO2 &lt; 60 mmHg提示患者存在</a:t>
            </a:r>
            <a:r>
              <a:rPr lang="zh-CN" sz="1400" b="1" spc="300">
                <a:solidFill>
                  <a:schemeClr val="tx1">
                    <a:lumMod val="50000"/>
                    <a:lumOff val="50000"/>
                    <a:alpha val="100000"/>
                  </a:schemeClr>
                </a:solidFill>
                <a:latin typeface="微软雅黑"/>
                <a:ea typeface="微软雅黑"/>
              </a:rPr>
              <a:t>低氧血症</a:t>
            </a:r>
            <a:r>
              <a:rPr lang="zh-CN" sz="1400" spc="300">
                <a:solidFill>
                  <a:schemeClr val="tx1">
                    <a:lumMod val="50000"/>
                    <a:lumOff val="50000"/>
                    <a:alpha val="100000"/>
                  </a:schemeClr>
                </a:solidFill>
                <a:latin typeface="微软雅黑"/>
                <a:ea typeface="微软雅黑"/>
              </a:rPr>
              <a:t>，需要给予氧疗；</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PaO2 &gt; 60 mmHg提示患者氧合状况尚可，但需继续观察病情。</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缺氧程度：低氧血症的程度可分为轻度、中度和重度。</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轻度低氧血症：PaO2 60-70 mmHg；</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中度低氧血症：PaO2 40-60 mmHg；</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重度低氧血症：PaO2 &lt; 40 mmHg。</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不同程度的低氧血症需要采取不同的治疗措施，如轻度低氧血症可通过氧疗改善，而重度低氧血症可能需要使用无创呼吸机或有创呼吸机等呼吸支持手段。</a:t>
            </a:r>
            <a:endParaRPr/>
          </a:p>
        </p:txBody>
      </p:sp>
      <p:cxnSp>
        <p:nvCxnSpPr>
          <p:cNvPr id="202"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03"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4" name="" descr="{&quot;isTemplate&quot;:true,&quot;type&quot;:3}"/>
        <p:cNvGrpSpPr/>
        <p:nvPr/>
      </p:nvGrpSpPr>
      <p:grpSpPr>
        <a:xfrm>
          <a:off x="0" y="0"/>
          <a:ext cx="0" cy="0"/>
        </a:xfrm>
      </p:grpSpPr>
      <p:sp>
        <p:nvSpPr>
          <p:cNvPr id="205"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血流动力学：包括心率、血压、中心静脉压等指标。</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心率：正常成年人心率为60-100次/分，呼衰病人可能由于缺氧和（或）二氧化碳潴留导致心率增快或减慢；</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血压：正常成年人的血压为90/60-120/80 mmHg，呼衰病人可能由于循环血量减少或心功能不全导致血压降低；</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中心静脉压：正常成年人的中心静脉压为5-12 cmH2O，呼衰病人可能由于右心功能不全导致中心静脉压升高。</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生命体征：包括体温、脉搏、呼吸、血压等指标。</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体温：正常成年人的体温为36.1-37.2℃，呼衰病人可能由于感染等原因导致体温升高或降低；</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脉搏：正常成年人的脉搏为60-100次/分，呼衰病人可能由于缺氧和（或）二氧化碳潴留导致脉搏增快或减慢；</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呼吸：正常成年人的呼吸频率为12-20次/分，呼衰病人可能由于呼吸窘迫导致呼吸频率增快；</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血压：正常成年人的血压为90/60-120/80 mmHg，呼衰病人可能由于循环血量减少或心功能不全导致血压降低。</a:t>
            </a:r>
            <a:endParaRPr/>
          </a:p>
        </p:txBody>
      </p:sp>
      <p:sp>
        <p:nvSpPr>
          <p:cNvPr id="206"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监测病人的血流动力学及生命体征</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呼衰病人的氧疗与呼吸支持</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2" name="Group 628"/>
            <p:cNvGrpSpPr/>
            <p:nvPr/>
          </p:nvGrpSpPr>
          <p:grpSpPr>
            <a:xfrm>
              <a:off x="1197254" y="3971227"/>
              <a:ext cx="11008530" cy="2106887"/>
              <a:chOff x="1197254" y="3971227"/>
              <a:chExt cx="11008530" cy="2106887"/>
            </a:xfrm>
          </p:grpSpPr>
          <p:sp>
            <p:nvSpPr>
              <p:cNvPr id="13"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低流量氧疗：适用于轻度低氧血症的患者，氧流量为1-2 L/min。</a:t>
                </a:r>
                <a:endParaRPr/>
              </a:p>
            </p:txBody>
          </p:sp>
          <p:sp>
            <p:nvSpPr>
              <p:cNvPr id="18"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低流量氧疗可以通过鼻导管或面罩进行，操作简单，患者易于接受；</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低流量氧疗可以改善患者的缺氧状况，同时避免高流量氧疗可能导致的二氧化碳潴留。</a:t>
                </a:r>
                <a:endParaRPr/>
              </a:p>
            </p:txBody>
          </p:sp>
        </p:grpSp>
        <p:grpSp>
          <p:nvGrpSpPr>
            <p:cNvPr id="19" name="Group 635"/>
            <p:cNvGrpSpPr/>
            <p:nvPr/>
          </p:nvGrpSpPr>
          <p:grpSpPr>
            <a:xfrm>
              <a:off x="3499345" y="1423099"/>
              <a:ext cx="11008530" cy="2005901"/>
              <a:chOff x="3499345" y="1423099"/>
              <a:chExt cx="11008530" cy="2005901"/>
            </a:xfrm>
          </p:grpSpPr>
          <p:sp>
            <p:nvSpPr>
              <p:cNvPr id="20"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高流量氧疗：适用于中、重度低氧血症的患者，氧流量为&gt; 2 L/min。</a:t>
                </a:r>
                <a:endParaRPr/>
              </a:p>
            </p:txBody>
          </p:sp>
          <p:sp>
            <p:nvSpPr>
              <p:cNvPr id="21"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高流量氧疗通常需要通过气管插管或气管切开进行，操作相对复杂，需要专业的医护人员进行；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高流量氧疗可以提高患者的氧合状况，但需要注意监测患者的二氧化碳分压，避免二氧化碳潴留。</a:t>
                </a:r>
                <a:endParaRPr/>
              </a:p>
            </p:txBody>
          </p:sp>
          <p:sp>
            <p:nvSpPr>
              <p:cNvPr id="22"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氧疗的选择与实施：低流量与高流量</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 name="" descr="{&quot;isTemplate&quot;:true,&quot;type&quot;:3}"/>
        <p:cNvGrpSpPr/>
        <p:nvPr/>
      </p:nvGrpSpPr>
      <p:grpSpPr>
        <a:xfrm>
          <a:off x="0" y="0"/>
          <a:ext cx="0" cy="0"/>
        </a:xfrm>
      </p:grpSpPr>
      <p:grpSp>
        <p:nvGrpSpPr>
          <p:cNvPr id="28"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9" name=""/>
            <p:cNvGrpSpPr/>
            <p:nvPr/>
          </p:nvGrpSpPr>
          <p:grpSpPr>
            <a:xfrm>
              <a:off x="685800" y="3146904"/>
              <a:ext cx="5760000" cy="3225487"/>
              <a:chOff x="685800" y="3146904"/>
              <a:chExt cx="5760000" cy="3225487"/>
            </a:xfrm>
          </p:grpSpPr>
          <p:sp>
            <p:nvSpPr>
              <p:cNvPr id="30"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无创呼吸机：适用于轻、中度呼吸衰竭的患者，通过面罩或鼻罩进行通气支持。</a:t>
                </a:r>
                <a:endParaRPr kumimoji="1" lang="en-US" altLang="zh-CN" sz="1800" b="1">
                  <a:solidFill>
                    <a:schemeClr val="bg1"/>
                  </a:solidFill>
                  <a:latin typeface="+mj-ea"/>
                  <a:ea typeface="+mj-ea"/>
                </a:endParaRPr>
              </a:p>
            </p:txBody>
          </p:sp>
          <p:sp>
            <p:nvSpPr>
              <p:cNvPr id="31"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无创呼吸机可以改善患者的呼吸窘迫，降低呼吸频率，提高氧合状况；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无创呼吸机的使用需要注意患者的舒适度，避免面罩或鼻罩过紧导致患者不适。</a:t>
                </a:r>
                <a:endParaRPr/>
              </a:p>
            </p:txBody>
          </p:sp>
        </p:grpSp>
        <p:grpSp>
          <p:nvGrpSpPr>
            <p:cNvPr id="32" name=""/>
            <p:cNvGrpSpPr/>
            <p:nvPr/>
          </p:nvGrpSpPr>
          <p:grpSpPr>
            <a:xfrm>
              <a:off x="6016236" y="3146904"/>
              <a:ext cx="5400000" cy="3225487"/>
              <a:chOff x="6016236" y="3146904"/>
              <a:chExt cx="5400000" cy="3225487"/>
            </a:xfrm>
          </p:grpSpPr>
          <p:sp>
            <p:nvSpPr>
              <p:cNvPr id="33"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无创呼吸机的护理：</a:t>
                </a:r>
                <a:endParaRPr kumimoji="1" lang="en-US" altLang="zh-CN" sz="1800" b="1">
                  <a:solidFill>
                    <a:schemeClr val="bg1"/>
                  </a:solidFill>
                  <a:latin typeface="+mj-ea"/>
                  <a:ea typeface="+mj-ea"/>
                </a:endParaRPr>
              </a:p>
            </p:txBody>
          </p:sp>
          <p:sp>
            <p:nvSpPr>
              <p:cNvPr id="34"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定期检查呼吸机的性能，确保设备正常运行；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保持面罩或鼻罩的清洁，避免感染；</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密切观察患者的呼吸状况和生命体征，及时调整呼吸机的参数。</a:t>
                </a:r>
                <a:endParaRPr/>
              </a:p>
            </p:txBody>
          </p:sp>
        </p:grpSp>
      </p:grpSp>
      <p:sp>
        <p:nvSpPr>
          <p:cNvPr id="3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无创呼吸机的使用与护理</a:t>
            </a:r>
            <a:endParaRPr lang="en-US" sz="2800" b="1">
              <a:latin typeface="微软雅黑"/>
              <a:ea typeface="微软雅黑"/>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6" name="" descr="{&quot;isTemplate&quot;:true,&quot;type&quot;:3}"/>
        <p:cNvGrpSpPr/>
        <p:nvPr/>
      </p:nvGrpSpPr>
      <p:grpSpPr>
        <a:xfrm>
          <a:off x="0" y="0"/>
          <a:ext cx="0" cy="0"/>
        </a:xfrm>
      </p:grpSpPr>
      <p:grpSp>
        <p:nvGrpSpPr>
          <p:cNvPr id="37"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38" name=""/>
            <p:cNvGrpSpPr/>
            <p:nvPr/>
          </p:nvGrpSpPr>
          <p:grpSpPr>
            <a:xfrm>
              <a:off x="685800" y="3146904"/>
              <a:ext cx="5760000" cy="3225487"/>
              <a:chOff x="685800" y="3146904"/>
              <a:chExt cx="5760000" cy="3225487"/>
            </a:xfrm>
          </p:grpSpPr>
          <p:sp>
            <p:nvSpPr>
              <p:cNvPr id="39"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有创呼吸机：适用于重度和极重度呼吸衰竭的患者，通过气管插管或气管切开进行通气支持。</a:t>
                </a:r>
                <a:endParaRPr kumimoji="1" lang="en-US" altLang="zh-CN" sz="1800" b="1">
                  <a:solidFill>
                    <a:schemeClr val="bg1"/>
                  </a:solidFill>
                  <a:latin typeface="+mj-ea"/>
                  <a:ea typeface="+mj-ea"/>
                </a:endParaRPr>
              </a:p>
            </p:txBody>
          </p:sp>
          <p:sp>
            <p:nvSpPr>
              <p:cNvPr id="40"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有创呼吸机可以提供更强的呼吸支持，改善患者的氧合状况，降低二氧化碳潴留；</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有创呼吸机的使用需要注意感染和出血等并发症的预防。</a:t>
                </a:r>
                <a:endParaRPr/>
              </a:p>
            </p:txBody>
          </p:sp>
        </p:grpSp>
        <p:grpSp>
          <p:nvGrpSpPr>
            <p:cNvPr id="41" name=""/>
            <p:cNvGrpSpPr/>
            <p:nvPr/>
          </p:nvGrpSpPr>
          <p:grpSpPr>
            <a:xfrm>
              <a:off x="6016236" y="3146904"/>
              <a:ext cx="5400000" cy="3225487"/>
              <a:chOff x="6016236" y="3146904"/>
              <a:chExt cx="5400000" cy="3225487"/>
            </a:xfrm>
          </p:grpSpPr>
          <p:sp>
            <p:nvSpPr>
              <p:cNvPr id="42"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有创呼吸机的护理：</a:t>
                </a:r>
                <a:endParaRPr kumimoji="1" lang="en-US" altLang="zh-CN" sz="1800" b="1">
                  <a:solidFill>
                    <a:schemeClr val="bg1"/>
                  </a:solidFill>
                  <a:latin typeface="+mj-ea"/>
                  <a:ea typeface="+mj-ea"/>
                </a:endParaRPr>
              </a:p>
            </p:txBody>
          </p:sp>
          <p:sp>
            <p:nvSpPr>
              <p:cNvPr id="43"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定期更换气管插管或气管切开的套管，保持气道的清洁；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保持患者的气道湿化，避免痰液粘稠，难以咳出；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密切观察患者的呼吸状况和生命体征，及时调整呼吸机的参数。</a:t>
                </a:r>
                <a:endParaRPr/>
              </a:p>
            </p:txBody>
          </p:sp>
        </p:grpSp>
      </p:grpSp>
      <p:sp>
        <p:nvSpPr>
          <p:cNvPr id="4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有创呼吸机的使用与护理</a:t>
            </a:r>
            <a:endParaRPr lang="en-US" sz="2800" b="1">
              <a:latin typeface="微软雅黑"/>
              <a:ea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https://d.book118.com/196013134010010050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purple">
      <a:dk1>
        <a:srgbClr val="000000"/>
      </a:dk1>
      <a:lt1>
        <a:srgbClr val="FFFFFF"/>
      </a:lt1>
      <a:dk2>
        <a:srgbClr val="291540"/>
      </a:dk2>
      <a:lt2>
        <a:srgbClr val="FFE2FA"/>
      </a:lt2>
      <a:accent1>
        <a:srgbClr val="DD5CBF"/>
      </a:accent1>
      <a:accent2>
        <a:srgbClr val="F595DA"/>
      </a:accent2>
      <a:accent3>
        <a:srgbClr val="92317B"/>
      </a:accent3>
      <a:accent4>
        <a:srgbClr val="BA71F0"/>
      </a:accent4>
      <a:accent5>
        <a:srgbClr val="9135CE"/>
      </a:accent5>
      <a:accent6>
        <a:srgbClr val="5A107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呼衰病人护理方案与实践</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2024-09-15T02:46:29.090</cp:lastPrinted>
  <dcterms:created xsi:type="dcterms:W3CDTF">2024-09-14T18:46:29Z</dcterms:created>
  <dcterms:modified xsi:type="dcterms:W3CDTF">2024-09-14T18:46:30Z</dcterms:modified>
</cp:coreProperties>
</file>