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34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FF640-D501-4A8D-9AF1-C43FCAE7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705DA-DF63-45EA-A179-A40FFA14E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AA749-0B1F-4D2F-9D88-C32D6F5F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46224-3322-4464-AA77-DC074C11C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08B60-23BD-4AC9-AF55-BC040F3B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88BA5F-79BF-4973-9F56-0490E00F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6B91F-A265-43A4-B643-5D8C83CE5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D178F-8CEC-48FA-83B4-860D9827D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E064A-00EF-4C98-8DEF-3045A5E6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13BA4-E4BE-43D5-A650-1A3181445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A6E96-F794-40A1-B905-EE63BF655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17" Type="http://schemas.openxmlformats.org/officeDocument/2006/relationships/tags" Target="../tags/tag39.xml" /><Relationship Id="rId18" Type="http://schemas.openxmlformats.org/officeDocument/2006/relationships/tags" Target="../tags/tag40.xml" /><Relationship Id="rId19" Type="http://schemas.openxmlformats.org/officeDocument/2006/relationships/tags" Target="../tags/tag41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3" Type="http://schemas.openxmlformats.org/officeDocument/2006/relationships/tags" Target="../tags/tag26.xml" /><Relationship Id="rId4" Type="http://schemas.openxmlformats.org/officeDocument/2006/relationships/hyperlink" Target="https://baike.baidu.com/item/%E8%AF%97%E7%BB%8F/168138" TargetMode="Externa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hyperlink" Target="https://baike.baidu.com/item/%E8%80%81%E5%AD%90/5448" TargetMode="External" /><Relationship Id="rId14" Type="http://schemas.openxmlformats.org/officeDocument/2006/relationships/tags" Target="../tags/tag52.xml" /><Relationship Id="rId15" Type="http://schemas.openxmlformats.org/officeDocument/2006/relationships/tags" Target="../tags/tag53.xml" /><Relationship Id="rId16" Type="http://schemas.openxmlformats.org/officeDocument/2006/relationships/tags" Target="../tags/tag54.xml" /><Relationship Id="rId17" Type="http://schemas.openxmlformats.org/officeDocument/2006/relationships/tags" Target="../tags/tag55.xml" /><Relationship Id="rId18" Type="http://schemas.openxmlformats.org/officeDocument/2006/relationships/tags" Target="../tags/tag56.xml" /><Relationship Id="rId19" Type="http://schemas.openxmlformats.org/officeDocument/2006/relationships/tags" Target="../tags/tag57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58.xml" /><Relationship Id="rId3" Type="http://schemas.openxmlformats.org/officeDocument/2006/relationships/tags" Target="../tags/tag44.xml" /><Relationship Id="rId4" Type="http://schemas.openxmlformats.org/officeDocument/2006/relationships/hyperlink" Target="https://baike.baidu.com/item/%E5%9B%BD%E8%AF%AD/64453" TargetMode="External" /><Relationship Id="rId5" Type="http://schemas.openxmlformats.org/officeDocument/2006/relationships/tags" Target="../tags/tag45.xml" /><Relationship Id="rId6" Type="http://schemas.openxmlformats.org/officeDocument/2006/relationships/hyperlink" Target="https://baike.baidu.com/item/%E5%B7%A6%E4%BC%A0/371757" TargetMode="Externa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hyperlink" Target="https://baike.baidu.com/item/%E5%AD%9F%E5%AD%90/126?fromModule=lemma_search-box" TargetMode="External" /><Relationship Id="rId14" Type="http://schemas.openxmlformats.org/officeDocument/2006/relationships/tags" Target="../tags/tag67.xml" /><Relationship Id="rId15" Type="http://schemas.openxmlformats.org/officeDocument/2006/relationships/tags" Target="../tags/tag68.xml" /><Relationship Id="rId16" Type="http://schemas.openxmlformats.org/officeDocument/2006/relationships/tags" Target="../tags/tag69.xml" /><Relationship Id="rId17" Type="http://schemas.openxmlformats.org/officeDocument/2006/relationships/tags" Target="../tags/tag70.xml" /><Relationship Id="rId18" Type="http://schemas.openxmlformats.org/officeDocument/2006/relationships/tags" Target="../tags/tag71.xml" /><Relationship Id="rId19" Type="http://schemas.openxmlformats.org/officeDocument/2006/relationships/tags" Target="../tags/tag72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73.xml" /><Relationship Id="rId21" Type="http://schemas.openxmlformats.org/officeDocument/2006/relationships/tags" Target="../tags/tag74.xml" /><Relationship Id="rId22" Type="http://schemas.openxmlformats.org/officeDocument/2006/relationships/tags" Target="../tags/tag75.xml" /><Relationship Id="rId23" Type="http://schemas.openxmlformats.org/officeDocument/2006/relationships/tags" Target="../tags/tag76.xml" /><Relationship Id="rId24" Type="http://schemas.openxmlformats.org/officeDocument/2006/relationships/tags" Target="../tags/tag77.xml" /><Relationship Id="rId25" Type="http://schemas.openxmlformats.org/officeDocument/2006/relationships/tags" Target="../tags/tag78.xml" /><Relationship Id="rId26" Type="http://schemas.openxmlformats.org/officeDocument/2006/relationships/tags" Target="../tags/tag79.xml" /><Relationship Id="rId27" Type="http://schemas.openxmlformats.org/officeDocument/2006/relationships/tags" Target="../tags/tag80.xml" /><Relationship Id="rId28" Type="http://schemas.openxmlformats.org/officeDocument/2006/relationships/tags" Target="../tags/tag81.xml" /><Relationship Id="rId3" Type="http://schemas.openxmlformats.org/officeDocument/2006/relationships/tags" Target="../tags/tag59.xml" /><Relationship Id="rId4" Type="http://schemas.openxmlformats.org/officeDocument/2006/relationships/hyperlink" Target="https://baike.baidu.com/item/%E5%A2%A8%E5%AD%90/245?fromModule=lemma_search-box" TargetMode="External" /><Relationship Id="rId5" Type="http://schemas.openxmlformats.org/officeDocument/2006/relationships/tags" Target="../tags/tag60.xml" /><Relationship Id="rId6" Type="http://schemas.openxmlformats.org/officeDocument/2006/relationships/hyperlink" Target="https://baike.baidu.com/item/%E5%AD%94%E5%AD%90/1584?fromModule=lemma_search-box" TargetMode="Externa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hyperlink" Target="https://baike.baidu.com/item/%E6%A5%9A%E8%BE%9E/291160?fromModule=lemma_search-box" TargetMode="Externa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notesSlide" Target="../notesSlides/notesSlide9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tags" Target="../tags/tag99.xml" /><Relationship Id="rId24" Type="http://schemas.openxmlformats.org/officeDocument/2006/relationships/tags" Target="../tags/tag100.xml" /><Relationship Id="rId25" Type="http://schemas.openxmlformats.org/officeDocument/2006/relationships/tags" Target="../tags/tag101.xml" /><Relationship Id="rId26" Type="http://schemas.openxmlformats.org/officeDocument/2006/relationships/tags" Target="../tags/tag102.xml" /><Relationship Id="rId3" Type="http://schemas.openxmlformats.org/officeDocument/2006/relationships/tags" Target="../tags/tag82.xml" /><Relationship Id="rId4" Type="http://schemas.openxmlformats.org/officeDocument/2006/relationships/hyperlink" Target="https://baike.baidu.com/item/%E5%B1%88%E5%8E%9F/6109?fromModule=lemma_search-box" TargetMode="External" /><Relationship Id="rId5" Type="http://schemas.openxmlformats.org/officeDocument/2006/relationships/tags" Target="../tags/tag83.xml" /><Relationship Id="rId6" Type="http://schemas.openxmlformats.org/officeDocument/2006/relationships/hyperlink" Target="https://baike.baidu.com/item/%E5%BA%84%E5%AD%90/8074?fromModule=lemma_search-box" TargetMode="Externa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1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3" Type="http://schemas.openxmlformats.org/officeDocument/2006/relationships/tags" Target="../tags/tag103.xml" /><Relationship Id="rId4" Type="http://schemas.openxmlformats.org/officeDocument/2006/relationships/hyperlink" Target="https://baike.baidu.com/item/%E9%9F%A9%E9%9D%9E/1111" TargetMode="External" /><Relationship Id="rId5" Type="http://schemas.openxmlformats.org/officeDocument/2006/relationships/tags" Target="../tags/tag104.xml" /><Relationship Id="rId6" Type="http://schemas.openxmlformats.org/officeDocument/2006/relationships/hyperlink" Target="https://baike.baidu.com/item/%E8%8D%80%E5%AD%90/283" TargetMode="Externa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22.xml" /><Relationship Id="rId4" Type="http://schemas.openxmlformats.org/officeDocument/2006/relationships/hyperlink" Target="https://baike.baidu.com/item/%E5%8F%B8%E9%A9%AC%E8%BF%81/65648" TargetMode="External" /><Relationship Id="rId5" Type="http://schemas.openxmlformats.org/officeDocument/2006/relationships/tags" Target="../tags/tag123.xml" /><Relationship Id="rId6" Type="http://schemas.openxmlformats.org/officeDocument/2006/relationships/hyperlink" Target="https://baike.baidu.com/item/%E8%B4%BE%E8%B0%8A/50286?fromModule=lemma_search-box" TargetMode="Externa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hyperlink" Target="https://baike.baidu.com/item/%E6%9B%B9%E6%93%8D/6772" TargetMode="Externa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notesSlide" Target="../notesSlides/notesSlide12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3" Type="http://schemas.openxmlformats.org/officeDocument/2006/relationships/tags" Target="../tags/tag137.xml" /><Relationship Id="rId4" Type="http://schemas.openxmlformats.org/officeDocument/2006/relationships/hyperlink" Target="https://baike.baidu.com/item/%E6%B1%89%E4%B9%A6/363840?fromModule=lemma_search-box" TargetMode="External" /><Relationship Id="rId5" Type="http://schemas.openxmlformats.org/officeDocument/2006/relationships/tags" Target="../tags/tag138.xml" /><Relationship Id="rId6" Type="http://schemas.openxmlformats.org/officeDocument/2006/relationships/hyperlink" Target="https://baike.baidu.com/item/%E7%8F%AD%E5%9B%BA/81828?fromModule=lemma_search-box" TargetMode="Externa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hyperlink" Target="https://baike.baidu.com/item/%E9%99%88%E5%AF%BF/5816?fromModule=lemma_search-box" TargetMode="Externa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notesSlide" Target="../notesSlides/notesSlide13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3" Type="http://schemas.openxmlformats.org/officeDocument/2006/relationships/tags" Target="../tags/tag158.xml" /><Relationship Id="rId4" Type="http://schemas.openxmlformats.org/officeDocument/2006/relationships/hyperlink" Target="https://baike.baidu.com/item/%E6%9D%8E%E5%AF%86/2605905?fromModule=lemma_search-box" TargetMode="External" /><Relationship Id="rId5" Type="http://schemas.openxmlformats.org/officeDocument/2006/relationships/tags" Target="../tags/tag159.xml" /><Relationship Id="rId6" Type="http://schemas.openxmlformats.org/officeDocument/2006/relationships/hyperlink" Target="https://baike.baidu.com/item/%E6%9B%B9%E6%A4%8D/17364" TargetMode="Externa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hyperlink" Target="https://baike.baidu.com/item/%E7%8E%8B%E5%8B%83/248912?fromModule=lemma_search-box" TargetMode="Externa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notesSlide" Target="../notesSlides/notesSlide14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3" Type="http://schemas.openxmlformats.org/officeDocument/2006/relationships/tags" Target="../tags/tag176.xml" /><Relationship Id="rId4" Type="http://schemas.openxmlformats.org/officeDocument/2006/relationships/hyperlink" Target="https://baike.baidu.com/item/%E7%8E%8B%E7%BE%B2%E4%B9%8B/127554?fromModule=lemma_search-box" TargetMode="External" /><Relationship Id="rId5" Type="http://schemas.openxmlformats.org/officeDocument/2006/relationships/tags" Target="../tags/tag177.xml" /><Relationship Id="rId6" Type="http://schemas.openxmlformats.org/officeDocument/2006/relationships/hyperlink" Target="https://baike.baidu.com/item/%E9%99%B6%E6%B8%8A%E6%98%8E/53944" TargetMode="Externa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notesSlide" Target="../notesSlides/notesSlide15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3" Type="http://schemas.openxmlformats.org/officeDocument/2006/relationships/tags" Target="../tags/tag199.xml" /><Relationship Id="rId4" Type="http://schemas.openxmlformats.org/officeDocument/2006/relationships/hyperlink" Target="https://baike.baidu.com/item/%E5%AD%9F%E6%B5%A9%E7%84%B6/28158?fromModule=lemma_search-box" TargetMode="External" /><Relationship Id="rId5" Type="http://schemas.openxmlformats.org/officeDocument/2006/relationships/tags" Target="../tags/tag200.xml" /><Relationship Id="rId6" Type="http://schemas.openxmlformats.org/officeDocument/2006/relationships/hyperlink" Target="https://baike.baidu.com/item/%E7%8E%8B%E7%BB%B4/37558?fromModule=lemma_search-box" TargetMode="Externa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notesSlide" Target="../notesSlides/notesSlide16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hyperlink" Target="https://baike.baidu.com/item/%E6%9D%8E%E7%99%BD/1043?fromModule=lemma_search-box" TargetMode="External" /><Relationship Id="rId5" Type="http://schemas.openxmlformats.org/officeDocument/2006/relationships/tags" Target="../tags/tag218.xml" /><Relationship Id="rId6" Type="http://schemas.openxmlformats.org/officeDocument/2006/relationships/hyperlink" Target="https://baike.baidu.com/item/%E6%9D%9C%E7%94%AB/63508?fromModule=lemma_search-box" TargetMode="Externa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notesSlide" Target="../notesSlides/notesSlide17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6.xml" /><Relationship Id="rId30" Type="http://schemas.openxmlformats.org/officeDocument/2006/relationships/tags" Target="../tags/tag261.xml" /><Relationship Id="rId31" Type="http://schemas.openxmlformats.org/officeDocument/2006/relationships/tags" Target="../tags/tag262.xml" /><Relationship Id="rId4" Type="http://schemas.openxmlformats.org/officeDocument/2006/relationships/hyperlink" Target="https://baike.baidu.com/item/%E9%9F%A9%E6%84%88/127407?fromModule=lemma_search-box" TargetMode="External" /><Relationship Id="rId5" Type="http://schemas.openxmlformats.org/officeDocument/2006/relationships/tags" Target="../tags/tag237.xml" /><Relationship Id="rId6" Type="http://schemas.openxmlformats.org/officeDocument/2006/relationships/hyperlink" Target="https://baike.baidu.com/item/%E7%99%BD%E5%B1%85%E6%98%93/174330?fromModule=lemma_search-box" TargetMode="Externa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notesSlide" Target="../notesSlides/notesSlide18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22" Type="http://schemas.openxmlformats.org/officeDocument/2006/relationships/tags" Target="../tags/tag280.xml" /><Relationship Id="rId23" Type="http://schemas.openxmlformats.org/officeDocument/2006/relationships/tags" Target="../tags/tag281.xml" /><Relationship Id="rId3" Type="http://schemas.openxmlformats.org/officeDocument/2006/relationships/tags" Target="../tags/tag263.xml" /><Relationship Id="rId4" Type="http://schemas.openxmlformats.org/officeDocument/2006/relationships/hyperlink" Target="https://baike.baidu.com/item/%E6%9F%B3%E5%AE%97%E5%85%83/127462?fromModule=lemma_search-box" TargetMode="External" /><Relationship Id="rId5" Type="http://schemas.openxmlformats.org/officeDocument/2006/relationships/tags" Target="../tags/tag264.xml" /><Relationship Id="rId6" Type="http://schemas.openxmlformats.org/officeDocument/2006/relationships/hyperlink" Target="https://baike.baidu.com/item/%E6%9D%9C%E7%89%A7/244529?fromModule=lemma_search-box" TargetMode="Externa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hyperlink" Target="https://baike.baidu.com/item/%E8%8C%83%E4%BB%B2%E6%B7%B9/176112" TargetMode="Externa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notesSlide" Target="../notesSlides/notesSlide19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3" Type="http://schemas.openxmlformats.org/officeDocument/2006/relationships/tags" Target="../tags/tag282.xml" /><Relationship Id="rId4" Type="http://schemas.openxmlformats.org/officeDocument/2006/relationships/hyperlink" Target="https://baike.baidu.com/item/%E6%9D%8E%E7%85%9C/7831?fromModule=lemma_search-box" TargetMode="External" /><Relationship Id="rId5" Type="http://schemas.openxmlformats.org/officeDocument/2006/relationships/tags" Target="../tags/tag283.xml" /><Relationship Id="rId6" Type="http://schemas.openxmlformats.org/officeDocument/2006/relationships/hyperlink" Target="https://baike.baidu.com/item/%E6%9F%B3%E6%B0%B8/121272" TargetMode="Externa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18" Type="http://schemas.openxmlformats.org/officeDocument/2006/relationships/tags" Target="../tags/tag315.xml" /><Relationship Id="rId19" Type="http://schemas.openxmlformats.org/officeDocument/2006/relationships/tags" Target="../tags/tag316.xml" /><Relationship Id="rId2" Type="http://schemas.openxmlformats.org/officeDocument/2006/relationships/notesSlide" Target="../notesSlides/notesSlide20.xml" /><Relationship Id="rId20" Type="http://schemas.openxmlformats.org/officeDocument/2006/relationships/tags" Target="../tags/tag317.xml" /><Relationship Id="rId21" Type="http://schemas.openxmlformats.org/officeDocument/2006/relationships/tags" Target="../tags/tag318.xml" /><Relationship Id="rId22" Type="http://schemas.openxmlformats.org/officeDocument/2006/relationships/tags" Target="../tags/tag319.xml" /><Relationship Id="rId23" Type="http://schemas.openxmlformats.org/officeDocument/2006/relationships/tags" Target="../tags/tag320.xml" /><Relationship Id="rId24" Type="http://schemas.openxmlformats.org/officeDocument/2006/relationships/tags" Target="../tags/tag321.xml" /><Relationship Id="rId25" Type="http://schemas.openxmlformats.org/officeDocument/2006/relationships/tags" Target="../tags/tag322.xml" /><Relationship Id="rId26" Type="http://schemas.openxmlformats.org/officeDocument/2006/relationships/tags" Target="../tags/tag323.xml" /><Relationship Id="rId27" Type="http://schemas.openxmlformats.org/officeDocument/2006/relationships/tags" Target="../tags/tag324.xml" /><Relationship Id="rId28" Type="http://schemas.openxmlformats.org/officeDocument/2006/relationships/tags" Target="../tags/tag325.xml" /><Relationship Id="rId29" Type="http://schemas.openxmlformats.org/officeDocument/2006/relationships/tags" Target="../tags/tag326.xml" /><Relationship Id="rId3" Type="http://schemas.openxmlformats.org/officeDocument/2006/relationships/tags" Target="../tags/tag303.xml" /><Relationship Id="rId30" Type="http://schemas.openxmlformats.org/officeDocument/2006/relationships/tags" Target="../tags/tag327.xml" /><Relationship Id="rId31" Type="http://schemas.openxmlformats.org/officeDocument/2006/relationships/tags" Target="../tags/tag328.xml" /><Relationship Id="rId32" Type="http://schemas.openxmlformats.org/officeDocument/2006/relationships/tags" Target="../tags/tag329.xml" /><Relationship Id="rId33" Type="http://schemas.openxmlformats.org/officeDocument/2006/relationships/tags" Target="../tags/tag330.xml" /><Relationship Id="rId34" Type="http://schemas.openxmlformats.org/officeDocument/2006/relationships/tags" Target="../tags/tag331.xml" /><Relationship Id="rId35" Type="http://schemas.openxmlformats.org/officeDocument/2006/relationships/tags" Target="../tags/tag332.xml" /><Relationship Id="rId36" Type="http://schemas.openxmlformats.org/officeDocument/2006/relationships/tags" Target="../tags/tag333.xml" /><Relationship Id="rId4" Type="http://schemas.openxmlformats.org/officeDocument/2006/relationships/hyperlink" Target="https://baike.baidu.com/item/%E7%8E%8B%E5%AE%89%E7%9F%B3/127359?fromModule=lemma_search-box" TargetMode="External" /><Relationship Id="rId5" Type="http://schemas.openxmlformats.org/officeDocument/2006/relationships/tags" Target="../tags/tag304.xml" /><Relationship Id="rId6" Type="http://schemas.openxmlformats.org/officeDocument/2006/relationships/hyperlink" Target="https://baike.baidu.com/item/%E6%AC%A7%E9%98%B3%E4%BF%AE/127825?fromModule=lemma_search-box" TargetMode="External" /><Relationship Id="rId7" Type="http://schemas.openxmlformats.org/officeDocument/2006/relationships/tags" Target="../tags/tag305.xml" /><Relationship Id="rId8" Type="http://schemas.openxmlformats.org/officeDocument/2006/relationships/hyperlink" Target="https://baike.baidu.com/item/%E5%8F%B8%E9%A9%AC%E5%85%89/220370?fromModule=lemma_search-box" TargetMode="External" /><Relationship Id="rId9" Type="http://schemas.openxmlformats.org/officeDocument/2006/relationships/tags" Target="../tags/tag30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13143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005580" y="3100705"/>
            <a:ext cx="3765550" cy="657225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专题07  文学常识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7994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语音识记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1500" y="3022600"/>
            <a:ext cx="2449830" cy="54610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72376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14433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汉字识记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20313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词语运用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4232910" y="26752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句子辨析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4174490" y="332930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修辞运用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4189730" y="404304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标点符号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204970" y="46729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文学常识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9"/>
            </p:custDataLst>
          </p:nvPr>
        </p:nvSpPr>
        <p:spPr>
          <a:xfrm>
            <a:off x="4234180" y="530288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名句默写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5" grpId="0"/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2967990" y="2458085"/>
            <a:ext cx="6931660" cy="9004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专题07  文学常识</a:t>
            </a:r>
            <a:endParaRPr sz="52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1150620"/>
          <a:ext cx="11078210" cy="2731770"/>
        </p:xfrm>
        <a:graphic>
          <a:graphicData uri="http://schemas.openxmlformats.org/drawingml/2006/table">
            <a:tbl>
              <a:tblPr/>
              <a:tblGrid>
                <a:gridCol w="3606165"/>
                <a:gridCol w="5046345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214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732790" y="2483485"/>
            <a:ext cx="35687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1.了解文学史常识。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32790" y="3164205"/>
            <a:ext cx="33394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2.识记文学体裁常识。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4217670" y="2698115"/>
            <a:ext cx="5066665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古今中外著名作家与作品、文学流派、</a:t>
            </a:r>
            <a:endParaRPr lang="en-US" sz="21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r>
              <a:rPr lang="en-US" sz="21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社团、特称等。</a:t>
            </a:r>
            <a:endParaRPr lang="en-US" sz="21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9284335" y="2874645"/>
            <a:ext cx="4711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0655" y="432625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《诗经》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是我国诗歌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优良传统的源头，多运用“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 的手法。在章法上具有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的特点。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5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二、知识清单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60655" y="1322705"/>
            <a:ext cx="1173924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1.《诗经》是我国第一部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。收录了西周初年至春秋中叶约500年间的作品，共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篇，又称“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”，分为“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”三部分。“风”又叫“国风”，共160篇，大多是各地的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。“雅”分为“大雅”和“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”，共105篇，多为西周王室贵族文人的作品，也有少量民谣。“颂”共40篇，多为贵族统治者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用的乐歌舞曲。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84264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（一）中国重要作家作品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4519295" y="1483360"/>
            <a:ext cx="1421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诗歌总集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1858010" y="2085975"/>
            <a:ext cx="17583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305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4210685" y="2063750"/>
            <a:ext cx="17583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诗三百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6984365" y="205803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1"/>
            </p:custDataLst>
          </p:nvPr>
        </p:nvSpPr>
        <p:spPr>
          <a:xfrm>
            <a:off x="8222615" y="2072005"/>
            <a:ext cx="6007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9603740" y="2085975"/>
            <a:ext cx="6724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6984365" y="2656205"/>
            <a:ext cx="15481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民间歌谣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832485" y="3255010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3785870" y="4482465"/>
            <a:ext cx="17583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现实主义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6"/>
            </p:custDataLst>
          </p:nvPr>
        </p:nvSpPr>
        <p:spPr>
          <a:xfrm>
            <a:off x="9090025" y="4482465"/>
            <a:ext cx="513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0166350" y="4468495"/>
            <a:ext cx="586105" cy="4711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11144885" y="4468495"/>
            <a:ext cx="6007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3503930" y="5069205"/>
            <a:ext cx="17589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重章叠唱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20"/>
            </p:custDataLst>
          </p:nvPr>
        </p:nvSpPr>
        <p:spPr>
          <a:xfrm>
            <a:off x="5276850" y="5082540"/>
            <a:ext cx="15481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反复咏叹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1"/>
            </p:custDataLst>
          </p:nvPr>
        </p:nvSpPr>
        <p:spPr>
          <a:xfrm>
            <a:off x="3869690" y="3812540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祭祀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7" grpId="0"/>
      <p:bldP spid="18" grpId="0"/>
      <p:bldP spid="19" grpId="0"/>
      <p:bldP spid="20" grpId="0"/>
      <p:bldP spid="21" grpId="0"/>
      <p:bldP spid="4" grpId="0"/>
      <p:bldP spid="5" grpId="0"/>
      <p:bldP spid="8" grpId="0"/>
      <p:bldP spid="9" grpId="0"/>
      <p:bldP spid="6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66675" y="209550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《国语》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是中国最早的一部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史书，凡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卷（篇），分周、鲁、齐、晋、郑、楚、吴、越八国记事。记事时间起自西周中期，下迄春秋战国之交，前后约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年。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25690" y="2253615"/>
            <a:ext cx="14878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二十一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181610"/>
            <a:ext cx="11833225" cy="1842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《左传》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又称《春秋左氏传》或《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》。主要记载了东周前期各诸侯国的政治、经济、军事、外交、文化等方面情况，是我国第一部叙事详细的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史书。相传为鲁国史官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所著。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6277610" y="331470"/>
            <a:ext cx="1598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左氏春秋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724535" y="1524635"/>
            <a:ext cx="13823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编年体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5283835" y="1524635"/>
            <a:ext cx="1416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左丘明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5031105" y="2253615"/>
            <a:ext cx="16275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国别体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1160145" y="3415030"/>
            <a:ext cx="1122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五百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81915" y="392684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13" action="ppaction://hlinkfile"/>
              </a:rPr>
              <a:t>老子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（?一约公元前471），又称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、李耳，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时期楚国人，是我国古代伟大的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学派创始人。著有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《     》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（又名《道德经》）一书，具有丰富的朴素辩证法思想，是中国历史上首部完整的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著作。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4754245" y="4671060"/>
            <a:ext cx="1010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道家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5764530" y="4100195"/>
            <a:ext cx="10210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老聃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7875905" y="4079875"/>
            <a:ext cx="13823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春秋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1791335" y="4671695"/>
            <a:ext cx="1416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哲学家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8"/>
            </p:custDataLst>
          </p:nvPr>
        </p:nvSpPr>
        <p:spPr>
          <a:xfrm>
            <a:off x="3319780" y="4671695"/>
            <a:ext cx="16275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9"/>
            </p:custDataLst>
          </p:nvPr>
        </p:nvSpPr>
        <p:spPr>
          <a:xfrm>
            <a:off x="8557260" y="4658360"/>
            <a:ext cx="1122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老子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0"/>
            </p:custDataLst>
          </p:nvPr>
        </p:nvSpPr>
        <p:spPr>
          <a:xfrm>
            <a:off x="10088880" y="5251450"/>
            <a:ext cx="1122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哲学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20" grpId="0"/>
      <p:bldP spid="21" grpId="0"/>
      <p:bldP spid="5" grpId="0"/>
      <p:bldP spid="9" grpId="0"/>
      <p:bldP spid="8" grpId="0"/>
      <p:bldP spid="15" grpId="0"/>
      <p:bldP spid="16" grpId="0"/>
      <p:bldP spid="19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66675" y="209550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墨子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（约公元前468-约公元前376），名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时期鲁国人，著名的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学派的创始人。著有《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900670" y="2253615"/>
            <a:ext cx="11696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春秋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181610"/>
            <a:ext cx="11833225" cy="1842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孔子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（公元前551-公元前479），名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，春秋时代鲁国陬邑（今山东曲阜） 人。我国古代著名的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学派创始人。其思想核心是“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6174740" y="349250"/>
            <a:ext cx="6197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7341870" y="357505"/>
            <a:ext cx="1066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仲尼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4947285" y="938530"/>
            <a:ext cx="13747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6847205" y="2253615"/>
            <a:ext cx="642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538480" y="2808605"/>
            <a:ext cx="14401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81915" y="356362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7.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13" action="ppaction://hlinkfile"/>
              </a:rPr>
              <a:t>孟子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（约公元前372-公元前289）名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，战国时邹（今属山东）人。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，是继孔子之后的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大师。其核心思想是“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”，强调“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”，重观民心向背，在人性问题上提出“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”论。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7503795" y="3731260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子舆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2247900" y="2836545"/>
            <a:ext cx="13246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教育家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3698240" y="2854960"/>
            <a:ext cx="13823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墨家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8003540" y="2854960"/>
            <a:ext cx="1416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墨子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8"/>
            </p:custDataLst>
          </p:nvPr>
        </p:nvSpPr>
        <p:spPr>
          <a:xfrm>
            <a:off x="6322060" y="3745230"/>
            <a:ext cx="6635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9"/>
            </p:custDataLst>
          </p:nvPr>
        </p:nvSpPr>
        <p:spPr>
          <a:xfrm>
            <a:off x="946150" y="4300220"/>
            <a:ext cx="12985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0"/>
            </p:custDataLst>
          </p:nvPr>
        </p:nvSpPr>
        <p:spPr>
          <a:xfrm>
            <a:off x="2527300" y="4300220"/>
            <a:ext cx="16148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政治家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21"/>
            </p:custDataLst>
          </p:nvPr>
        </p:nvSpPr>
        <p:spPr>
          <a:xfrm>
            <a:off x="6343650" y="951230"/>
            <a:ext cx="14592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教育家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2"/>
            </p:custDataLst>
          </p:nvPr>
        </p:nvSpPr>
        <p:spPr>
          <a:xfrm>
            <a:off x="7860030" y="931545"/>
            <a:ext cx="1066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儒家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3"/>
            </p:custDataLst>
          </p:nvPr>
        </p:nvSpPr>
        <p:spPr>
          <a:xfrm>
            <a:off x="1558290" y="1489075"/>
            <a:ext cx="6896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4"/>
            </p:custDataLst>
          </p:nvPr>
        </p:nvSpPr>
        <p:spPr>
          <a:xfrm>
            <a:off x="7924165" y="4277360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儒家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5"/>
            </p:custDataLst>
          </p:nvPr>
        </p:nvSpPr>
        <p:spPr>
          <a:xfrm>
            <a:off x="4309110" y="4328160"/>
            <a:ext cx="14160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教育家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612140" y="4860290"/>
            <a:ext cx="981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仁政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2933700" y="4860290"/>
            <a:ext cx="16148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民贵君轻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10186670" y="4883150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性善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20" grpId="0"/>
      <p:bldP spid="21" grpId="0"/>
      <p:bldP spid="5" grpId="0"/>
      <p:bldP spid="9" grpId="0"/>
      <p:bldP spid="8" grpId="0"/>
      <p:bldP spid="15" grpId="0"/>
      <p:bldP spid="16" grpId="0"/>
      <p:bldP spid="19" grpId="0"/>
      <p:bldP spid="22" grpId="0"/>
      <p:bldP spid="23" grpId="0"/>
      <p:bldP spid="24" grpId="0"/>
      <p:bldP spid="25" grpId="0"/>
      <p:bldP spid="3" grpId="0"/>
      <p:bldP spid="4" grpId="0"/>
      <p:bldP spid="7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66675" y="153670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9.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屈原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（约公元前340-约公元前278），名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，字原，号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末期楚国人。他开创了诗歌从集体歌唱转变为个人独立创作的新纪元，是我国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主义诗歌的奠基人，世界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之一。他用楚辞形式写了我国第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首长篇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《      》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，还著有《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》《九章》《天问》等。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944610" y="1694180"/>
            <a:ext cx="11696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灵均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181610"/>
            <a:ext cx="11833225" cy="13061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8.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庄子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（公元前369- 公元前286），名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时宋国蒙（今属河南）人。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学派的代表人物。现存《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》一书，共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篇，又名《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6448425" y="357505"/>
            <a:ext cx="6197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7607300" y="376555"/>
            <a:ext cx="1066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战国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869950" y="953135"/>
            <a:ext cx="13747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道家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6847205" y="1703070"/>
            <a:ext cx="642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平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990455" y="1675130"/>
            <a:ext cx="14401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战国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81915" y="4080510"/>
            <a:ext cx="11833225" cy="18491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13" action="ppaction://hlinkfile"/>
              </a:rPr>
              <a:t>《楚辞》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是继《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》之后我国第二部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，也是我国第一部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诗歌总集。由于诗歌的形式是在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的基础上加工而成，篇中大量引用楚地风土物产和方言词仁，具有浓厚的地方色彩，所以叫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5414645" y="3418205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九歌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10487660" y="2277745"/>
            <a:ext cx="13246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浪漫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3721100" y="2895600"/>
            <a:ext cx="24250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四大文化名人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472440" y="3442970"/>
            <a:ext cx="1416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政治抒情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8"/>
            </p:custDataLst>
          </p:nvPr>
        </p:nvSpPr>
        <p:spPr>
          <a:xfrm>
            <a:off x="2527300" y="3436620"/>
            <a:ext cx="1261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离骚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9"/>
            </p:custDataLst>
          </p:nvPr>
        </p:nvSpPr>
        <p:spPr>
          <a:xfrm>
            <a:off x="3609340" y="4210685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0"/>
            </p:custDataLst>
          </p:nvPr>
        </p:nvSpPr>
        <p:spPr>
          <a:xfrm>
            <a:off x="7110095" y="4262755"/>
            <a:ext cx="26396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古代诗歌总集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21"/>
            </p:custDataLst>
          </p:nvPr>
        </p:nvSpPr>
        <p:spPr>
          <a:xfrm>
            <a:off x="5398770" y="931545"/>
            <a:ext cx="9232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庄子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2"/>
            </p:custDataLst>
          </p:nvPr>
        </p:nvSpPr>
        <p:spPr>
          <a:xfrm>
            <a:off x="8002905" y="957580"/>
            <a:ext cx="7219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3"/>
            </p:custDataLst>
          </p:nvPr>
        </p:nvSpPr>
        <p:spPr>
          <a:xfrm>
            <a:off x="10071735" y="925195"/>
            <a:ext cx="15868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南华经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4"/>
            </p:custDataLst>
          </p:nvPr>
        </p:nvSpPr>
        <p:spPr>
          <a:xfrm>
            <a:off x="452120" y="4794250"/>
            <a:ext cx="18935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浪漫主义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5"/>
            </p:custDataLst>
          </p:nvPr>
        </p:nvSpPr>
        <p:spPr>
          <a:xfrm>
            <a:off x="6574155" y="4808220"/>
            <a:ext cx="16148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楚国民歌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6"/>
            </p:custDataLst>
          </p:nvPr>
        </p:nvSpPr>
        <p:spPr>
          <a:xfrm>
            <a:off x="9654540" y="5357495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楚辞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20" grpId="0"/>
      <p:bldP spid="21" grpId="0"/>
      <p:bldP spid="5" grpId="0"/>
      <p:bldP spid="9" grpId="0"/>
      <p:bldP spid="8" grpId="0"/>
      <p:bldP spid="15" grpId="0"/>
      <p:bldP spid="16" grpId="0"/>
      <p:bldP spid="19" grpId="0"/>
      <p:bldP spid="22" grpId="0"/>
      <p:bldP spid="23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81915" y="2837180"/>
            <a:ext cx="11833225" cy="3554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12.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韩非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（约前280-前233），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末期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学派的代表人物。他吸收了道、儒、墨各家的思想，尤其是有选择地接受了前朝法家的思想，集法家学说之大成。他提出重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、重战等政策，排斥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。他反对复古，主张因时制宜、君主集权。著有《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》，是春秋战国时期法家思想的主要代表作之一。书中所描述的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、自相矛盾、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等寓言故事亦为后世所传诵。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181610"/>
            <a:ext cx="11833225" cy="13061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11.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荀子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（前313-前238），名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，尊号“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时赵国人，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、教育家，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学派的代表人物，先秦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的集大成者。他提出“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“天行有常”的朴素唯物论和制天命而用之”的“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 思想。代表作有《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》《天论》等。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336155" y="1487805"/>
            <a:ext cx="1660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人定胜天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5073015" y="348615"/>
            <a:ext cx="6197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6861175" y="362585"/>
            <a:ext cx="763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8002905" y="362585"/>
            <a:ext cx="13747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战国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10316845" y="934720"/>
            <a:ext cx="11557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性恶论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518795" y="2063750"/>
            <a:ext cx="14401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劝学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9053830" y="4127500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仁爱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3"/>
            </p:custDataLst>
          </p:nvPr>
        </p:nvSpPr>
        <p:spPr>
          <a:xfrm>
            <a:off x="5073015" y="2974975"/>
            <a:ext cx="10210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战国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6574155" y="2979420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5"/>
            </p:custDataLst>
          </p:nvPr>
        </p:nvSpPr>
        <p:spPr>
          <a:xfrm>
            <a:off x="8129905" y="2979420"/>
            <a:ext cx="1261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法家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6"/>
            </p:custDataLst>
          </p:nvPr>
        </p:nvSpPr>
        <p:spPr>
          <a:xfrm>
            <a:off x="3721100" y="4151630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赏罚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7"/>
            </p:custDataLst>
          </p:nvPr>
        </p:nvSpPr>
        <p:spPr>
          <a:xfrm>
            <a:off x="5073015" y="4165600"/>
            <a:ext cx="10795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重农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8"/>
            </p:custDataLst>
          </p:nvPr>
        </p:nvSpPr>
        <p:spPr>
          <a:xfrm>
            <a:off x="10392410" y="348615"/>
            <a:ext cx="1447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9"/>
            </p:custDataLst>
          </p:nvPr>
        </p:nvSpPr>
        <p:spPr>
          <a:xfrm>
            <a:off x="1675765" y="904875"/>
            <a:ext cx="10979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儒家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0"/>
            </p:custDataLst>
          </p:nvPr>
        </p:nvSpPr>
        <p:spPr>
          <a:xfrm>
            <a:off x="5664835" y="948690"/>
            <a:ext cx="15868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唯物主义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5832475" y="4738370"/>
            <a:ext cx="1315085" cy="4991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韩非子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2"/>
            </p:custDataLst>
          </p:nvPr>
        </p:nvSpPr>
        <p:spPr>
          <a:xfrm>
            <a:off x="4640580" y="5342255"/>
            <a:ext cx="16148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守株待兔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3"/>
            </p:custDataLst>
          </p:nvPr>
        </p:nvSpPr>
        <p:spPr>
          <a:xfrm>
            <a:off x="7933055" y="5317490"/>
            <a:ext cx="16554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滥竽充数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20" grpId="0"/>
      <p:bldP spid="21" grpId="0"/>
      <p:bldP spid="5" grpId="0"/>
      <p:bldP spid="8" grpId="0"/>
      <p:bldP spid="15" grpId="0"/>
      <p:bldP spid="19" grpId="0"/>
      <p:bldP spid="22" grpId="0"/>
      <p:bldP spid="23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81915" y="2236470"/>
            <a:ext cx="11833225" cy="3554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14.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司马迁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（前145-约前90），字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，夏阳（今属陕西）人，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史学家、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。万尽艰辛撰成的《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》是我国第一部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通史，原名《太史公书》，共130篇，分为“八书”“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”“十二本纪”“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”“七十列传”。它记述了从黄帝到汉武帝时长达3000年的历史，其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开我国史传文学的先河，被鲁迅誉为“史家之绝唱，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181610"/>
            <a:ext cx="11833225" cy="13061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13.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贾谊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（前200-前168），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洛阳（今河南洛阳）人，杰出的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、文学家。他的政治思想基本上属于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一派。 所著政论以《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》《陈政事疏》《论积贮疏》最有名。今人辑有《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》，包括《新书》十卷。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078855" y="1487805"/>
            <a:ext cx="1660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贾谊集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4823460" y="363220"/>
            <a:ext cx="12566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西汉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5527040" y="3554730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十表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5553075" y="2381250"/>
            <a:ext cx="10210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子长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10073005" y="2381250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西汉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1"/>
            </p:custDataLst>
          </p:nvPr>
        </p:nvSpPr>
        <p:spPr>
          <a:xfrm>
            <a:off x="906145" y="2979420"/>
            <a:ext cx="1261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文学家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2"/>
            </p:custDataLst>
          </p:nvPr>
        </p:nvSpPr>
        <p:spPr>
          <a:xfrm>
            <a:off x="4935220" y="2961005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3"/>
            </p:custDataLst>
          </p:nvPr>
        </p:nvSpPr>
        <p:spPr>
          <a:xfrm>
            <a:off x="8188960" y="2951480"/>
            <a:ext cx="15005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纪传体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4"/>
            </p:custDataLst>
          </p:nvPr>
        </p:nvSpPr>
        <p:spPr>
          <a:xfrm>
            <a:off x="10288905" y="363220"/>
            <a:ext cx="1447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政论家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5"/>
            </p:custDataLst>
          </p:nvPr>
        </p:nvSpPr>
        <p:spPr>
          <a:xfrm>
            <a:off x="5052060" y="934720"/>
            <a:ext cx="10979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儒家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9154160" y="934720"/>
            <a:ext cx="15868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过秦论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8952230" y="3554730"/>
            <a:ext cx="1906905" cy="4991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三十世家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8688070" y="4130040"/>
            <a:ext cx="16148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人物传记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6381115" y="4756150"/>
            <a:ext cx="25012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无韵之《离骚》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8" grpId="0"/>
      <p:bldP spid="15" grpId="0"/>
      <p:bldP spid="19" grpId="0"/>
      <p:bldP spid="22" grpId="0"/>
      <p:bldP spid="23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66675" y="185801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16.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《汉书》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又称《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》，是中国第一部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 “二十四史”之一，与《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》并称为“前四史”。《汉书》全书主要记述了， 上起西汉的汉高祖元年（前206），下至新朝的王莽地皇四年（23），共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年的史事。《汉书》 包括纪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篇、表8篇、志10篇、传70篇，共100篇，后人划分为120卷，共80万字。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774940" y="2001520"/>
            <a:ext cx="22555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纪传体断代史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55880"/>
            <a:ext cx="11833225" cy="13061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15.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班固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（32-92），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史学家、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，汉族，扶风安陵（今陕西咸阳东北）人。潜心20余年修成《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》，开创了“包举一代”的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体例。辞赋以《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》最为著名。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3749040" y="181610"/>
            <a:ext cx="1212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东汉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5834380" y="209550"/>
            <a:ext cx="13709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文学家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7503795" y="209550"/>
            <a:ext cx="13747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孟坚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3665220" y="2008505"/>
            <a:ext cx="16554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前汉书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2706370" y="2599690"/>
            <a:ext cx="14401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81915" y="4792980"/>
            <a:ext cx="11833225" cy="18491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17.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13" action="ppaction://hlinkfile"/>
              </a:rPr>
              <a:t>曹操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（155-220），字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，三国时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，汉献帝时官至丞相，后被封为魏王，死后其子曹丕代汉建魏，追尊曹操为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。有《观沧海》《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》等名篇。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6927850" y="3759200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12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4271010" y="2596515"/>
            <a:ext cx="13246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后汉书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5992495" y="2613660"/>
            <a:ext cx="12407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三国志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2040890" y="3812540"/>
            <a:ext cx="823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229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8"/>
            </p:custDataLst>
          </p:nvPr>
        </p:nvSpPr>
        <p:spPr>
          <a:xfrm>
            <a:off x="4361815" y="4916170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孟德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9"/>
            </p:custDataLst>
          </p:nvPr>
        </p:nvSpPr>
        <p:spPr>
          <a:xfrm>
            <a:off x="6481445" y="4961890"/>
            <a:ext cx="1279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政治家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20"/>
            </p:custDataLst>
          </p:nvPr>
        </p:nvSpPr>
        <p:spPr>
          <a:xfrm>
            <a:off x="5736590" y="788670"/>
            <a:ext cx="9232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汉书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1"/>
            </p:custDataLst>
          </p:nvPr>
        </p:nvSpPr>
        <p:spPr>
          <a:xfrm>
            <a:off x="10432415" y="788670"/>
            <a:ext cx="11747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断代史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2"/>
            </p:custDataLst>
          </p:nvPr>
        </p:nvSpPr>
        <p:spPr>
          <a:xfrm>
            <a:off x="2143125" y="1400810"/>
            <a:ext cx="15868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两都赋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3"/>
            </p:custDataLst>
          </p:nvPr>
        </p:nvSpPr>
        <p:spPr>
          <a:xfrm>
            <a:off x="7835265" y="4961890"/>
            <a:ext cx="13754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军事家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4"/>
            </p:custDataLst>
          </p:nvPr>
        </p:nvSpPr>
        <p:spPr>
          <a:xfrm>
            <a:off x="9382125" y="5515610"/>
            <a:ext cx="11747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魏武帝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5"/>
            </p:custDataLst>
          </p:nvPr>
        </p:nvSpPr>
        <p:spPr>
          <a:xfrm>
            <a:off x="9291320" y="4966335"/>
            <a:ext cx="10191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6"/>
            </p:custDataLst>
          </p:nvPr>
        </p:nvSpPr>
        <p:spPr>
          <a:xfrm>
            <a:off x="1405890" y="6135370"/>
            <a:ext cx="11747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龟虽寿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20" grpId="0"/>
      <p:bldP spid="21" grpId="0"/>
      <p:bldP spid="5" grpId="0"/>
      <p:bldP spid="9" grpId="0"/>
      <p:bldP spid="8" grpId="0"/>
      <p:bldP spid="15" grpId="0"/>
      <p:bldP spid="16" grpId="0"/>
      <p:bldP spid="19" grpId="0"/>
      <p:bldP spid="22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4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66675" y="191389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19.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李密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（224-287），字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，犍为武阳（今四川彭山）人。晋初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。历任蜀国州从事尚书郎等职。蜀汉亡，晋武帝召其为太子洗马，李密因祖母年老多病、无人供养力辞，著有《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151245" y="2055495"/>
            <a:ext cx="6915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55880"/>
            <a:ext cx="11833225" cy="13061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18.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曹植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（192-232），字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，三国时期曹魏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文学的代表人物。曹操之子，曹丕之弟，生前曾为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，去世后谥号“思” ，因此又称陈思王。与曹操、曹丕合称为“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”。著有《曹子建集》。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4475480" y="251460"/>
            <a:ext cx="1068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子建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8813800" y="217170"/>
            <a:ext cx="11099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文学家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7835265" y="224155"/>
            <a:ext cx="8686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4517390" y="2064385"/>
            <a:ext cx="902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令伯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600710" y="2655570"/>
            <a:ext cx="14401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散文家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81915" y="3940810"/>
            <a:ext cx="11833225" cy="18491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20.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13" action="ppaction://hlinkfile"/>
              </a:rPr>
              <a:t>陈寿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（233-297），字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安汉（今四川南充）人，著名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。著有《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》，记载了魏、蜀、吴三国的历史。《三国志》是一部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国别史，分《魏志》《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》《吴志》，共38卷。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6508750" y="3228340"/>
            <a:ext cx="14103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陈情表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5"/>
            </p:custDataLst>
          </p:nvPr>
        </p:nvSpPr>
        <p:spPr>
          <a:xfrm>
            <a:off x="4455795" y="4080510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承祚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6"/>
            </p:custDataLst>
          </p:nvPr>
        </p:nvSpPr>
        <p:spPr>
          <a:xfrm>
            <a:off x="5619750" y="4098925"/>
            <a:ext cx="1279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晋朝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7"/>
            </p:custDataLst>
          </p:nvPr>
        </p:nvSpPr>
        <p:spPr>
          <a:xfrm>
            <a:off x="10310495" y="238760"/>
            <a:ext cx="9232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建安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8"/>
            </p:custDataLst>
          </p:nvPr>
        </p:nvSpPr>
        <p:spPr>
          <a:xfrm>
            <a:off x="6730365" y="801370"/>
            <a:ext cx="11747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陈王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9"/>
            </p:custDataLst>
          </p:nvPr>
        </p:nvSpPr>
        <p:spPr>
          <a:xfrm>
            <a:off x="5595620" y="1386840"/>
            <a:ext cx="9817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0"/>
            </p:custDataLst>
          </p:nvPr>
        </p:nvSpPr>
        <p:spPr>
          <a:xfrm>
            <a:off x="10523220" y="4080510"/>
            <a:ext cx="13754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史学家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1"/>
            </p:custDataLst>
          </p:nvPr>
        </p:nvSpPr>
        <p:spPr>
          <a:xfrm>
            <a:off x="10059035" y="4685665"/>
            <a:ext cx="11747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纪传体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1160780" y="4699635"/>
            <a:ext cx="14135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三国志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3"/>
            </p:custDataLst>
          </p:nvPr>
        </p:nvSpPr>
        <p:spPr>
          <a:xfrm>
            <a:off x="3128645" y="5240655"/>
            <a:ext cx="11747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蜀志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20" grpId="0"/>
      <p:bldP spid="21" grpId="0"/>
      <p:bldP spid="5" grpId="0"/>
      <p:bldP spid="9" grpId="0"/>
      <p:bldP spid="8" grpId="0"/>
      <p:bldP spid="15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4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55880"/>
            <a:ext cx="11833225" cy="13061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21.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王羲之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（303-361），字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，琅砑（今属山东临沂）人。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书法家，有“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”之称。官至右军将军、会稽内史，人称“王右军”。《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》是其代表作，被誉为“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66675" y="191389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22.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陶渊明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（365-427），字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，又名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，私谥“靖节”，世称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。浔阳柴桑人。东晋末至南朝宋初期伟大的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。他是中国第一位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诗人，被称为“古今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之宗”，有《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》。散文有《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》《五柳先生传》《归去来兮辞》，诗歌有《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》《饮酒》等。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672580" y="2052955"/>
            <a:ext cx="6915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潜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4768215" y="271780"/>
            <a:ext cx="1068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逸少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9591040" y="224155"/>
            <a:ext cx="8686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东晋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4768215" y="2055495"/>
            <a:ext cx="902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元亮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10417810" y="2069465"/>
            <a:ext cx="1972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靖节先生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81915" y="4373880"/>
            <a:ext cx="11833225" cy="18491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23.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12" action="ppaction://hlinkfile"/>
              </a:rPr>
              <a:t>王勃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（约650年-约676年），字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，汉族，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诗人。古绛州龙门（今山西河津）人，出身儒学世家，与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并称为“初唐四杰”，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为四杰之首。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6091555" y="2654300"/>
            <a:ext cx="9467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4"/>
            </p:custDataLst>
          </p:nvPr>
        </p:nvSpPr>
        <p:spPr>
          <a:xfrm>
            <a:off x="5831840" y="4551680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子安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5"/>
            </p:custDataLst>
          </p:nvPr>
        </p:nvSpPr>
        <p:spPr>
          <a:xfrm>
            <a:off x="8113395" y="4507865"/>
            <a:ext cx="1279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唐代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6"/>
            </p:custDataLst>
          </p:nvPr>
        </p:nvSpPr>
        <p:spPr>
          <a:xfrm>
            <a:off x="859155" y="801370"/>
            <a:ext cx="9232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书圣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7"/>
            </p:custDataLst>
          </p:nvPr>
        </p:nvSpPr>
        <p:spPr>
          <a:xfrm>
            <a:off x="9714865" y="801370"/>
            <a:ext cx="249237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兰亭集序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8"/>
            </p:custDataLst>
          </p:nvPr>
        </p:nvSpPr>
        <p:spPr>
          <a:xfrm>
            <a:off x="3115310" y="1386840"/>
            <a:ext cx="22745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天下第一行书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9"/>
            </p:custDataLst>
          </p:nvPr>
        </p:nvSpPr>
        <p:spPr>
          <a:xfrm>
            <a:off x="5741035" y="5092700"/>
            <a:ext cx="13754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杨炯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0"/>
            </p:custDataLst>
          </p:nvPr>
        </p:nvSpPr>
        <p:spPr>
          <a:xfrm>
            <a:off x="8540115" y="5105400"/>
            <a:ext cx="11747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骆宾王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1"/>
            </p:custDataLst>
          </p:nvPr>
        </p:nvSpPr>
        <p:spPr>
          <a:xfrm>
            <a:off x="7080250" y="5105400"/>
            <a:ext cx="14135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卢照邻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2"/>
            </p:custDataLst>
          </p:nvPr>
        </p:nvSpPr>
        <p:spPr>
          <a:xfrm>
            <a:off x="1346835" y="5709920"/>
            <a:ext cx="11747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王勃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10627360" y="2613025"/>
            <a:ext cx="10388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田园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4"/>
            </p:custDataLst>
          </p:nvPr>
        </p:nvSpPr>
        <p:spPr>
          <a:xfrm>
            <a:off x="7024370" y="2655570"/>
            <a:ext cx="14522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辞赋家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25"/>
            </p:custDataLst>
          </p:nvPr>
        </p:nvSpPr>
        <p:spPr>
          <a:xfrm>
            <a:off x="2809240" y="3231515"/>
            <a:ext cx="1972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隐逸诗人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6"/>
            </p:custDataLst>
          </p:nvPr>
        </p:nvSpPr>
        <p:spPr>
          <a:xfrm>
            <a:off x="6330315" y="3214370"/>
            <a:ext cx="1945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陶渊明集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7"/>
            </p:custDataLst>
          </p:nvPr>
        </p:nvSpPr>
        <p:spPr>
          <a:xfrm>
            <a:off x="9923780" y="3221990"/>
            <a:ext cx="1972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桃花源记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8"/>
            </p:custDataLst>
          </p:nvPr>
        </p:nvSpPr>
        <p:spPr>
          <a:xfrm>
            <a:off x="6331585" y="3816350"/>
            <a:ext cx="1945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归园田居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20" grpId="0"/>
      <p:bldP spid="21" grpId="0"/>
      <p:bldP spid="5" grpId="0"/>
      <p:bldP spid="9" grpId="0"/>
      <p:bldP spid="8" grpId="0"/>
      <p:bldP spid="15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4" grpId="0"/>
      <p:bldP spid="10" grpId="0"/>
      <p:bldP spid="11" grpId="0"/>
      <p:bldP spid="16" grpId="0"/>
      <p:bldP spid="19" grpId="0"/>
      <p:bldP spid="22" grpId="0"/>
      <p:bldP spid="23" grpId="0"/>
      <p:bldP spid="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55880"/>
            <a:ext cx="11833225" cy="19869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24.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孟浩然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（689-740），名浩，字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，襄州襄阳（现湖北襄阳）人，世称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。因他未曾入仕，又称之为孟山人，是唐代著名的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派诗人。与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并称“王孟”。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66675" y="1913890"/>
            <a:ext cx="11833225" cy="36347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25.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王维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（701年-761年，一说699年-761年），唐朝河东蒲州（今山西运城）人，祖籍山西祁县，唐朝著名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，字摩诘，号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。唐肃宗乾元年间任尚书右丞，故世称“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”。王维参禅悟理，学庄信道，精通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、书、画、音乐等，以诗名盛于开元、天宝间，尤长五言，多咏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合称“王孟”，有“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”之称。苏轼评价其：“味摩诘之诗，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；观摩诘之画，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。”存诗400余首，代表诗作有《相思》《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》等。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5685155" y="233680"/>
            <a:ext cx="1068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浩然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6944995" y="238760"/>
            <a:ext cx="1389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孟山人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4426585" y="2654300"/>
            <a:ext cx="9467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950845" y="4406900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诗佛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9401810" y="4415155"/>
            <a:ext cx="22777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诗中有画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2"/>
            </p:custDataLst>
          </p:nvPr>
        </p:nvSpPr>
        <p:spPr>
          <a:xfrm>
            <a:off x="1397000" y="817880"/>
            <a:ext cx="1328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孟襄阳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3"/>
            </p:custDataLst>
          </p:nvPr>
        </p:nvSpPr>
        <p:spPr>
          <a:xfrm>
            <a:off x="9545955" y="787400"/>
            <a:ext cx="249237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山水田园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1190625" y="1400810"/>
            <a:ext cx="942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王维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1824990" y="4984115"/>
            <a:ext cx="21710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画中有诗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9401810" y="4975225"/>
            <a:ext cx="17824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山居秋暝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7"/>
            </p:custDataLst>
          </p:nvPr>
        </p:nvSpPr>
        <p:spPr>
          <a:xfrm>
            <a:off x="8366760" y="2626995"/>
            <a:ext cx="17767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摩诘居士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8"/>
            </p:custDataLst>
          </p:nvPr>
        </p:nvSpPr>
        <p:spPr>
          <a:xfrm>
            <a:off x="5572125" y="2668270"/>
            <a:ext cx="14522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画家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4164330" y="3231515"/>
            <a:ext cx="12934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王右丞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0"/>
            </p:custDataLst>
          </p:nvPr>
        </p:nvSpPr>
        <p:spPr>
          <a:xfrm>
            <a:off x="10498455" y="3245485"/>
            <a:ext cx="614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1"/>
            </p:custDataLst>
          </p:nvPr>
        </p:nvSpPr>
        <p:spPr>
          <a:xfrm>
            <a:off x="8357870" y="3830320"/>
            <a:ext cx="17018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山水田园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2"/>
            </p:custDataLst>
          </p:nvPr>
        </p:nvSpPr>
        <p:spPr>
          <a:xfrm>
            <a:off x="10179685" y="3830320"/>
            <a:ext cx="1945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孟浩然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9" grpId="0"/>
      <p:bldP spid="15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1" grpId="0"/>
      <p:bldP spid="16" grpId="0"/>
      <p:bldP spid="19" grpId="0"/>
      <p:bldP spid="22" grpId="0"/>
      <p:bldP spid="23" grpId="0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55880"/>
            <a:ext cx="11833225" cy="19869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26.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李白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（701年-762年），字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，又号“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”。是唐代伟大的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诗人，被后人誉为“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并称为“李杜”。李白有《李太白集》传世，代表作有《望庐山瀑布》《行路难》《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》《早发白帝城》等。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66675" y="251460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27.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杜甫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（公元712年-公元770年），字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，自号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。祖籍襄阳，河南巩县（今河南省巩义）人。唐代伟大的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诗人，与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合称“李杜”。杜甫在中国古典诗歌中的影响非常深远，被后人称为“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”，他的诗被称为“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”。后世称其杜拾遗、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，也称他杜少陵、杜草堂。代表作有《春望》《北征》，组诗“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5056505" y="233680"/>
            <a:ext cx="8953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太白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6442710" y="247650"/>
            <a:ext cx="17938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青莲居士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6372860" y="2662555"/>
            <a:ext cx="9467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子美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633730" y="4392930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4713605" y="4434840"/>
            <a:ext cx="15881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杜工部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2"/>
            </p:custDataLst>
          </p:nvPr>
        </p:nvSpPr>
        <p:spPr>
          <a:xfrm>
            <a:off x="9013190" y="238760"/>
            <a:ext cx="1328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谪仙人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3"/>
            </p:custDataLst>
          </p:nvPr>
        </p:nvSpPr>
        <p:spPr>
          <a:xfrm>
            <a:off x="1110615" y="815340"/>
            <a:ext cx="249237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浪漫主义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5317490" y="815340"/>
            <a:ext cx="942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3492500" y="4975225"/>
            <a:ext cx="9696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5056505" y="4989195"/>
            <a:ext cx="9404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三别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7"/>
            </p:custDataLst>
          </p:nvPr>
        </p:nvSpPr>
        <p:spPr>
          <a:xfrm>
            <a:off x="8446135" y="2679700"/>
            <a:ext cx="14522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少陵野老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8"/>
            </p:custDataLst>
          </p:nvPr>
        </p:nvSpPr>
        <p:spPr>
          <a:xfrm>
            <a:off x="6289675" y="3245485"/>
            <a:ext cx="15970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现实主义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8908415" y="3259455"/>
            <a:ext cx="9340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李白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8092440" y="3830320"/>
            <a:ext cx="920750" cy="4495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21"/>
            </p:custDataLst>
          </p:nvPr>
        </p:nvSpPr>
        <p:spPr>
          <a:xfrm>
            <a:off x="6991350" y="815340"/>
            <a:ext cx="8953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杜甫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2"/>
            </p:custDataLst>
          </p:nvPr>
        </p:nvSpPr>
        <p:spPr>
          <a:xfrm>
            <a:off x="8682355" y="1389380"/>
            <a:ext cx="121983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蜀道难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3"/>
            </p:custDataLst>
          </p:nvPr>
        </p:nvSpPr>
        <p:spPr>
          <a:xfrm>
            <a:off x="10375265" y="1390650"/>
            <a:ext cx="13595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将进酒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9" grpId="0"/>
      <p:bldP spid="15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6" grpId="0"/>
      <p:bldP spid="19" grpId="0"/>
      <p:bldP spid="22" grpId="0"/>
      <p:bldP spid="23" grpId="0"/>
      <p:bldP spid="2" grpId="0"/>
      <p:bldP spid="5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137795" y="55880"/>
            <a:ext cx="11886565" cy="36042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28.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韩愈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（768年-824年12月25日），字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，河南河阳（今河南省孟州市）人，汉族，自称“郡望昌黎”，世称“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”。唐代杰出的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。韩愈是唐代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的倡导者，被后人尊为“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”之首，与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并称“韩柳”，有“文章巨公”和“百代文宗”之名。后人将其与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合称“千古文章四大家”。著有《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108585" y="366014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29.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白居易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（772年-846年），字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。是唐代伟大的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主义诗人，与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共同倡导新乐府运动，世称“元白”，与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并称“刘白”。白居易的诗歌题材广泛，形式多样，语言平易通俗，有“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”和“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”之称。主张“文章合为时而著，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”。他有《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》传世，代表诗作有《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 《卖炭翁》《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》等。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6470650" y="233680"/>
            <a:ext cx="8953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退之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5802630" y="817880"/>
            <a:ext cx="17938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韩昌黎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1214755" y="1959610"/>
            <a:ext cx="22637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唐宋八大家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1214755" y="3131820"/>
            <a:ext cx="26676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昌黎先生文集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5495925" y="3823335"/>
            <a:ext cx="9740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乐天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2"/>
            </p:custDataLst>
          </p:nvPr>
        </p:nvSpPr>
        <p:spPr>
          <a:xfrm>
            <a:off x="7942580" y="817880"/>
            <a:ext cx="16592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昌黎先生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3"/>
            </p:custDataLst>
          </p:nvPr>
        </p:nvSpPr>
        <p:spPr>
          <a:xfrm>
            <a:off x="572135" y="1402080"/>
            <a:ext cx="114617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文学家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1965960" y="1402080"/>
            <a:ext cx="13550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6884670" y="3823335"/>
            <a:ext cx="1787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香山居士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10544810" y="3809365"/>
            <a:ext cx="9404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现实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7"/>
            </p:custDataLst>
          </p:nvPr>
        </p:nvSpPr>
        <p:spPr>
          <a:xfrm>
            <a:off x="4538980" y="1960880"/>
            <a:ext cx="14522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柳宗元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8"/>
            </p:custDataLst>
          </p:nvPr>
        </p:nvSpPr>
        <p:spPr>
          <a:xfrm>
            <a:off x="3654425" y="2566670"/>
            <a:ext cx="15970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柳宗元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5279390" y="2532380"/>
            <a:ext cx="14401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欧阳修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6901180" y="2571115"/>
            <a:ext cx="920750" cy="4495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苏轼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21"/>
            </p:custDataLst>
          </p:nvPr>
        </p:nvSpPr>
        <p:spPr>
          <a:xfrm>
            <a:off x="3269615" y="1402080"/>
            <a:ext cx="13112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哲学家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2"/>
            </p:custDataLst>
          </p:nvPr>
        </p:nvSpPr>
        <p:spPr>
          <a:xfrm>
            <a:off x="4615815" y="1402080"/>
            <a:ext cx="121983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政治家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3"/>
            </p:custDataLst>
          </p:nvPr>
        </p:nvSpPr>
        <p:spPr>
          <a:xfrm>
            <a:off x="7596505" y="1390650"/>
            <a:ext cx="1735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古文运动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4"/>
            </p:custDataLst>
          </p:nvPr>
        </p:nvSpPr>
        <p:spPr>
          <a:xfrm>
            <a:off x="1896110" y="4403090"/>
            <a:ext cx="9740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元稹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5"/>
            </p:custDataLst>
          </p:nvPr>
        </p:nvSpPr>
        <p:spPr>
          <a:xfrm>
            <a:off x="8672195" y="4403090"/>
            <a:ext cx="13976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刘禹锡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26"/>
            </p:custDataLst>
          </p:nvPr>
        </p:nvSpPr>
        <p:spPr>
          <a:xfrm>
            <a:off x="8357870" y="4999355"/>
            <a:ext cx="9740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7"/>
            </p:custDataLst>
          </p:nvPr>
        </p:nvSpPr>
        <p:spPr>
          <a:xfrm>
            <a:off x="10240645" y="4997450"/>
            <a:ext cx="9302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8"/>
            </p:custDataLst>
          </p:nvPr>
        </p:nvSpPr>
        <p:spPr>
          <a:xfrm>
            <a:off x="4674870" y="5552440"/>
            <a:ext cx="27787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歌诗合为事而作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9"/>
            </p:custDataLst>
          </p:nvPr>
        </p:nvSpPr>
        <p:spPr>
          <a:xfrm>
            <a:off x="9083675" y="5554345"/>
            <a:ext cx="22910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白氏长庆集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30"/>
            </p:custDataLst>
          </p:nvPr>
        </p:nvSpPr>
        <p:spPr>
          <a:xfrm>
            <a:off x="2094865" y="6135370"/>
            <a:ext cx="1787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长恨歌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31"/>
            </p:custDataLst>
          </p:nvPr>
        </p:nvSpPr>
        <p:spPr>
          <a:xfrm>
            <a:off x="5991225" y="6135370"/>
            <a:ext cx="15424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琵琶行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9" grpId="0"/>
      <p:bldP spid="15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6" grpId="0"/>
      <p:bldP spid="19" grpId="0"/>
      <p:bldP spid="22" grpId="0"/>
      <p:bldP spid="23" grpId="0"/>
      <p:bldP spid="2" grpId="0"/>
      <p:bldP spid="5" grpId="0"/>
      <p:bldP spid="8" grpId="0"/>
      <p:bldP spid="10" grpId="0"/>
      <p:bldP spid="11" grpId="0"/>
      <p:bldP spid="18" grpId="0"/>
      <p:bldP spid="21" grpId="0"/>
      <p:bldP spid="26" grpId="0"/>
      <p:bldP spid="27" grpId="0"/>
      <p:bldP spid="28" grpId="0"/>
      <p:bldP spid="2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55880"/>
            <a:ext cx="11833225" cy="24644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30.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柳宗元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（公元773年-公元819年），字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，汉族，河东人，唐宋八大家之一，唐代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、哲学家、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和思想家，世称“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”“河东先生”。柳宗元与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并称为“韩柳”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并称“刘柳”，与王维、孟浩然、韦应物并称“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”。著有《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66675" y="251460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31.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杜牧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（公元803-公元约852年），字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，汉族，京兆万年（今陕西西安）人。杜牧是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代杰出的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，著有《樊川文集》。杜牧的诗歌以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著称，内容以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为主，其诗英发俊爽，多切经世之物，在晚唐成就颇高。杜牧人称“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并称“小李杜”。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6680835" y="233680"/>
            <a:ext cx="8953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子厚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1698625" y="824865"/>
            <a:ext cx="17938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文学家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6405245" y="2666365"/>
            <a:ext cx="9467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牧之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174875" y="3827780"/>
            <a:ext cx="198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七言绝句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5563870" y="3829685"/>
            <a:ext cx="15881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咏史抒怀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2"/>
            </p:custDataLst>
          </p:nvPr>
        </p:nvSpPr>
        <p:spPr>
          <a:xfrm>
            <a:off x="4462145" y="802005"/>
            <a:ext cx="1328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散文家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3"/>
            </p:custDataLst>
          </p:nvPr>
        </p:nvSpPr>
        <p:spPr>
          <a:xfrm>
            <a:off x="8380095" y="802640"/>
            <a:ext cx="149415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柳河东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1464310" y="1406525"/>
            <a:ext cx="942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韩愈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5379720" y="4440555"/>
            <a:ext cx="9696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小杜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7165975" y="4424680"/>
            <a:ext cx="17653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李商隐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7"/>
            </p:custDataLst>
          </p:nvPr>
        </p:nvSpPr>
        <p:spPr>
          <a:xfrm>
            <a:off x="7837805" y="2669540"/>
            <a:ext cx="14522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樊川居士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8"/>
            </p:custDataLst>
          </p:nvPr>
        </p:nvSpPr>
        <p:spPr>
          <a:xfrm>
            <a:off x="4175760" y="3234690"/>
            <a:ext cx="6267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6203950" y="3269615"/>
            <a:ext cx="9340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诗人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7263765" y="3265805"/>
            <a:ext cx="1340485" cy="4495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散文家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21"/>
            </p:custDataLst>
          </p:nvPr>
        </p:nvSpPr>
        <p:spPr>
          <a:xfrm>
            <a:off x="5160645" y="1397635"/>
            <a:ext cx="1314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刘禹锡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2"/>
            </p:custDataLst>
          </p:nvPr>
        </p:nvSpPr>
        <p:spPr>
          <a:xfrm>
            <a:off x="1529715" y="1967865"/>
            <a:ext cx="165925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王孟韦柳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3"/>
            </p:custDataLst>
          </p:nvPr>
        </p:nvSpPr>
        <p:spPr>
          <a:xfrm>
            <a:off x="4569460" y="1980565"/>
            <a:ext cx="18326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柳河东集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9" grpId="0"/>
      <p:bldP spid="15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6" grpId="0"/>
      <p:bldP spid="19" grpId="0"/>
      <p:bldP spid="22" grpId="0"/>
      <p:bldP spid="23" grpId="0"/>
      <p:bldP spid="2" grpId="0"/>
      <p:bldP spid="5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55880"/>
            <a:ext cx="11833225" cy="13061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32.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李煜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（937年-978年） ，初名从嘉，字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，号钟隐、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，汉族，祖籍彭城（今江苏徐州铜山区），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最后一位国君。精书法，善绘画，通音律，诗和文均有造诣，以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的成就最高，被称为“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”。代表作有《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》《浪淘沙》 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66675" y="24168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33.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柳永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（约984年-约1053年），原名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，后改名柳永，字耆卿，福建崇安人，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著名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代表人物。代表作有《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》等。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91515" y="1908175"/>
            <a:ext cx="1464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虞美人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6863080" y="219710"/>
            <a:ext cx="1068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重光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9201785" y="219710"/>
            <a:ext cx="16484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莲峰居士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7970520" y="1365250"/>
            <a:ext cx="15621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千古词帝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81915" y="3731260"/>
            <a:ext cx="11833225" cy="18491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34.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11" action="ppaction://hlinkfile"/>
              </a:rPr>
              <a:t>范仲淹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（989年10月1日-1052年6月19日），字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。祖籍邠州，后移居苏州吴县。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时期著名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、文学家、教育家。范仲淹文武兼备，政绩卓著，文学成就突出。他倡导的“先天下之忧而忧，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”思想和仁人志士节操，对后世影响深远。代表作有《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》《渔家傲·秋思》，另有《范文正公文集》传世。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6197600" y="2555240"/>
            <a:ext cx="9467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三变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7956550" y="3898265"/>
            <a:ext cx="10452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希文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4"/>
            </p:custDataLst>
          </p:nvPr>
        </p:nvSpPr>
        <p:spPr>
          <a:xfrm>
            <a:off x="1654175" y="4465955"/>
            <a:ext cx="1279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北宋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5127625" y="788035"/>
            <a:ext cx="9232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南唐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6"/>
            </p:custDataLst>
          </p:nvPr>
        </p:nvSpPr>
        <p:spPr>
          <a:xfrm>
            <a:off x="9714865" y="801370"/>
            <a:ext cx="249237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兰亭集序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3752215" y="1403985"/>
            <a:ext cx="5518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8"/>
            </p:custDataLst>
          </p:nvPr>
        </p:nvSpPr>
        <p:spPr>
          <a:xfrm>
            <a:off x="3780155" y="4465955"/>
            <a:ext cx="13754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政治家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9"/>
            </p:custDataLst>
          </p:nvPr>
        </p:nvSpPr>
        <p:spPr>
          <a:xfrm>
            <a:off x="8303895" y="5046980"/>
            <a:ext cx="28555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后天下之乐而乐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0"/>
            </p:custDataLst>
          </p:nvPr>
        </p:nvSpPr>
        <p:spPr>
          <a:xfrm>
            <a:off x="5281295" y="4479925"/>
            <a:ext cx="14135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军事家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1"/>
            </p:custDataLst>
          </p:nvPr>
        </p:nvSpPr>
        <p:spPr>
          <a:xfrm>
            <a:off x="7155815" y="5633720"/>
            <a:ext cx="17392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岳阳楼记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2"/>
            </p:custDataLst>
          </p:nvPr>
        </p:nvSpPr>
        <p:spPr>
          <a:xfrm>
            <a:off x="7749540" y="2581275"/>
            <a:ext cx="10477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景庄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23"/>
            </p:custDataLst>
          </p:nvPr>
        </p:nvSpPr>
        <p:spPr>
          <a:xfrm>
            <a:off x="2618740" y="3144520"/>
            <a:ext cx="11334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北宋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4"/>
            </p:custDataLst>
          </p:nvPr>
        </p:nvSpPr>
        <p:spPr>
          <a:xfrm>
            <a:off x="4153535" y="3144520"/>
            <a:ext cx="10020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5"/>
            </p:custDataLst>
          </p:nvPr>
        </p:nvSpPr>
        <p:spPr>
          <a:xfrm>
            <a:off x="5311140" y="3122930"/>
            <a:ext cx="1972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婉约派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6"/>
            </p:custDataLst>
          </p:nvPr>
        </p:nvSpPr>
        <p:spPr>
          <a:xfrm>
            <a:off x="9740265" y="3138170"/>
            <a:ext cx="12788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雨霖铃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20" grpId="0"/>
      <p:bldP spid="21" grpId="0"/>
      <p:bldP spid="9" grpId="0"/>
      <p:bldP spid="8" grpId="0"/>
      <p:bldP spid="15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4" grpId="0"/>
      <p:bldP spid="10" grpId="0"/>
      <p:bldP spid="16" grpId="0"/>
      <p:bldP spid="19" grpId="0"/>
      <p:bldP spid="22" grpId="0"/>
      <p:bldP spid="23" grpId="0"/>
      <p:bldP spid="2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53975" y="44996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37.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4" action="ppaction://hlinkfile"/>
              </a:rPr>
              <a:t>王安石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（1021年-1086年） 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，号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，汉族，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（今江西抚州市临川区）人，北宋著名的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、改革家。“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”之一，名篇有《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》。著有《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55880"/>
            <a:ext cx="11833225" cy="24644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35.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6" action="ppaction://hlinkfile"/>
              </a:rPr>
              <a:t>欧阳修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（1007年-1072年），字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，汉族，吉州永丰（今江西省吉安市永丰县）人，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政治家、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，且在政治上负有盛名。谥号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，世称欧阳文忠公。“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 之一，后人又将其与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、柳宗元和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合称“千古文章四大家”。名篇有《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66675" y="251460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36.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  <a:hlinkClick r:id="rId8" action="ppaction://hlinkfile"/>
              </a:rPr>
              <a:t>司马光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（1019年-1086年），字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，陕州夏县涑水乡（今山西省夏县）人，世称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。北宋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、文学家。主持编纂了第一部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通史《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》,它与《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》一起被誉为“史学双壁”。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5790565" y="219075"/>
            <a:ext cx="8953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永叔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7193280" y="233045"/>
            <a:ext cx="9836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醉翁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5762625" y="2666365"/>
            <a:ext cx="9467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君实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2"/>
            </p:custDataLst>
          </p:nvPr>
        </p:nvSpPr>
        <p:spPr>
          <a:xfrm>
            <a:off x="7152005" y="3267075"/>
            <a:ext cx="12204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史学家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3"/>
            </p:custDataLst>
          </p:nvPr>
        </p:nvSpPr>
        <p:spPr>
          <a:xfrm>
            <a:off x="2776855" y="3829685"/>
            <a:ext cx="192151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资治通鉴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4"/>
            </p:custDataLst>
          </p:nvPr>
        </p:nvSpPr>
        <p:spPr>
          <a:xfrm>
            <a:off x="8380095" y="233045"/>
            <a:ext cx="17322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六一居士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5"/>
            </p:custDataLst>
          </p:nvPr>
        </p:nvSpPr>
        <p:spPr>
          <a:xfrm>
            <a:off x="5379720" y="812165"/>
            <a:ext cx="1095375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北宋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7565390" y="839470"/>
            <a:ext cx="17246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文学家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5790565" y="3823335"/>
            <a:ext cx="9696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史记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739140" y="3836035"/>
            <a:ext cx="17653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编年体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7301230" y="2691765"/>
            <a:ext cx="8756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迂叟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20"/>
            </p:custDataLst>
          </p:nvPr>
        </p:nvSpPr>
        <p:spPr>
          <a:xfrm>
            <a:off x="3292475" y="3233420"/>
            <a:ext cx="1615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涑水先生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1"/>
            </p:custDataLst>
          </p:nvPr>
        </p:nvSpPr>
        <p:spPr>
          <a:xfrm>
            <a:off x="9465945" y="2366010"/>
            <a:ext cx="9340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sù 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2"/>
            </p:custDataLst>
          </p:nvPr>
        </p:nvSpPr>
        <p:spPr>
          <a:xfrm>
            <a:off x="5675630" y="3241675"/>
            <a:ext cx="1340485" cy="4495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政治家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23"/>
            </p:custDataLst>
          </p:nvPr>
        </p:nvSpPr>
        <p:spPr>
          <a:xfrm>
            <a:off x="1501775" y="1382395"/>
            <a:ext cx="1314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文忠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4"/>
            </p:custDataLst>
          </p:nvPr>
        </p:nvSpPr>
        <p:spPr>
          <a:xfrm>
            <a:off x="5382260" y="1416050"/>
            <a:ext cx="2513330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唐宋散文八大家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5"/>
            </p:custDataLst>
          </p:nvPr>
        </p:nvSpPr>
        <p:spPr>
          <a:xfrm>
            <a:off x="10864850" y="1396365"/>
            <a:ext cx="9944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韩愈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6"/>
            </p:custDataLst>
          </p:nvPr>
        </p:nvSpPr>
        <p:spPr>
          <a:xfrm>
            <a:off x="1530985" y="1984375"/>
            <a:ext cx="1314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苏轼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7787640" y="1982470"/>
            <a:ext cx="17481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醉翁亭记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28"/>
            </p:custDataLst>
          </p:nvPr>
        </p:nvSpPr>
        <p:spPr>
          <a:xfrm>
            <a:off x="9060180" y="4668520"/>
            <a:ext cx="12204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临川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9"/>
            </p:custDataLst>
          </p:nvPr>
        </p:nvSpPr>
        <p:spPr>
          <a:xfrm>
            <a:off x="5809615" y="4671060"/>
            <a:ext cx="9931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介甫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0"/>
            </p:custDataLst>
          </p:nvPr>
        </p:nvSpPr>
        <p:spPr>
          <a:xfrm>
            <a:off x="7123430" y="4682490"/>
            <a:ext cx="882650" cy="4711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半山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31"/>
            </p:custDataLst>
          </p:nvPr>
        </p:nvSpPr>
        <p:spPr>
          <a:xfrm>
            <a:off x="6816725" y="5261610"/>
            <a:ext cx="12204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文学家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32"/>
            </p:custDataLst>
          </p:nvPr>
        </p:nvSpPr>
        <p:spPr>
          <a:xfrm>
            <a:off x="4083050" y="5246370"/>
            <a:ext cx="1279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思想家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33"/>
            </p:custDataLst>
          </p:nvPr>
        </p:nvSpPr>
        <p:spPr>
          <a:xfrm>
            <a:off x="5568315" y="5226685"/>
            <a:ext cx="1340485" cy="4495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政治家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34"/>
            </p:custDataLst>
          </p:nvPr>
        </p:nvSpPr>
        <p:spPr>
          <a:xfrm>
            <a:off x="5976620" y="5823585"/>
            <a:ext cx="24034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临川先生文集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35"/>
            </p:custDataLst>
          </p:nvPr>
        </p:nvSpPr>
        <p:spPr>
          <a:xfrm>
            <a:off x="9682480" y="5233670"/>
            <a:ext cx="21488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唐宋八大家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36"/>
            </p:custDataLst>
          </p:nvPr>
        </p:nvSpPr>
        <p:spPr>
          <a:xfrm>
            <a:off x="2406015" y="5822315"/>
            <a:ext cx="2235200" cy="4495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游褒禅山记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9" grpId="0"/>
      <p:bldP spid="15" grpId="0"/>
      <p:bldP spid="24" grpId="0"/>
      <p:bldP spid="25" grpId="0"/>
      <p:bldP spid="3" grpId="0"/>
      <p:bldP spid="4" grpId="0"/>
      <p:bldP spid="7" grpId="0"/>
      <p:bldP spid="12" grpId="0"/>
      <p:bldP spid="13" grpId="0"/>
      <p:bldP spid="16" grpId="0"/>
      <p:bldP spid="19" grpId="0"/>
      <p:bldP spid="22" grpId="0"/>
      <p:bldP spid="23" grpId="0"/>
      <p:bldP spid="2" grpId="0"/>
      <p:bldP spid="5" grpId="0"/>
      <p:bldP spid="8" grpId="0"/>
      <p:bldP spid="10" grpId="0"/>
      <p:bldP spid="11" grpId="0"/>
      <p:bldP spid="14" grpId="0"/>
      <p:bldP spid="18" grpId="0"/>
      <p:bldP spid="21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https://d.book118.com/196013143145010043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UNIT_TABLE_BEAUTIFY" val="smartTable{9ad538cc-89cf-4f74-b6b3-8da9e372aab2}"/>
  <p:tag name="TABLE_ENDDRAG_ORIGIN_RECT" val="872*380"/>
  <p:tag name="TABLE_ENDDRAG_RECT" val="44*79*872*380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BEAUTIFY_FLAG" val="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349</Paragraphs>
  <Slides>21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2024-09-11T15:08:23.409</cp:lastPrinted>
  <dcterms:created xsi:type="dcterms:W3CDTF">2024-09-11T07:08:23Z</dcterms:created>
  <dcterms:modified xsi:type="dcterms:W3CDTF">2024-09-11T07:08:26Z</dcterms:modified>
</cp:coreProperties>
</file>