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95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215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image" Target="../media/image2.png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tags" Target="../tags/tag16.xml" /><Relationship Id="rId19" Type="http://schemas.openxmlformats.org/officeDocument/2006/relationships/tags" Target="../tags/tag17.xml" /><Relationship Id="rId2" Type="http://schemas.openxmlformats.org/officeDocument/2006/relationships/tags" Target="../tags/tag1.xml" /><Relationship Id="rId20" Type="http://schemas.openxmlformats.org/officeDocument/2006/relationships/tags" Target="../tags/tag18.xml" /><Relationship Id="rId21" Type="http://schemas.openxmlformats.org/officeDocument/2006/relationships/tags" Target="../tags/tag19.xml" /><Relationship Id="rId22" Type="http://schemas.openxmlformats.org/officeDocument/2006/relationships/tags" Target="../tags/tag20.xml" /><Relationship Id="rId23" Type="http://schemas.openxmlformats.org/officeDocument/2006/relationships/tags" Target="../tags/tag21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image" Target="../media/image3.png" /><Relationship Id="rId5" Type="http://schemas.openxmlformats.org/officeDocument/2006/relationships/tags" Target="../tags/tag29.xml" /><Relationship Id="rId6" Type="http://schemas.openxmlformats.org/officeDocument/2006/relationships/image" Target="../media/image4.png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4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image" Target="../media/image5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6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77.xml" /><Relationship Id="rId4" Type="http://schemas.openxmlformats.org/officeDocument/2006/relationships/image" Target="../media/image2.png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0FE788-9837-479F-AD34-7F66D86AE0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458F11-C880-494D-AE96-DFFDB8CFF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660ABC-E847-4A20-BF2A-0E09D4451E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4A86AB-A444-41F4-BA71-D2F9A1AF4F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148429-E656-4845-ACFE-1F2A289BA0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315F23-E3B3-4E8D-9596-616508ED68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974FDF-7EBE-4E7A-8AB4-621316B968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5E8822-96E7-48E3-8196-F2F9E93CC8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E5869F-FC26-4192-9E11-839A13071B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AEC8A9-600C-4B04-9C84-73C6D0B3D5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D88502-18D6-4AAC-BEE1-45238A8EDB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/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>
              <a:avLst/>
            </a:prstGeom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1" name="直接连接符 36"/>
          <p:cNvCxnSpPr/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30" baseline="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56870" y="2493645"/>
            <a:ext cx="4040505" cy="4050030"/>
          </a:xfrm>
          <a:prstGeom prst="rect">
            <a:avLst/>
          </a:prstGeom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>
            <a:avLst/>
          </a:prstGeom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marL="0" indent="0">
              <a:buNone/>
              <a:defRPr sz="2400" b="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>
            <a:avLst/>
          </a:prstGeom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>
            <a:avLst/>
          </a:prstGeom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>
            <a:avLst/>
          </a:prstGeom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 b="1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5"/>
          <p:cNvCxnSpPr/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/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tags" Target="../tags/tag123.xml" /><Relationship Id="rId16" Type="http://schemas.openxmlformats.org/officeDocument/2006/relationships/tags" Target="../tags/tag124.xml" /><Relationship Id="rId17" Type="http://schemas.openxmlformats.org/officeDocument/2006/relationships/tags" Target="../tags/tag125.xml" /><Relationship Id="rId18" Type="http://schemas.openxmlformats.org/officeDocument/2006/relationships/tags" Target="../tags/tag126.xml" /><Relationship Id="rId19" Type="http://schemas.openxmlformats.org/officeDocument/2006/relationships/tags" Target="../tags/tag127.xml" /><Relationship Id="rId2" Type="http://schemas.openxmlformats.org/officeDocument/2006/relationships/tags" Target="../tags/tag110.xml" /><Relationship Id="rId20" Type="http://schemas.openxmlformats.org/officeDocument/2006/relationships/tags" Target="../tags/tag128.xml" /><Relationship Id="rId21" Type="http://schemas.openxmlformats.org/officeDocument/2006/relationships/tags" Target="../tags/tag129.xml" /><Relationship Id="rId22" Type="http://schemas.openxmlformats.org/officeDocument/2006/relationships/tags" Target="../tags/tag13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2.xml" /><Relationship Id="rId11" Type="http://schemas.openxmlformats.org/officeDocument/2006/relationships/tags" Target="../tags/tag173.xml" /><Relationship Id="rId12" Type="http://schemas.openxmlformats.org/officeDocument/2006/relationships/tags" Target="../tags/tag174.xml" /><Relationship Id="rId13" Type="http://schemas.openxmlformats.org/officeDocument/2006/relationships/tags" Target="../tags/tag175.xml" /><Relationship Id="rId14" Type="http://schemas.openxmlformats.org/officeDocument/2006/relationships/tags" Target="../tags/tag176.xml" /><Relationship Id="rId15" Type="http://schemas.openxmlformats.org/officeDocument/2006/relationships/tags" Target="../tags/tag177.xml" /><Relationship Id="rId16" Type="http://schemas.openxmlformats.org/officeDocument/2006/relationships/tags" Target="../tags/tag178.xml" /><Relationship Id="rId17" Type="http://schemas.openxmlformats.org/officeDocument/2006/relationships/tags" Target="../tags/tag179.xml" /><Relationship Id="rId18" Type="http://schemas.openxmlformats.org/officeDocument/2006/relationships/tags" Target="../tags/tag180.xml" /><Relationship Id="rId19" Type="http://schemas.openxmlformats.org/officeDocument/2006/relationships/tags" Target="../tags/tag181.xml" /><Relationship Id="rId2" Type="http://schemas.openxmlformats.org/officeDocument/2006/relationships/tags" Target="../tags/tag164.xml" /><Relationship Id="rId20" Type="http://schemas.openxmlformats.org/officeDocument/2006/relationships/tags" Target="../tags/tag182.xml" /><Relationship Id="rId21" Type="http://schemas.openxmlformats.org/officeDocument/2006/relationships/tags" Target="../tags/tag183.xml" /><Relationship Id="rId22" Type="http://schemas.openxmlformats.org/officeDocument/2006/relationships/tags" Target="../tags/tag184.xml" /><Relationship Id="rId23" Type="http://schemas.openxmlformats.org/officeDocument/2006/relationships/tags" Target="../tags/tag185.xml" /><Relationship Id="rId24" Type="http://schemas.openxmlformats.org/officeDocument/2006/relationships/tags" Target="../tags/tag186.xml" /><Relationship Id="rId25" Type="http://schemas.openxmlformats.org/officeDocument/2006/relationships/tags" Target="../tags/tag187.xml" /><Relationship Id="rId26" Type="http://schemas.openxmlformats.org/officeDocument/2006/relationships/tags" Target="../tags/tag188.xml" /><Relationship Id="rId27" Type="http://schemas.openxmlformats.org/officeDocument/2006/relationships/tags" Target="../tags/tag189.xml" /><Relationship Id="rId28" Type="http://schemas.openxmlformats.org/officeDocument/2006/relationships/tags" Target="../tags/tag190.xml" /><Relationship Id="rId29" Type="http://schemas.openxmlformats.org/officeDocument/2006/relationships/tags" Target="../tags/tag191.xml" /><Relationship Id="rId3" Type="http://schemas.openxmlformats.org/officeDocument/2006/relationships/tags" Target="../tags/tag165.xml" /><Relationship Id="rId30" Type="http://schemas.openxmlformats.org/officeDocument/2006/relationships/tags" Target="../tags/tag192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tags" Target="../tags/tag170.xml" /><Relationship Id="rId9" Type="http://schemas.openxmlformats.org/officeDocument/2006/relationships/tags" Target="../tags/tag17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8.xml" /><Relationship Id="rId11" Type="http://schemas.openxmlformats.org/officeDocument/2006/relationships/tags" Target="../tags/tag209.xml" /><Relationship Id="rId12" Type="http://schemas.openxmlformats.org/officeDocument/2006/relationships/tags" Target="../tags/tag210.xml" /><Relationship Id="rId13" Type="http://schemas.openxmlformats.org/officeDocument/2006/relationships/tags" Target="../tags/tag211.xml" /><Relationship Id="rId14" Type="http://schemas.openxmlformats.org/officeDocument/2006/relationships/tags" Target="../tags/tag212.xml" /><Relationship Id="rId15" Type="http://schemas.openxmlformats.org/officeDocument/2006/relationships/tags" Target="../tags/tag213.xml" /><Relationship Id="rId16" Type="http://schemas.openxmlformats.org/officeDocument/2006/relationships/tags" Target="../tags/tag214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tags" Target="../tags/tag205.xml" /><Relationship Id="rId8" Type="http://schemas.openxmlformats.org/officeDocument/2006/relationships/tags" Target="../tags/tag206.xml" /><Relationship Id="rId9" Type="http://schemas.openxmlformats.org/officeDocument/2006/relationships/tags" Target="../tags/tag20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6024152242010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乳腺癌分级诊疗技术方案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lstStyle/>
          <a:p>
            <a:r>
              <a:rPr lang="en-US" altLang="zh-CN" err="1"/>
              <a:t>XXX,a click to unlimited possibilites</a:t>
            </a:r>
            <a:endParaRPr lang="en-US" alt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870" name="序号"/>
          <p:cNvSpPr txBox="1"/>
          <p:nvPr>
            <p:custDataLst>
              <p:tags r:id="rId4"/>
            </p:custDataLst>
          </p:nvPr>
        </p:nvSpPr>
        <p:spPr>
          <a:xfrm>
            <a:off x="5201920" y="1583055"/>
            <a:ext cx="1433633" cy="73915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5"/>
            </p:custDataLst>
          </p:nvPr>
        </p:nvSpPr>
        <p:spPr>
          <a:xfrm>
            <a:off x="5137342" y="1976296"/>
            <a:ext cx="3837311" cy="36818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lang="zh-CN" altLang="en-US" sz="17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/>
          <p:nvPr>
            <p:custDataLst>
              <p:tags r:id="rId6"/>
            </p:custDataLst>
          </p:nvPr>
        </p:nvCxnSpPr>
        <p:spPr>
          <a:xfrm>
            <a:off x="5171212" y="2399665"/>
            <a:ext cx="3652748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7"/>
            </p:custDataLst>
          </p:nvPr>
        </p:nvSpPr>
        <p:spPr>
          <a:xfrm>
            <a:off x="5761355" y="2339340"/>
            <a:ext cx="1433670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8"/>
            </p:custDataLst>
          </p:nvPr>
        </p:nvSpPr>
        <p:spPr>
          <a:xfrm>
            <a:off x="5688425" y="2766094"/>
            <a:ext cx="383741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乳腺癌分级诊疗概述</a:t>
            </a:r>
            <a:endParaRPr lang="zh-CN" altLang="en-US" sz="17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/>
          <p:nvPr>
            <p:custDataLst>
              <p:tags r:id="rId9"/>
            </p:custDataLst>
          </p:nvPr>
        </p:nvCxnSpPr>
        <p:spPr>
          <a:xfrm>
            <a:off x="5722296" y="3189605"/>
            <a:ext cx="3652844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10"/>
            </p:custDataLst>
          </p:nvPr>
        </p:nvSpPr>
        <p:spPr>
          <a:xfrm>
            <a:off x="6282690" y="312293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1"/>
            </p:custDataLst>
          </p:nvPr>
        </p:nvSpPr>
        <p:spPr>
          <a:xfrm>
            <a:off x="6201410" y="354968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乳腺癌分级诊疗技术方案内容</a:t>
            </a:r>
            <a:endParaRPr lang="zh-CN" altLang="en-US" sz="17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/>
          <p:nvPr>
            <p:custDataLst>
              <p:tags r:id="rId12"/>
            </p:custDataLst>
          </p:nvPr>
        </p:nvCxnSpPr>
        <p:spPr>
          <a:xfrm>
            <a:off x="6235275" y="397319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3"/>
            </p:custDataLst>
          </p:nvPr>
        </p:nvSpPr>
        <p:spPr>
          <a:xfrm>
            <a:off x="6812915" y="390715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4"/>
            </p:custDataLst>
          </p:nvPr>
        </p:nvSpPr>
        <p:spPr>
          <a:xfrm>
            <a:off x="6731635" y="433390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6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乳腺癌分级诊疗技术方案实施流程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/>
          <p:nvPr>
            <p:custDataLst>
              <p:tags r:id="rId15"/>
            </p:custDataLst>
          </p:nvPr>
        </p:nvCxnSpPr>
        <p:spPr>
          <a:xfrm>
            <a:off x="6765500" y="475742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6"/>
            </p:custDataLst>
          </p:nvPr>
        </p:nvSpPr>
        <p:spPr>
          <a:xfrm>
            <a:off x="7390765" y="474345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7"/>
            </p:custDataLst>
          </p:nvPr>
        </p:nvSpPr>
        <p:spPr>
          <a:xfrm>
            <a:off x="7309485" y="517020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6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乳腺癌分级诊疗技术方案效果评估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/>
          <p:nvPr>
            <p:custDataLst>
              <p:tags r:id="rId18"/>
            </p:custDataLst>
          </p:nvPr>
        </p:nvCxnSpPr>
        <p:spPr>
          <a:xfrm>
            <a:off x="7343350" y="559371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9"/>
            </p:custDataLst>
          </p:nvPr>
        </p:nvSpPr>
        <p:spPr>
          <a:xfrm>
            <a:off x="7920990" y="552767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20"/>
            </p:custDataLst>
          </p:nvPr>
        </p:nvSpPr>
        <p:spPr>
          <a:xfrm>
            <a:off x="7839710" y="595442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6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乳腺癌分级诊疗技术方案改进建议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/>
          <p:nvPr>
            <p:custDataLst>
              <p:tags r:id="rId21"/>
            </p:custDataLst>
          </p:nvPr>
        </p:nvCxnSpPr>
        <p:spPr>
          <a:xfrm>
            <a:off x="7873575" y="637794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2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乳腺癌分级诊疗概述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/>
        <p:cNvGrpSpPr/>
        <p:nvPr/>
      </p:nvGrpSpPr>
      <p:grpSpPr>
        <a:xfrm>
          <a:off x="0" y="0"/>
          <a: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分级诊疗的定义和意义</a:t>
            </a:r>
            <a:endParaRPr lang="zh-CN" altLang="en-US"/>
          </a:p>
        </p:txBody>
      </p:sp>
      <p:sp>
        <p:nvSpPr>
          <p:cNvPr id="1049056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定义：根据疾病的严重程度、治疗难度和资源利用情况，将患者分为不同级别，进行分级诊疗。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2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意义：提高医疗资源利用效率，降低医疗费用，提高患者满意度。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实施分级诊疗的步骤：制定分级诊疗标准，建立分级诊疗体系，加强基层医疗机构建设，提高基层医疗机构服务能力。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4"/>
          <p:cNvSpPr/>
          <p:nvPr>
            <p:custDataLst>
              <p:tags r:id="rId10"/>
            </p:custDataLst>
          </p:nvPr>
        </p:nvSpPr>
        <p:spPr>
          <a:xfrm>
            <a:off x="6481974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分级诊疗的挑战：患者对分级诊疗的认识不足，基层医疗机构服务能力不足，医疗资源分布不均。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乳腺癌分级诊疗的背景和现状</a:t>
            </a:r>
            <a:endParaRPr lang="zh-CN" altLang="en-US"/>
          </a:p>
        </p:txBody>
      </p:sp>
      <p:sp>
        <p:nvSpPr>
          <p:cNvPr id="1049118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背景：乳腺癌是女性最常见的恶性肿瘤之一，早期发现和治疗是提高生存率的关键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现状：目前乳腺癌的诊疗存在资源分布不均、诊疗水平参差不齐等问题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分级诊疗：通过分级诊疗，实现乳腺癌的早发现、早诊断、早治疗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技术方案：包括筛查、诊断、治疗、康复等各个环节，提高乳腺癌的诊疗效果和患者满意度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" name=""/>
        <p:cNvGrpSpPr/>
        <p:nvPr/>
      </p:nvGrpSpPr>
      <p:grpSpPr>
        <a:xfrm>
          <a:off x="0" y="0"/>
          <a:ext cx="0" cy="0"/>
        </a:xfrm>
      </p:grpSpPr>
      <p:sp>
        <p:nvSpPr>
          <p:cNvPr id="10491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乳腺癌分级诊疗技术方案内容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6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/>
        <p:cNvGrpSpPr/>
        <p:nvPr/>
      </p:nvGrpSpPr>
      <p:grpSpPr>
        <a:xfrm>
          <a:off x="0" y="0"/>
          <a: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初级医疗机构诊疗技术方案</a:t>
            </a:r>
            <a:endParaRPr lang="zh-CN" altLang="en-US"/>
          </a:p>
        </p:txBody>
      </p:sp>
      <p:sp>
        <p:nvSpPr>
          <p:cNvPr id="1049240" name="五边形 30"/>
          <p:cNvSpPr/>
          <p:nvPr>
            <p:custDataLst>
              <p:tags r:id="rId2"/>
            </p:custDataLst>
          </p:nvPr>
        </p:nvSpPr>
        <p:spPr>
          <a:xfrm>
            <a:off x="551935" y="3187953"/>
            <a:ext cx="2938840" cy="1194600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42" name="燕尾形 36"/>
          <p:cNvSpPr/>
          <p:nvPr>
            <p:custDataLst>
              <p:tags r:id="rId3"/>
            </p:custDataLst>
          </p:nvPr>
        </p:nvSpPr>
        <p:spPr>
          <a:xfrm>
            <a:off x="3192348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44" name="燕尾形 37"/>
          <p:cNvSpPr/>
          <p:nvPr>
            <p:custDataLst>
              <p:tags r:id="rId4"/>
            </p:custDataLst>
          </p:nvPr>
        </p:nvSpPr>
        <p:spPr>
          <a:xfrm>
            <a:off x="8473173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46" name="燕尾形 38"/>
          <p:cNvSpPr/>
          <p:nvPr>
            <p:custDataLst>
              <p:tags r:id="rId5"/>
            </p:custDataLst>
          </p:nvPr>
        </p:nvSpPr>
        <p:spPr>
          <a:xfrm>
            <a:off x="5832761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48" name="文本框 3"/>
          <p:cNvSpPr txBox="1"/>
          <p:nvPr>
            <p:custDataLst>
              <p:tags r:id="rId6"/>
            </p:custDataLst>
          </p:nvPr>
        </p:nvSpPr>
        <p:spPr>
          <a:xfrm>
            <a:off x="313088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诊断：根据临床表现、影像学检查、病理学检查等，确定乳腺癌的诊断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0" name="文本框 6"/>
          <p:cNvSpPr txBox="1"/>
          <p:nvPr>
            <p:custDataLst>
              <p:tags r:id="rId7"/>
            </p:custDataLst>
          </p:nvPr>
        </p:nvSpPr>
        <p:spPr>
          <a:xfrm>
            <a:off x="551935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早期筛查：通过乳腺X线检查、超声检查等手段，发现早期乳腺癌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2" name="文本框 7"/>
          <p:cNvSpPr txBox="1"/>
          <p:nvPr>
            <p:custDataLst>
              <p:tags r:id="rId8"/>
            </p:custDataLst>
          </p:nvPr>
        </p:nvSpPr>
        <p:spPr>
          <a:xfrm>
            <a:off x="5830979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治疗：采用手术、化疗、放疗、内分泌治疗等方法，进行综合治疗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4" name="文本框 8"/>
          <p:cNvSpPr txBox="1"/>
          <p:nvPr>
            <p:custDataLst>
              <p:tags r:id="rId9"/>
            </p:custDataLst>
          </p:nvPr>
        </p:nvSpPr>
        <p:spPr>
          <a:xfrm>
            <a:off x="847050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随访：定期进行复查，监测病情变化，调整治疗方案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/>
        <p:cNvGrpSpPr/>
        <p:nvPr/>
      </p:nvGrpSpPr>
      <p:grpSpPr>
        <a:xfrm>
          <a:off x="0" y="0"/>
          <a: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二级医疗机构诊疗技术方案</a:t>
            </a:r>
            <a:endParaRPr lang="zh-CN" altLang="en-US"/>
          </a:p>
        </p:txBody>
      </p:sp>
      <p:sp>
        <p:nvSpPr>
          <p:cNvPr id="1049294" name="椭圆 262"/>
          <p:cNvSpPr/>
          <p:nvPr>
            <p:custDataLst>
              <p:tags r:id="rId2"/>
            </p:custDataLst>
          </p:nvPr>
        </p:nvSpPr>
        <p:spPr>
          <a:xfrm>
            <a:off x="2377275" y="4026006"/>
            <a:ext cx="7436936" cy="194567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296" name="椭圆 263"/>
          <p:cNvSpPr/>
          <p:nvPr>
            <p:custDataLst>
              <p:tags r:id="rId3"/>
            </p:custDataLst>
          </p:nvPr>
        </p:nvSpPr>
        <p:spPr>
          <a:xfrm>
            <a:off x="3238745" y="4107264"/>
            <a:ext cx="5638572" cy="1670875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298" name="椭圆 264"/>
          <p:cNvSpPr/>
          <p:nvPr>
            <p:custDataLst>
              <p:tags r:id="rId4"/>
            </p:custDataLst>
          </p:nvPr>
        </p:nvSpPr>
        <p:spPr>
          <a:xfrm>
            <a:off x="4045383" y="4346415"/>
            <a:ext cx="4024387" cy="1192544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00" name="椭圆 265"/>
          <p:cNvSpPr/>
          <p:nvPr>
            <p:custDataLst>
              <p:tags r:id="rId5"/>
            </p:custDataLst>
          </p:nvPr>
        </p:nvSpPr>
        <p:spPr>
          <a:xfrm>
            <a:off x="4727160" y="4548570"/>
            <a:ext cx="2660579" cy="78840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02" name="椭圆 266"/>
          <p:cNvSpPr/>
          <p:nvPr>
            <p:custDataLst>
              <p:tags r:id="rId6"/>
            </p:custDataLst>
          </p:nvPr>
        </p:nvSpPr>
        <p:spPr>
          <a:xfrm>
            <a:off x="5426114" y="4755349"/>
            <a:ext cx="1530378" cy="453497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37739" y="4680036"/>
            <a:ext cx="0" cy="8566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4" name="椭圆 268"/>
          <p:cNvSpPr/>
          <p:nvPr>
            <p:custDataLst>
              <p:tags r:id="rId8"/>
            </p:custDataLst>
          </p:nvPr>
        </p:nvSpPr>
        <p:spPr>
          <a:xfrm flipV="1">
            <a:off x="2745250" y="4491755"/>
            <a:ext cx="176772" cy="1767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06" name="椭圆 269"/>
          <p:cNvSpPr/>
          <p:nvPr>
            <p:custDataLst>
              <p:tags r:id="rId9"/>
            </p:custDataLst>
          </p:nvPr>
        </p:nvSpPr>
        <p:spPr>
          <a:xfrm flipV="1">
            <a:off x="2787530" y="4534696"/>
            <a:ext cx="91591" cy="9158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08" name="椭圆 270"/>
          <p:cNvSpPr/>
          <p:nvPr>
            <p:custDataLst>
              <p:tags r:id="rId10"/>
            </p:custDataLst>
          </p:nvPr>
        </p:nvSpPr>
        <p:spPr>
          <a:xfrm flipV="1">
            <a:off x="7808371" y="3668601"/>
            <a:ext cx="106415" cy="10641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61883" y="3784873"/>
            <a:ext cx="0" cy="194567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0" name="椭圆 272"/>
          <p:cNvSpPr/>
          <p:nvPr>
            <p:custDataLst>
              <p:tags r:id="rId12"/>
            </p:custDataLst>
          </p:nvPr>
        </p:nvSpPr>
        <p:spPr>
          <a:xfrm flipV="1">
            <a:off x="3990550" y="3541759"/>
            <a:ext cx="391831" cy="39181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185438" y="3965888"/>
            <a:ext cx="0" cy="10280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45092" y="3650103"/>
            <a:ext cx="0" cy="8566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椭圆 275"/>
          <p:cNvSpPr/>
          <p:nvPr>
            <p:custDataLst>
              <p:tags r:id="rId15"/>
            </p:custDataLst>
          </p:nvPr>
        </p:nvSpPr>
        <p:spPr>
          <a:xfrm flipV="1">
            <a:off x="7052602" y="3461822"/>
            <a:ext cx="176772" cy="1767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14" name="椭圆 276"/>
          <p:cNvSpPr/>
          <p:nvPr>
            <p:custDataLst>
              <p:tags r:id="rId16"/>
            </p:custDataLst>
          </p:nvPr>
        </p:nvSpPr>
        <p:spPr>
          <a:xfrm flipV="1">
            <a:off x="7094883" y="3504763"/>
            <a:ext cx="91591" cy="9158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16" name="椭圆 277"/>
          <p:cNvSpPr/>
          <p:nvPr>
            <p:custDataLst>
              <p:tags r:id="rId17"/>
            </p:custDataLst>
          </p:nvPr>
        </p:nvSpPr>
        <p:spPr>
          <a:xfrm flipV="1">
            <a:off x="3736205" y="4331881"/>
            <a:ext cx="106415" cy="10641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789717" y="4448153"/>
            <a:ext cx="0" cy="112503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椭圆 279"/>
          <p:cNvSpPr/>
          <p:nvPr>
            <p:custDataLst>
              <p:tags r:id="rId19"/>
            </p:custDataLst>
          </p:nvPr>
        </p:nvSpPr>
        <p:spPr>
          <a:xfrm flipV="1">
            <a:off x="8558855" y="4570371"/>
            <a:ext cx="266903" cy="26689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90982" y="4866336"/>
            <a:ext cx="0" cy="41737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0" name="椭圆 281"/>
          <p:cNvSpPr/>
          <p:nvPr>
            <p:custDataLst>
              <p:tags r:id="rId21"/>
            </p:custDataLst>
          </p:nvPr>
        </p:nvSpPr>
        <p:spPr>
          <a:xfrm flipV="1">
            <a:off x="4939885" y="4885494"/>
            <a:ext cx="330608" cy="33059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2402" y="5268664"/>
            <a:ext cx="0" cy="73033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2" name="图形 15"/>
          <p:cNvSpPr/>
          <p:nvPr>
            <p:custDataLst>
              <p:tags r:id="rId23"/>
            </p:custDataLst>
          </p:nvPr>
        </p:nvSpPr>
        <p:spPr>
          <a:xfrm>
            <a:off x="5007931" y="4956183"/>
            <a:ext cx="189042" cy="184202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4" name="图形 19"/>
          <p:cNvSpPr/>
          <p:nvPr>
            <p:custDataLst>
              <p:tags r:id="rId24"/>
            </p:custDataLst>
          </p:nvPr>
        </p:nvSpPr>
        <p:spPr>
          <a:xfrm>
            <a:off x="8627561" y="4645023"/>
            <a:ext cx="129466" cy="11658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6" name="图形 27"/>
          <p:cNvSpPr/>
          <p:nvPr>
            <p:custDataLst>
              <p:tags r:id="rId25"/>
            </p:custDataLst>
          </p:nvPr>
        </p:nvSpPr>
        <p:spPr>
          <a:xfrm>
            <a:off x="4094931" y="3667280"/>
            <a:ext cx="183085" cy="14081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8" name="任意多边形: 形状 286"/>
          <p:cNvSpPr/>
          <p:nvPr>
            <p:custDataLst>
              <p:tags r:id="rId26"/>
            </p:custDataLst>
          </p:nvPr>
        </p:nvSpPr>
        <p:spPr>
          <a:xfrm>
            <a:off x="5416865" y="3615750"/>
            <a:ext cx="1357717" cy="1357723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0" name="正文"/>
          <p:cNvSpPr txBox="1"/>
          <p:nvPr>
            <p:custDataLst>
              <p:tags r:id="rId27"/>
            </p:custDataLst>
          </p:nvPr>
        </p:nvSpPr>
        <p:spPr>
          <a:xfrm>
            <a:off x="551935" y="3689081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诊断方法：乳腺X线检查、乳腺超声检查、乳腺磁共振成像检查等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正文"/>
          <p:cNvSpPr txBox="1"/>
          <p:nvPr>
            <p:custDataLst>
              <p:tags r:id="rId28"/>
            </p:custDataLst>
          </p:nvPr>
        </p:nvSpPr>
        <p:spPr>
          <a:xfrm>
            <a:off x="9458642" y="3689081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转诊机制：根据病情需要，将患者转诊至三级医疗机构进行进一步治疗。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29"/>
            </p:custDataLst>
          </p:nvPr>
        </p:nvSpPr>
        <p:spPr>
          <a:xfrm>
            <a:off x="7077046" y="1542672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随访管理：定期复查、健康教育、心理辅导等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正文"/>
          <p:cNvSpPr txBox="1"/>
          <p:nvPr>
            <p:custDataLst>
              <p:tags r:id="rId30"/>
            </p:custDataLst>
          </p:nvPr>
        </p:nvSpPr>
        <p:spPr>
          <a:xfrm>
            <a:off x="2933531" y="1542672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治疗方法：手术治疗、化疗、放疗、内分泌治疗、靶向治疗等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7" name=""/>
        <p:cNvGrpSpPr/>
        <p:nvPr/>
      </p:nvGrpSpPr>
      <p:grpSpPr>
        <a:xfrm>
          <a:off x="0" y="0"/>
          <a: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三级医疗机构诊疗技术方案</a:t>
            </a:r>
            <a:endParaRPr lang="zh-CN" altLang="en-US"/>
          </a:p>
        </p:txBody>
      </p:sp>
      <p:sp>
        <p:nvSpPr>
          <p:cNvPr id="1049376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诊断技术：采用先进的影像学、病理学等诊断技术，提高诊断准确性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治疗技术：采用先进的手术、放疗、化疗等治疗技术，提高治疗效果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康复技术：采用先进的康复治疗技术，提高患者生活质量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预防技术：采用先进的预防技术，降低乳腺癌发病率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" name=""/>
        <p:cNvGrpSpPr/>
        <p:nvPr/>
      </p:nvGrpSpPr>
      <p:grpSpPr>
        <a:xfrm>
          <a:off x="0" y="0"/>
          <a:ext cx="0" cy="0"/>
        </a:xfrm>
      </p:grpSpPr>
      <p:sp>
        <p:nvSpPr>
          <p:cNvPr id="104942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乳腺癌分级诊疗技术方案实施流程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2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1" name=""/>
        <p:cNvGrpSpPr/>
        <p:nvPr/>
      </p:nvGrpSpPr>
      <p:grpSpPr>
        <a:xfrm>
          <a:off x="0" y="0"/>
          <a: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患者就诊流程</a:t>
            </a:r>
            <a:endParaRPr lang="zh-CN" altLang="en-US"/>
          </a:p>
        </p:txBody>
      </p:sp>
      <p:sp>
        <p:nvSpPr>
          <p:cNvPr id="1049498" name="任意多边形: 形状 2"/>
          <p:cNvSpPr/>
          <p:nvPr>
            <p:custDataLst>
              <p:tags r:id="rId2"/>
            </p:custDataLst>
          </p:nvPr>
        </p:nvSpPr>
        <p:spPr>
          <a:xfrm rot="10800000">
            <a:off x="2517424" y="3908366"/>
            <a:ext cx="3495835" cy="225581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0" name="矩形 4"/>
          <p:cNvSpPr/>
          <p:nvPr>
            <p:custDataLst>
              <p:tags r:id="rId3"/>
            </p:custDataLst>
          </p:nvPr>
        </p:nvSpPr>
        <p:spPr>
          <a:xfrm>
            <a:off x="2426916" y="4272322"/>
            <a:ext cx="180805" cy="1821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2" name="文本框 5"/>
          <p:cNvSpPr txBox="1"/>
          <p:nvPr>
            <p:custDataLst>
              <p:tags r:id="rId4"/>
            </p:custDataLst>
          </p:nvPr>
        </p:nvSpPr>
        <p:spPr>
          <a:xfrm>
            <a:off x="2728608" y="4228031"/>
            <a:ext cx="3073104" cy="127569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患者接受治疗，定期复查和随访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04" name="任意多边形: 形状 56"/>
          <p:cNvSpPr/>
          <p:nvPr>
            <p:custDataLst>
              <p:tags r:id="rId5"/>
            </p:custDataLst>
          </p:nvPr>
        </p:nvSpPr>
        <p:spPr>
          <a:xfrm rot="10800000">
            <a:off x="6268670" y="3908366"/>
            <a:ext cx="3495835" cy="225581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06" name="矩形 57"/>
          <p:cNvSpPr/>
          <p:nvPr>
            <p:custDataLst>
              <p:tags r:id="rId6"/>
            </p:custDataLst>
          </p:nvPr>
        </p:nvSpPr>
        <p:spPr>
          <a:xfrm>
            <a:off x="6178163" y="4272322"/>
            <a:ext cx="180805" cy="1821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8" name="文本框 58"/>
          <p:cNvSpPr txBox="1"/>
          <p:nvPr>
            <p:custDataLst>
              <p:tags r:id="rId7"/>
            </p:custDataLst>
          </p:nvPr>
        </p:nvSpPr>
        <p:spPr>
          <a:xfrm>
            <a:off x="6479855" y="4228031"/>
            <a:ext cx="3073104" cy="127569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根据治疗效果，调整治疗方案，直至康复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10" name="任意多边形: 形状 64"/>
          <p:cNvSpPr/>
          <p:nvPr>
            <p:custDataLst>
              <p:tags r:id="rId8"/>
            </p:custDataLst>
          </p:nvPr>
        </p:nvSpPr>
        <p:spPr>
          <a:xfrm rot="10800000">
            <a:off x="641801" y="1378008"/>
            <a:ext cx="3495835" cy="225581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12" name="矩形 65"/>
          <p:cNvSpPr/>
          <p:nvPr>
            <p:custDataLst>
              <p:tags r:id="rId9"/>
            </p:custDataLst>
          </p:nvPr>
        </p:nvSpPr>
        <p:spPr>
          <a:xfrm>
            <a:off x="551935" y="1741321"/>
            <a:ext cx="180805" cy="1821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4" name="文本框 66"/>
          <p:cNvSpPr txBox="1"/>
          <p:nvPr>
            <p:custDataLst>
              <p:tags r:id="rId10"/>
            </p:custDataLst>
          </p:nvPr>
        </p:nvSpPr>
        <p:spPr>
          <a:xfrm>
            <a:off x="853627" y="1697030"/>
            <a:ext cx="3073104" cy="127569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患者首次就诊，进行初步检查和诊断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16" name="任意多边形: 形状 68"/>
          <p:cNvSpPr/>
          <p:nvPr>
            <p:custDataLst>
              <p:tags r:id="rId11"/>
            </p:custDataLst>
          </p:nvPr>
        </p:nvSpPr>
        <p:spPr>
          <a:xfrm rot="10800000">
            <a:off x="4393047" y="1378008"/>
            <a:ext cx="3495835" cy="225581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8" name="矩形 69"/>
          <p:cNvSpPr/>
          <p:nvPr>
            <p:custDataLst>
              <p:tags r:id="rId12"/>
            </p:custDataLst>
          </p:nvPr>
        </p:nvSpPr>
        <p:spPr>
          <a:xfrm>
            <a:off x="4302540" y="1741321"/>
            <a:ext cx="180805" cy="1821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0" name="文本框 70"/>
          <p:cNvSpPr txBox="1"/>
          <p:nvPr>
            <p:custDataLst>
              <p:tags r:id="rId13"/>
            </p:custDataLst>
          </p:nvPr>
        </p:nvSpPr>
        <p:spPr>
          <a:xfrm>
            <a:off x="4604231" y="1697030"/>
            <a:ext cx="3073104" cy="127569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根据诊断结果，确定患者分级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22" name="任意多边形: 形状 72"/>
          <p:cNvSpPr/>
          <p:nvPr>
            <p:custDataLst>
              <p:tags r:id="rId14"/>
            </p:custDataLst>
          </p:nvPr>
        </p:nvSpPr>
        <p:spPr>
          <a:xfrm rot="10800000">
            <a:off x="8144294" y="1378008"/>
            <a:ext cx="3495835" cy="225581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24" name="文本框 74"/>
          <p:cNvSpPr txBox="1"/>
          <p:nvPr>
            <p:custDataLst>
              <p:tags r:id="rId15"/>
            </p:custDataLst>
          </p:nvPr>
        </p:nvSpPr>
        <p:spPr>
          <a:xfrm>
            <a:off x="8355478" y="1697030"/>
            <a:ext cx="3073104" cy="127569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根据分级结果，制定相应的治疗方案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26" name="矩形 73"/>
          <p:cNvSpPr/>
          <p:nvPr>
            <p:custDataLst>
              <p:tags r:id="rId16"/>
            </p:custDataLst>
          </p:nvPr>
        </p:nvSpPr>
        <p:spPr>
          <a:xfrm>
            <a:off x="8053786" y="1741321"/>
            <a:ext cx="180805" cy="1821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https://d.book118.com/196024152242010030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5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62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3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ID" val="custom20230990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2"/>
  <p:tag name="KSO_WM_UNIT_INDEX" val="1_5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2"/>
  <p:tag name="KSO_WM_UNIT_INDEX" val="1_6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133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13"/>
</p:tagLst>
</file>

<file path=ppt/tags/tag136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13"/>
</p:tagLst>
</file>

<file path=ppt/tags/tag155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4"/>
  <p:tag name="KSO_WM_UNIT_TYPE" val="e"/>
  <p:tag name="KSO_WM_UNIT_VALUE" val="13"/>
</p:tagLst>
</file>

<file path=ppt/tags/tag199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4_1"/>
  <p:tag name="KSO_WM_UNIT_INDEX" val="1_4_1"/>
  <p:tag name="KSO_WM_UNIT_LAYERLEVEL" val="1_1_1"/>
  <p:tag name="KSO_WM_UNIT_LINE_FORE_SCHEMECOLOR_INDEX" val="7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4_2"/>
  <p:tag name="KSO_WM_UNIT_INDEX" val="1_4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5_1"/>
  <p:tag name="KSO_WM_UNIT_INDEX" val="1_5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5_2"/>
  <p:tag name="KSO_WM_UNIT_INDEX" val="1_5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1_1"/>
  <p:tag name="KSO_WM_UNIT_INDEX" val="1_1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1_2"/>
  <p:tag name="KSO_WM_UNIT_INDEX" val="1_1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2_1"/>
  <p:tag name="KSO_WM_UNIT_INDEX" val="1_2_1"/>
  <p:tag name="KSO_WM_UNIT_LAYERLEVEL" val="1_1_1"/>
  <p:tag name="KSO_WM_UNIT_LINE_FORE_SCHEMECOLOR_INDEX" val="7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2_2"/>
  <p:tag name="KSO_WM_UNIT_INDEX" val="1_2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3_1"/>
  <p:tag name="KSO_WM_UNIT_INDEX" val="1_3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3_2"/>
  <p:tag name="KSO_WM_UNIT_INDEX" val="1_3_2"/>
  <p:tag name="KSO_WM_UNIT_LAYERLEVEL" val="1_1_1"/>
  <p:tag name="KSO_WM_UNIT_TYPE" val="l_h_i"/>
</p:tagLst>
</file>

<file path=ppt/tags/tag21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微软雅黑</vt:lpstr>
      <vt:lpstr>+中文标题</vt:lpstr>
      <vt:lpstr>Wingdings</vt:lpstr>
      <vt:lpstr>Office Theme</vt:lpstr>
      <vt:lpstr>乳腺癌分级诊疗技术方案</vt:lpstr>
      <vt:lpstr>目录</vt:lpstr>
      <vt:lpstr>添加章节标题</vt:lpstr>
      <vt:lpstr>乳腺癌分级诊疗概述</vt:lpstr>
      <vt:lpstr>分级诊疗的定义和意义</vt:lpstr>
      <vt:lpstr>乳腺癌分级诊疗的背景和现状</vt:lpstr>
      <vt:lpstr>乳腺癌分级诊疗技术方案内容</vt:lpstr>
      <vt:lpstr>初级医疗机构诊疗技术方案</vt:lpstr>
      <vt:lpstr>二级医疗机构诊疗技术方案</vt:lpstr>
      <vt:lpstr>三级医疗机构诊疗技术方案</vt:lpstr>
      <vt:lpstr>乳腺癌分级诊疗技术方案实施流程</vt:lpstr>
      <vt:lpstr>患者就诊流程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2024-08-29T07:00:33.742</cp:lastPrinted>
  <dcterms:created xsi:type="dcterms:W3CDTF">2024-08-28T23:00:33Z</dcterms:created>
  <dcterms:modified xsi:type="dcterms:W3CDTF">2024-08-28T23:00:35Z</dcterms:modified>
</cp:coreProperties>
</file>