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SEMVF+NSFHAI+ArialMT"/>
      <p:regular r:id="rId15"/>
    </p:embeddedFont>
    <p:embeddedFont>
      <p:font typeface="WSTURD+MS-UIGothic"/>
      <p:regular r:id="rId16"/>
    </p:embeddedFont>
    <p:embeddedFont>
      <p:font typeface="GKRINE+LEUMLF+MicrosoftYaHei"/>
      <p:regular r:id="rId17"/>
    </p:embeddedFont>
    <p:embeddedFont>
      <p:font typeface="JOSDHL+AQBLNB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887A8-6D3F-44BB-86A3-FBD2DCB00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2AF53-331F-4758-9905-CD469DF37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90206-2685-4AAB-8F83-2AF5748CA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B4556-95A7-4829-AA15-2972113D8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7FF4DD-01D3-467B-B843-6A9DECACD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BF99F5-C25D-42A9-AC91-AA1FFDEC9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6DC2A0-10EE-42D4-A4F2-4053C4292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BF214-B221-4546-996F-1D1CF520A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6C766-9186-4EE5-BCA7-C6C068F7A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17FA9-464E-48E1-9D71-3A9403AB5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36BB3-7494-4BF0-9891-AD7738005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5510512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201504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SEMVF+NSFHAI+ArialMT"/>
                <a:cs typeface="JSEMVF+NSFHA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STURD+MS-UIGothic"/>
                <a:cs typeface="WSTURD+MS-UIGothic"/>
              </a:rPr>
              <a:t>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2400">
                <a:solidFill>
                  <a:srgbClr val="FFFFFF"/>
                </a:solidFill>
                <a:latin typeface="WSTURD+MS-UIGothic"/>
                <a:cs typeface="WSTURD+MS-UIGothic"/>
              </a:rPr>
              <a:t>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FFFFFF"/>
                </a:solidFill>
                <a:latin typeface="WSTURD+MS-UIGothic"/>
                <a:cs typeface="WSTURD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2062670"/>
            <a:ext cx="5841941" cy="18550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SEMVF+NSFHAI+ArialMT"/>
                <a:cs typeface="JSEMVF+NSFHA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STURD+MS-UIGothic"/>
                <a:cs typeface="WSTURD+MS-UIGothic"/>
              </a:rPr>
              <a:t>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2400">
                <a:solidFill>
                  <a:srgbClr val="FFFFFF"/>
                </a:solidFill>
                <a:latin typeface="WSTURD+MS-UIGothic"/>
                <a:cs typeface="WSTURD+MS-UIGothic"/>
              </a:rPr>
              <a:t>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统标</a:t>
            </a:r>
            <a:r>
              <a:rPr sz="2400">
                <a:solidFill>
                  <a:srgbClr val="FFFFFF"/>
                </a:solidFill>
                <a:latin typeface="WSTURD+MS-UIGothic"/>
                <a:cs typeface="WSTURD+MS-UIGothic"/>
              </a:rPr>
              <a:t>准化面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FFFFFF"/>
                </a:solidFill>
                <a:latin typeface="WSTURD+MS-UIGothic"/>
                <a:cs typeface="WSTURD+MS-UIGothic"/>
              </a:rPr>
              <a:t>的挑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WSTURD+MS-UIGothic"/>
                <a:cs typeface="WSTURD+MS-UIGothic"/>
              </a:rPr>
              <a:t>与解决方</a:t>
            </a:r>
          </a:p>
          <a:p>
            <a:pPr marL="0" marR="0">
              <a:lnSpc>
                <a:spcPts val="2552"/>
              </a:lnSpc>
              <a:spcBef>
                <a:spcPts val="583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JSEMVF+NSFHAI+ArialMT"/>
                <a:cs typeface="JSEMVF+NSFHA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WSTURD+MS-UIGothic"/>
                <a:cs typeface="WSTURD+MS-UIGothic"/>
              </a:rPr>
              <a:t>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2400">
                <a:solidFill>
                  <a:srgbClr val="FFFFFF"/>
                </a:solidFill>
                <a:latin typeface="WSTURD+MS-UIGothic"/>
                <a:cs typeface="WSTURD+MS-UIGothic"/>
              </a:rPr>
              <a:t>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统标</a:t>
            </a:r>
            <a:r>
              <a:rPr sz="2400">
                <a:solidFill>
                  <a:srgbClr val="FFFFFF"/>
                </a:solidFill>
                <a:latin typeface="WSTURD+MS-UIGothic"/>
                <a:cs typeface="WSTURD+MS-UIGothic"/>
              </a:rPr>
              <a:t>准化的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WSTURD+MS-UIGothic"/>
                <a:cs typeface="WSTURD+MS-UIGothic"/>
              </a:rPr>
              <a:t>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FFFFFF"/>
                </a:solidFill>
                <a:latin typeface="WSTURD+MS-UIGothic"/>
                <a:cs typeface="WSTURD+MS-UIGothic"/>
              </a:rPr>
              <a:t>与未来展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WSTURD+MS-UIGothic"/>
                <a:cs typeface="WSTURD+MS-UIGothic"/>
              </a:rPr>
              <a:t>建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43AEF2"/>
                </a:solidFill>
                <a:latin typeface="WSTURD+MS-UIGothic"/>
                <a:cs typeface="WSTURD+MS-UIGothic"/>
              </a:rPr>
              <a:t>系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3AEF2"/>
                </a:solidFill>
                <a:latin typeface="WSTURD+MS-UIGothic"/>
                <a:cs typeface="WSTURD+MS-UIGothic"/>
              </a:rPr>
              <a:t>的定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3AEF2"/>
                </a:solidFill>
                <a:latin typeface="WSTURD+MS-UIGothic"/>
                <a:cs typeface="WSTURD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03009" y="20053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WSTURD+MS-UIGothic"/>
                <a:cs typeface="WSTURD+MS-UIGothic"/>
              </a:rPr>
              <a:t>定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96755" y="200532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WSTURD+MS-UIGothic"/>
                <a:cs typeface="WSTURD+MS-UIGothic"/>
              </a:rPr>
              <a:t>个性化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33645" y="2570333"/>
            <a:ext cx="33518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是一种基于人工智能和机器学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件系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，能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根据用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的需求和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偏好提供个性化的建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和解决方案。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27084" y="2570333"/>
            <a:ext cx="33518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根据用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的个人特征和偏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好提供定制化的建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02679" y="438086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WSTURD+MS-UIGothic"/>
                <a:cs typeface="WSTURD+MS-UIGothic"/>
              </a:rPr>
              <a:t>智能化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96755" y="438086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WSTURD+MS-UIGothic"/>
                <a:cs typeface="WSTURD+MS-UIGothic"/>
              </a:rPr>
              <a:t>高效性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033645" y="494523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机器学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和数据分析技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自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学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和改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，提供更准确和有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用的建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427084" y="4945233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快速地分析和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理大量数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据，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提供及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的建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和解决方案。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WSTURD+MS-UIGothic"/>
                <a:cs typeface="WSTURD+MS-UIGothic"/>
              </a:rPr>
              <a:t>建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43AEF2"/>
                </a:solidFill>
                <a:latin typeface="WSTURD+MS-UIGothic"/>
                <a:cs typeface="WSTURD+MS-UIGothic"/>
              </a:rPr>
              <a:t>系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3AEF2"/>
                </a:solidFill>
                <a:latin typeface="WSTURD+MS-UIGothic"/>
                <a:cs typeface="WSTURD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19275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KRINE+LEUMLF+MicrosoftYaHei"/>
                <a:cs typeface="GKRINE+LEUML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28029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KRINE+LEUMLF+MicrosoftYaHei"/>
                <a:cs typeface="GKRINE+LEUML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36784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KRINE+LEUMLF+MicrosoftYaHei"/>
                <a:cs typeface="GKRINE+LEUML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97330" y="32499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WSTURD+MS-UIGothic"/>
                <a:cs typeface="WSTURD+MS-UIGothic"/>
              </a:rPr>
              <a:t>提高决策效率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05450" y="32499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FFFFFF"/>
                </a:solidFill>
                <a:latin typeface="WSTURD+MS-UIGothic"/>
                <a:cs typeface="WSTURD+MS-UIGothic"/>
              </a:rPr>
              <a:t>化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FFFFFF"/>
                </a:solidFill>
                <a:latin typeface="WSTURD+MS-UIGothic"/>
                <a:cs typeface="WSTURD+MS-UIGothic"/>
              </a:rPr>
              <a:t>源配置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14205" y="32499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WSTURD+MS-UIGothic"/>
                <a:cs typeface="WSTURD+MS-UIGothic"/>
              </a:rPr>
              <a:t>提升用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FFFFFF"/>
                </a:solidFill>
                <a:latin typeface="WSTURD+MS-UIGothic"/>
                <a:cs typeface="WSTURD+MS-UIGothic"/>
              </a:rPr>
              <a:t>体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72819" y="4659483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提供个性化的建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，用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可以更快地找到适合自己的解</a:t>
            </a:r>
          </a:p>
          <a:p>
            <a:pPr marL="1714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决方案，提高决策效率。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981575" y="4659483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可以帮助用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更好地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配置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源，使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源得到更有效</a:t>
            </a:r>
          </a:p>
          <a:p>
            <a:pPr marL="77152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的利用。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990330" y="4659483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建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系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能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根据用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的偏好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和需求提供定制化的服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，提</a:t>
            </a:r>
          </a:p>
          <a:p>
            <a:pPr marL="8572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升用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意度和忠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1C7EBD"/>
                </a:solidFill>
                <a:latin typeface="WSTURD+MS-UIGothic"/>
                <a:cs typeface="WSTURD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WSTURD+MS-UIGothic"/>
                <a:cs typeface="WSTURD+MS-UIGothic"/>
              </a:rPr>
              <a:t>建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43AEF2"/>
                </a:solidFill>
                <a:latin typeface="WSTURD+MS-UIGothic"/>
                <a:cs typeface="WSTURD+MS-UIGothic"/>
              </a:rPr>
              <a:t>系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3AEF2"/>
                </a:solidFill>
                <a:latin typeface="WSTURD+MS-UIGothic"/>
                <a:cs typeface="WSTURD+MS-UIGothic"/>
              </a:rPr>
              <a:t>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3AEF2"/>
                </a:solidFill>
                <a:latin typeface="WSTURD+MS-UIGothic"/>
                <a:cs typeface="WSTURD+MS-UIGothic"/>
              </a:rPr>
              <a:t>史与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3AEF2"/>
                </a:solidFill>
                <a:latin typeface="WSTURD+MS-UIGothic"/>
                <a:cs typeface="WSTURD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5775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JOSDHL+AQBLNB+MicrosoftYaHei-Bold"/>
                <a:cs typeface="JOSDHL+AQBLN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75244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JOSDHL+AQBLNB+MicrosoftYaHei-Bold"/>
                <a:cs typeface="JOSDHL+AQBLN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5775" y="271208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历</a:t>
            </a:r>
            <a:r>
              <a:rPr sz="1550">
                <a:solidFill>
                  <a:srgbClr val="43AEF2"/>
                </a:solidFill>
                <a:latin typeface="WSTURD+MS-UIGothic"/>
                <a:cs typeface="WSTURD+MS-UIGothic"/>
              </a:rPr>
              <a:t>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75244" y="271208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43AEF2"/>
                </a:solidFill>
                <a:latin typeface="WSTURD+MS-UIGothic"/>
                <a:cs typeface="WSTURD+MS-UIGothic"/>
              </a:rPr>
              <a:t>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3590" y="5493861"/>
            <a:ext cx="531530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系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统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的概念最早可以追溯到人工智能的早期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阶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段，但直到近年来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随着大数据和机器学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习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技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术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展，才真正得到了广泛的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用和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15455" y="5493861"/>
            <a:ext cx="5198923" cy="929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随着技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术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的不断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步和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用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景的不断拓展，建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系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统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的功能和性能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也在不断增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强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和完善。未来，建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系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统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将会在更多的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领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域得到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用和</a:t>
            </a:r>
          </a:p>
          <a:p>
            <a:pPr marL="0" marR="0">
              <a:lnSpc>
                <a:spcPts val="1200"/>
              </a:lnSpc>
              <a:spcBef>
                <a:spcPts val="909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发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展，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类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的生活和工作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带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来更多的便利和价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值</a:t>
            </a:r>
            <a:r>
              <a:rPr sz="1200">
                <a:solidFill>
                  <a:srgbClr val="1C7EBD"/>
                </a:solidFill>
                <a:latin typeface="WSTURD+MS-UIGothic"/>
                <a:cs typeface="WSTUR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WSTURD+MS-UIGothic"/>
                <a:cs typeface="WSTURD+MS-UIGothic"/>
              </a:rPr>
              <a:t>用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43AEF2"/>
                </a:solidFill>
                <a:latin typeface="WSTURD+MS-UIGothic"/>
                <a:cs typeface="WSTURD+MS-UIGothic"/>
              </a:rPr>
              <a:t>界面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09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GKRINE+LEUMLF+MicrosoftYaHei"/>
                <a:cs typeface="GKRINE+LEUML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1070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GKRINE+LEUMLF+MicrosoftYaHei"/>
                <a:cs typeface="GKRINE+LEUML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278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GKRINE+LEUMLF+MicrosoftYaHei"/>
                <a:cs typeface="GKRINE+LEUML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565" y="369506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简洁</a:t>
            </a:r>
            <a:r>
              <a:rPr sz="1550" spc="25">
                <a:solidFill>
                  <a:srgbClr val="43AEF2"/>
                </a:solidFill>
                <a:latin typeface="WSTURD+MS-UIGothic"/>
                <a:cs typeface="WSTURD+MS-UIGothic"/>
              </a:rPr>
              <a:t>明了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55159" y="369506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WSTURD+MS-UIGothic"/>
                <a:cs typeface="WSTURD+MS-UIGothic"/>
              </a:rPr>
              <a:t>个性化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设</a:t>
            </a:r>
            <a:r>
              <a:rPr sz="1550">
                <a:solidFill>
                  <a:srgbClr val="43AEF2"/>
                </a:solidFill>
                <a:latin typeface="WSTURD+MS-UIGothic"/>
                <a:cs typeface="WSTURD+MS-UIGothic"/>
              </a:rPr>
              <a:t>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99755" y="369506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WSTURD+MS-UIGothic"/>
                <a:cs typeface="WSTURD+MS-UIGothic"/>
              </a:rPr>
              <a:t>适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应</a:t>
            </a:r>
            <a:r>
              <a:rPr sz="1550">
                <a:solidFill>
                  <a:srgbClr val="43AEF2"/>
                </a:solidFill>
                <a:latin typeface="WSTURD+MS-UIGothic"/>
                <a:cs typeface="WSTURD+MS-UIGothic"/>
              </a:rPr>
              <a:t>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0565" y="4357354"/>
            <a:ext cx="3673917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用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400" spc="23">
                <a:solidFill>
                  <a:srgbClr val="1C7EBD"/>
                </a:solidFill>
                <a:latin typeface="WSTURD+MS-UIGothic"/>
                <a:cs typeface="WSTURD+MS-UIGothic"/>
              </a:rPr>
              <a:t>界面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应简洁</a:t>
            </a: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明了，避免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多的复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杂</a:t>
            </a:r>
            <a:r>
              <a:rPr sz="1400">
                <a:solidFill>
                  <a:srgbClr val="1C7EBD"/>
                </a:solidFill>
                <a:latin typeface="WSTURD+MS-UIGothic"/>
                <a:cs typeface="WSTURD+MS-UIGothic"/>
              </a:rPr>
              <a:t>操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作和信息，以便用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快速理解和使用。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455159" y="4357354"/>
            <a:ext cx="3673916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提供个性化的用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界面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设</a:t>
            </a: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置，以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满</a:t>
            </a: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足不同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用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的需求和偏好。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99755" y="4357354"/>
            <a:ext cx="3673929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用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400" spc="23">
                <a:solidFill>
                  <a:srgbClr val="1C7EBD"/>
                </a:solidFill>
                <a:latin typeface="WSTURD+MS-UIGothic"/>
                <a:cs typeface="WSTURD+MS-UIGothic"/>
              </a:rPr>
              <a:t>界面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适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不同的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设备</a:t>
            </a: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和屏幕大小，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以确保良好的用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400" spc="25">
                <a:solidFill>
                  <a:srgbClr val="1C7EBD"/>
                </a:solidFill>
                <a:latin typeface="WSTURD+MS-UIGothic"/>
                <a:cs typeface="WSTURD+MS-UIGothic"/>
              </a:rPr>
              <a:t>体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验</a:t>
            </a:r>
            <a:r>
              <a:rPr sz="1400">
                <a:solidFill>
                  <a:srgbClr val="1C7EBD"/>
                </a:solidFill>
                <a:latin typeface="WSTURD+MS-UIGothic"/>
                <a:cs typeface="WSTUR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WSTURD+MS-UIGothic"/>
                <a:cs typeface="WSTURD+MS-UIGothic"/>
              </a:rPr>
              <a:t>知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识库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OSDHL+AQBLNB+MicrosoftYaHei-Bold"/>
                <a:cs typeface="JOSDHL+AQBLN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OSDHL+AQBLNB+MicrosoftYaHei-Bold"/>
                <a:cs typeface="JOSDHL+AQBLN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OSDHL+AQBLNB+MicrosoftYaHei-Bold"/>
                <a:cs typeface="JOSDHL+AQBLN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WSTURD+MS-UIGothic"/>
                <a:cs typeface="WSTURD+MS-UIGothic"/>
              </a:rPr>
              <a:t>准确性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3AEF2"/>
                </a:solidFill>
                <a:latin typeface="WSTURD+MS-UIGothic"/>
                <a:cs typeface="WSTURD+MS-UIGothic"/>
              </a:rPr>
              <a:t>完整性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3AEF2"/>
                </a:solidFill>
                <a:latin typeface="WSTURD+MS-UIGothic"/>
                <a:cs typeface="WSTURD+MS-UIGothic"/>
              </a:rPr>
              <a:t>可</a:t>
            </a:r>
            <a:r>
              <a:rPr sz="2000" spc="25">
                <a:solidFill>
                  <a:srgbClr val="43AEF2"/>
                </a:solidFill>
                <a:latin typeface="SimSun"/>
                <a:cs typeface="SimSun"/>
              </a:rPr>
              <a:t>扩</a:t>
            </a:r>
            <a:r>
              <a:rPr sz="2000" spc="25">
                <a:solidFill>
                  <a:srgbClr val="43AEF2"/>
                </a:solidFill>
                <a:latin typeface="WSTURD+MS-UIGothic"/>
                <a:cs typeface="WSTURD+MS-UIGothic"/>
              </a:rPr>
              <a:t>展性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知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识库</a:t>
            </a: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中的信息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准确无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，并及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更新和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知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识库应</a:t>
            </a: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涵盖所有相关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域和主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，以确保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用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提供全面的建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知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识库应</a:t>
            </a: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易于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展和更新，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以适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不断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化的需求和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1C7EBD"/>
                </a:solidFill>
                <a:latin typeface="WSTURD+MS-UIGothic"/>
                <a:cs typeface="WSTURD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https://d.book118.com/196055105122010102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JSEMVF+NSFHAI+ArialMT</vt:lpstr>
      <vt:lpstr>Times New Roman</vt:lpstr>
      <vt:lpstr>WSTURD+MS-UIGothic</vt:lpstr>
      <vt:lpstr>SimSun</vt:lpstr>
      <vt:lpstr>GKRINE+LEUMLF+MicrosoftYaHei</vt:lpstr>
      <vt:lpstr>JOSDHL+AQBLNB+MicrosoftYaHei-Bold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2024-09-27T08:06:05.162</cp:lastPrinted>
  <dcterms:created xsi:type="dcterms:W3CDTF">2024-09-27T00:06:05Z</dcterms:created>
  <dcterms:modified xsi:type="dcterms:W3CDTF">2024-09-27T00:06:06Z</dcterms:modified>
</cp:coreProperties>
</file>