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5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3361C-D70D-425A-8375-2038E9D9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5CA07-D10D-4A90-AA3A-2DF59E485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E55E4-DACE-4723-AC9D-570BBF4E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FF79C-E98F-4FAA-AB22-0FA69C0C8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8FB28-E658-40EB-88C3-FBE0C75DC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76DEE-B655-44CC-B4EB-22F0244A0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C1203-102B-4F70-A0E7-4CB8F15A9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A93D6-AAA1-422B-8D7A-6676DD4E8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0859F-27B0-4F52-B935-57C92BF84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0CF75-AF0E-46B0-9623-A102829C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D16BE-D35F-4CAE-8D0D-59374ECEE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41" r:id="rId2"/>
    <p:sldLayoutId id="2147484142" r:id="rId3"/>
    <p:sldLayoutId id="2147484143" r:id="rId4"/>
    <p:sldLayoutId id="2147484144" r:id="rId5"/>
    <p:sldLayoutId id="2147484145" r:id="rId6"/>
    <p:sldLayoutId id="2147484146" r:id="rId7"/>
    <p:sldLayoutId id="2147484147" r:id="rId8"/>
    <p:sldLayoutId id="2147484148" r:id="rId9"/>
    <p:sldLayoutId id="2147484149" r:id="rId10"/>
    <p:sldLayoutId id="214748415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18" Type="http://schemas.openxmlformats.org/officeDocument/2006/relationships/tags" Target="../tags/tag107.xml" /><Relationship Id="rId19" Type="http://schemas.openxmlformats.org/officeDocument/2006/relationships/tags" Target="../tags/tag108.xml" /><Relationship Id="rId2" Type="http://schemas.openxmlformats.org/officeDocument/2006/relationships/tags" Target="../tags/tag91.xml" /><Relationship Id="rId20" Type="http://schemas.openxmlformats.org/officeDocument/2006/relationships/tags" Target="../tags/tag109.xml" /><Relationship Id="rId21" Type="http://schemas.openxmlformats.org/officeDocument/2006/relationships/tags" Target="../tags/tag110.xml" /><Relationship Id="rId22" Type="http://schemas.openxmlformats.org/officeDocument/2006/relationships/tags" Target="../tags/tag111.xml" /><Relationship Id="rId23" Type="http://schemas.openxmlformats.org/officeDocument/2006/relationships/tags" Target="../tags/tag112.xml" /><Relationship Id="rId24" Type="http://schemas.openxmlformats.org/officeDocument/2006/relationships/tags" Target="../tags/tag113.xml" /><Relationship Id="rId25" Type="http://schemas.openxmlformats.org/officeDocument/2006/relationships/tags" Target="../tags/tag114.xml" /><Relationship Id="rId26" Type="http://schemas.openxmlformats.org/officeDocument/2006/relationships/tags" Target="../tags/tag115.xml" /><Relationship Id="rId27" Type="http://schemas.openxmlformats.org/officeDocument/2006/relationships/tags" Target="../tags/tag116.xml" /><Relationship Id="rId28" Type="http://schemas.openxmlformats.org/officeDocument/2006/relationships/tags" Target="../tags/tag117.xml" /><Relationship Id="rId29" Type="http://schemas.openxmlformats.org/officeDocument/2006/relationships/tags" Target="../tags/tag118.xml" /><Relationship Id="rId3" Type="http://schemas.openxmlformats.org/officeDocument/2006/relationships/tags" Target="../tags/tag92.xml" /><Relationship Id="rId30" Type="http://schemas.openxmlformats.org/officeDocument/2006/relationships/tags" Target="../tags/tag119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011002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机械设计中的工程经济与成本分析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2"/>
            </p:custDataLst>
          </p:nvPr>
        </p:nvSpPr>
        <p:spPr>
          <a:xfrm>
            <a:off x="635285" y="3308993"/>
            <a:ext cx="10921429" cy="2661007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3"/>
            </p:custDataLst>
          </p:nvPr>
        </p:nvCxnSpPr>
        <p:spPr>
          <a:xfrm flipH="1" flipV="1">
            <a:off x="3633670" y="3678862"/>
            <a:ext cx="0" cy="1982913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0"/>
          <p:cNvCxnSpPr/>
          <p:nvPr>
            <p:custDataLst>
              <p:tags r:id="rId4"/>
            </p:custDataLst>
          </p:nvPr>
        </p:nvCxnSpPr>
        <p:spPr>
          <a:xfrm flipH="1" flipV="1">
            <a:off x="6229649" y="3678862"/>
            <a:ext cx="0" cy="1982913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1"/>
          <p:cNvCxnSpPr/>
          <p:nvPr>
            <p:custDataLst>
              <p:tags r:id="rId5"/>
            </p:custDataLst>
          </p:nvPr>
        </p:nvCxnSpPr>
        <p:spPr>
          <a:xfrm flipH="1" flipV="1">
            <a:off x="8825628" y="3678862"/>
            <a:ext cx="0" cy="1982913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标题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7"/>
            </p:custDataLst>
          </p:nvPr>
        </p:nvSpPr>
        <p:spPr>
          <a:xfrm>
            <a:off x="1049924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8"/>
            </p:custDataLst>
          </p:nvPr>
        </p:nvSpPr>
        <p:spPr>
          <a:xfrm>
            <a:off x="1049923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9"/>
            </p:custDataLst>
          </p:nvPr>
        </p:nvSpPr>
        <p:spPr>
          <a:xfrm>
            <a:off x="3890215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0"/>
            </p:custDataLst>
          </p:nvPr>
        </p:nvSpPr>
        <p:spPr>
          <a:xfrm>
            <a:off x="3890214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机械设计中的工程经济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11"/>
            </p:custDataLst>
          </p:nvPr>
        </p:nvSpPr>
        <p:spPr>
          <a:xfrm>
            <a:off x="6561550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2"/>
            </p:custDataLst>
          </p:nvPr>
        </p:nvSpPr>
        <p:spPr>
          <a:xfrm>
            <a:off x="6561549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机械设计中的成本分析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3"/>
            </p:custDataLst>
          </p:nvPr>
        </p:nvSpPr>
        <p:spPr>
          <a:xfrm>
            <a:off x="9076460" y="3888187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Four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4"/>
            </p:custDataLst>
          </p:nvPr>
        </p:nvSpPr>
        <p:spPr>
          <a:xfrm>
            <a:off x="9076459" y="4575886"/>
            <a:ext cx="208289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实现经济高效的产品开发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机械设计中的工程经济</a:t>
            </a:r>
            <a:endParaRPr lang="zh-CN" altLang="en-US"/>
          </a:p>
        </p:txBody>
      </p:sp>
      <p:sp>
        <p:nvSpPr>
          <p:cNvPr id="10488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机械设计中的工程经济概念</a:t>
            </a:r>
            <a:endParaRPr lang="zh-CN" altLang="en-US"/>
          </a:p>
        </p:txBody>
      </p:sp>
      <p:sp>
        <p:nvSpPr>
          <p:cNvPr id="1048934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工程经济：研究工程活动中的经济关系和规律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工程经济优化：通过优化设计、管理和决策提高工程经济效益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经济效益：衡量工程活动经济效益的指标和方法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成本分析：分析工程活动中的成本构成和影响因素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工程经济在机械设计中的作用</a:t>
            </a:r>
            <a:endParaRPr lang="zh-CN" altLang="en-US"/>
          </a:p>
        </p:txBody>
      </p:sp>
      <p:sp>
        <p:nvSpPr>
          <p:cNvPr id="1049012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优化设计：通过成本效益分析，选择最合适的设计方案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18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控制成本：通过预算编制和成本控制，确保设计在预算范围内完成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4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提高效率：通过工程经济分析，提高生产效率和设备利用率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0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降低风险：通过风险评估和应对措施，降低设计过程中的不确定性和风险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工程经济分析的方法和步骤</a:t>
            </a:r>
            <a:endParaRPr lang="zh-CN" altLang="en-US"/>
          </a:p>
        </p:txBody>
      </p:sp>
      <p:sp>
        <p:nvSpPr>
          <p:cNvPr id="1049070" name="矩形 38"/>
          <p:cNvSpPr/>
          <p:nvPr>
            <p:custDataLst>
              <p:tags r:id="rId2"/>
            </p:custDataLst>
          </p:nvPr>
        </p:nvSpPr>
        <p:spPr>
          <a:xfrm rot="204112">
            <a:off x="692150" y="1783721"/>
            <a:ext cx="3209044" cy="167570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39"/>
          <p:cNvSpPr/>
          <p:nvPr>
            <p:custDataLst>
              <p:tags r:id="rId3"/>
            </p:custDataLst>
          </p:nvPr>
        </p:nvSpPr>
        <p:spPr>
          <a:xfrm>
            <a:off x="695943" y="1784353"/>
            <a:ext cx="3209044" cy="167570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TextBox 2"/>
          <p:cNvSpPr txBox="1"/>
          <p:nvPr>
            <p:custDataLst>
              <p:tags r:id="rId4"/>
            </p:custDataLst>
          </p:nvPr>
        </p:nvSpPr>
        <p:spPr>
          <a:xfrm>
            <a:off x="881781" y="1915199"/>
            <a:ext cx="2850943" cy="138353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确定目标：明确工程经济分析的目标，如成本最小化、效益最大化等。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6" name="矩形 100"/>
          <p:cNvSpPr/>
          <p:nvPr>
            <p:custDataLst>
              <p:tags r:id="rId5"/>
            </p:custDataLst>
          </p:nvPr>
        </p:nvSpPr>
        <p:spPr>
          <a:xfrm rot="204112">
            <a:off x="4489826" y="1783721"/>
            <a:ext cx="3209044" cy="167570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01"/>
          <p:cNvSpPr/>
          <p:nvPr>
            <p:custDataLst>
              <p:tags r:id="rId6"/>
            </p:custDataLst>
          </p:nvPr>
        </p:nvSpPr>
        <p:spPr>
          <a:xfrm>
            <a:off x="4493618" y="1784353"/>
            <a:ext cx="3209044" cy="16757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TextBox 2"/>
          <p:cNvSpPr txBox="1"/>
          <p:nvPr>
            <p:custDataLst>
              <p:tags r:id="rId7"/>
            </p:custDataLst>
          </p:nvPr>
        </p:nvSpPr>
        <p:spPr>
          <a:xfrm>
            <a:off x="4680089" y="1915199"/>
            <a:ext cx="2850943" cy="138353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收集数据：收集与工程相关的各种数据，如材料价格、人工成本、设备投资等。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2" name="矩形 122"/>
          <p:cNvSpPr/>
          <p:nvPr>
            <p:custDataLst>
              <p:tags r:id="rId8"/>
            </p:custDataLst>
          </p:nvPr>
        </p:nvSpPr>
        <p:spPr>
          <a:xfrm rot="204112">
            <a:off x="8287502" y="1783721"/>
            <a:ext cx="3209044" cy="167570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23"/>
          <p:cNvSpPr/>
          <p:nvPr>
            <p:custDataLst>
              <p:tags r:id="rId9"/>
            </p:custDataLst>
          </p:nvPr>
        </p:nvSpPr>
        <p:spPr>
          <a:xfrm>
            <a:off x="8291294" y="1784353"/>
            <a:ext cx="3209044" cy="167570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TextBox 2"/>
          <p:cNvSpPr txBox="1"/>
          <p:nvPr>
            <p:custDataLst>
              <p:tags r:id="rId10"/>
            </p:custDataLst>
          </p:nvPr>
        </p:nvSpPr>
        <p:spPr>
          <a:xfrm>
            <a:off x="8476501" y="1915199"/>
            <a:ext cx="2850943" cy="138353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建立模型：根据收集到的数据，建立工程经济分析模型，如成本效益分析、投资回报率分析等。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8" name="矩形 89"/>
          <p:cNvSpPr/>
          <p:nvPr>
            <p:custDataLst>
              <p:tags r:id="rId11"/>
            </p:custDataLst>
          </p:nvPr>
        </p:nvSpPr>
        <p:spPr>
          <a:xfrm rot="204112">
            <a:off x="692150" y="3989761"/>
            <a:ext cx="3209044" cy="167570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90"/>
          <p:cNvSpPr/>
          <p:nvPr>
            <p:custDataLst>
              <p:tags r:id="rId12"/>
            </p:custDataLst>
          </p:nvPr>
        </p:nvSpPr>
        <p:spPr>
          <a:xfrm>
            <a:off x="695943" y="3990393"/>
            <a:ext cx="3209044" cy="167570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TextBox 2"/>
          <p:cNvSpPr txBox="1"/>
          <p:nvPr>
            <p:custDataLst>
              <p:tags r:id="rId13"/>
            </p:custDataLst>
          </p:nvPr>
        </p:nvSpPr>
        <p:spPr>
          <a:xfrm>
            <a:off x="881781" y="4121239"/>
            <a:ext cx="2850943" cy="138353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分析比较：对建立的模型进行求解，得到各种方案的经济效益比较结果。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94" name="矩形 111"/>
          <p:cNvSpPr/>
          <p:nvPr>
            <p:custDataLst>
              <p:tags r:id="rId14"/>
            </p:custDataLst>
          </p:nvPr>
        </p:nvSpPr>
        <p:spPr>
          <a:xfrm rot="204112">
            <a:off x="4489826" y="3989761"/>
            <a:ext cx="3209044" cy="167570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12"/>
          <p:cNvSpPr/>
          <p:nvPr>
            <p:custDataLst>
              <p:tags r:id="rId15"/>
            </p:custDataLst>
          </p:nvPr>
        </p:nvSpPr>
        <p:spPr>
          <a:xfrm>
            <a:off x="4493618" y="3990393"/>
            <a:ext cx="3209044" cy="167570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98" name="TextBox 2"/>
          <p:cNvSpPr txBox="1"/>
          <p:nvPr>
            <p:custDataLst>
              <p:tags r:id="rId16"/>
            </p:custDataLst>
          </p:nvPr>
        </p:nvSpPr>
        <p:spPr>
          <a:xfrm>
            <a:off x="4680089" y="4121239"/>
            <a:ext cx="2850943" cy="138353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优化决策：根据分析结果，选择最优方案，并进行优化设计。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0" name="矩形 8"/>
          <p:cNvSpPr/>
          <p:nvPr>
            <p:custDataLst>
              <p:tags r:id="rId17"/>
            </p:custDataLst>
          </p:nvPr>
        </p:nvSpPr>
        <p:spPr>
          <a:xfrm rot="204112">
            <a:off x="8287502" y="3989761"/>
            <a:ext cx="3209044" cy="167570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9"/>
          <p:cNvSpPr/>
          <p:nvPr>
            <p:custDataLst>
              <p:tags r:id="rId18"/>
            </p:custDataLst>
          </p:nvPr>
        </p:nvSpPr>
        <p:spPr>
          <a:xfrm>
            <a:off x="8291294" y="3990393"/>
            <a:ext cx="3209044" cy="16757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04" name="TextBox 2"/>
          <p:cNvSpPr txBox="1"/>
          <p:nvPr>
            <p:custDataLst>
              <p:tags r:id="rId19"/>
            </p:custDataLst>
          </p:nvPr>
        </p:nvSpPr>
        <p:spPr>
          <a:xfrm>
            <a:off x="8477765" y="4121239"/>
            <a:ext cx="2850943" cy="138353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验证评估：对优化后的设计方案进行验证和评估，确保其满足工程经济要求。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提高机械设计中的工程经济效益的措施</a:t>
            </a:r>
            <a:endParaRPr lang="zh-CN" altLang="en-US"/>
          </a:p>
        </p:txBody>
      </p:sp>
      <p:sp>
        <p:nvSpPr>
          <p:cNvPr id="1049140" name="椭圆 28"/>
          <p:cNvSpPr/>
          <p:nvPr>
            <p:custDataLst>
              <p:tags r:id="rId2"/>
            </p:custDataLst>
          </p:nvPr>
        </p:nvSpPr>
        <p:spPr>
          <a:xfrm>
            <a:off x="9365614" y="2749534"/>
            <a:ext cx="1950120" cy="195012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29"/>
          <p:cNvSpPr/>
          <p:nvPr>
            <p:custDataLst>
              <p:tags r:id="rId3"/>
            </p:custDataLst>
          </p:nvPr>
        </p:nvSpPr>
        <p:spPr>
          <a:xfrm>
            <a:off x="9583547" y="2788361"/>
            <a:ext cx="263262" cy="26326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4"/>
            </p:custDataLst>
          </p:nvPr>
        </p:nvSpPr>
        <p:spPr>
          <a:xfrm>
            <a:off x="9628010" y="3312526"/>
            <a:ext cx="1345052" cy="92519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采用价值工程方法：采用价值工程方法，优化产品设计，降低成本。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6" name="弧形 58"/>
          <p:cNvSpPr/>
          <p:nvPr>
            <p:custDataLst>
              <p:tags r:id="rId5"/>
            </p:custDataLst>
          </p:nvPr>
        </p:nvSpPr>
        <p:spPr>
          <a:xfrm>
            <a:off x="9181499" y="2565418"/>
            <a:ext cx="2318888" cy="2318888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椭圆 30"/>
          <p:cNvSpPr/>
          <p:nvPr>
            <p:custDataLst>
              <p:tags r:id="rId6"/>
            </p:custDataLst>
          </p:nvPr>
        </p:nvSpPr>
        <p:spPr>
          <a:xfrm>
            <a:off x="7555772" y="2749534"/>
            <a:ext cx="1950120" cy="195012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椭圆 31"/>
          <p:cNvSpPr/>
          <p:nvPr>
            <p:custDataLst>
              <p:tags r:id="rId7"/>
            </p:custDataLst>
          </p:nvPr>
        </p:nvSpPr>
        <p:spPr>
          <a:xfrm>
            <a:off x="7813784" y="2788361"/>
            <a:ext cx="263262" cy="26326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8"/>
            </p:custDataLst>
          </p:nvPr>
        </p:nvSpPr>
        <p:spPr>
          <a:xfrm>
            <a:off x="7858248" y="3312526"/>
            <a:ext cx="1345052" cy="92519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采用模块化设计：采用模块化设计，提高产品的通用性和互换性，降低成本。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弧形 57"/>
          <p:cNvSpPr/>
          <p:nvPr>
            <p:custDataLst>
              <p:tags r:id="rId9"/>
            </p:custDataLst>
          </p:nvPr>
        </p:nvSpPr>
        <p:spPr>
          <a:xfrm>
            <a:off x="692150" y="2565418"/>
            <a:ext cx="2318888" cy="2318888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椭圆 22"/>
          <p:cNvSpPr/>
          <p:nvPr>
            <p:custDataLst>
              <p:tags r:id="rId10"/>
            </p:custDataLst>
          </p:nvPr>
        </p:nvSpPr>
        <p:spPr>
          <a:xfrm>
            <a:off x="5930672" y="2749534"/>
            <a:ext cx="1950120" cy="195012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23"/>
          <p:cNvSpPr/>
          <p:nvPr>
            <p:custDataLst>
              <p:tags r:id="rId11"/>
            </p:custDataLst>
          </p:nvPr>
        </p:nvSpPr>
        <p:spPr>
          <a:xfrm>
            <a:off x="6188058" y="2788361"/>
            <a:ext cx="263262" cy="26326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12"/>
            </p:custDataLst>
          </p:nvPr>
        </p:nvSpPr>
        <p:spPr>
          <a:xfrm>
            <a:off x="6233147" y="3312526"/>
            <a:ext cx="1345052" cy="92519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加强质量管理：加强质量管理，降低废品率，提高产品质量，降低成本。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2" name="椭圆 24"/>
          <p:cNvSpPr/>
          <p:nvPr>
            <p:custDataLst>
              <p:tags r:id="rId13"/>
            </p:custDataLst>
          </p:nvPr>
        </p:nvSpPr>
        <p:spPr>
          <a:xfrm>
            <a:off x="4305572" y="2749534"/>
            <a:ext cx="1950120" cy="195012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25"/>
          <p:cNvSpPr/>
          <p:nvPr>
            <p:custDataLst>
              <p:tags r:id="rId14"/>
            </p:custDataLst>
          </p:nvPr>
        </p:nvSpPr>
        <p:spPr>
          <a:xfrm>
            <a:off x="4562957" y="2788361"/>
            <a:ext cx="263262" cy="26326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15"/>
            </p:custDataLst>
          </p:nvPr>
        </p:nvSpPr>
        <p:spPr>
          <a:xfrm>
            <a:off x="4608047" y="3312526"/>
            <a:ext cx="1345052" cy="92519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采用先进的制造工艺：采用先进的制造工艺，提高生产效率，降低成本。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椭圆 7"/>
          <p:cNvSpPr/>
          <p:nvPr>
            <p:custDataLst>
              <p:tags r:id="rId16"/>
            </p:custDataLst>
          </p:nvPr>
        </p:nvSpPr>
        <p:spPr>
          <a:xfrm>
            <a:off x="2679845" y="2749534"/>
            <a:ext cx="1950120" cy="195012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9"/>
          <p:cNvSpPr/>
          <p:nvPr>
            <p:custDataLst>
              <p:tags r:id="rId17"/>
            </p:custDataLst>
          </p:nvPr>
        </p:nvSpPr>
        <p:spPr>
          <a:xfrm>
            <a:off x="2937857" y="2788361"/>
            <a:ext cx="263262" cy="26326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18"/>
            </p:custDataLst>
          </p:nvPr>
        </p:nvSpPr>
        <p:spPr>
          <a:xfrm>
            <a:off x="2982320" y="3312526"/>
            <a:ext cx="1345052" cy="92519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选用合适的材料：根据产品的使用环境和性能要求，选用合适的材料，降低成本。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4" name="椭圆 5"/>
          <p:cNvSpPr/>
          <p:nvPr>
            <p:custDataLst>
              <p:tags r:id="rId19"/>
            </p:custDataLst>
          </p:nvPr>
        </p:nvSpPr>
        <p:spPr>
          <a:xfrm>
            <a:off x="870629" y="2749534"/>
            <a:ext cx="1950120" cy="195012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4"/>
          <p:cNvSpPr/>
          <p:nvPr>
            <p:custDataLst>
              <p:tags r:id="rId20"/>
            </p:custDataLst>
          </p:nvPr>
        </p:nvSpPr>
        <p:spPr>
          <a:xfrm>
            <a:off x="1128015" y="2788361"/>
            <a:ext cx="263262" cy="26326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21"/>
            </p:custDataLst>
          </p:nvPr>
        </p:nvSpPr>
        <p:spPr>
          <a:xfrm>
            <a:off x="1173105" y="3312526"/>
            <a:ext cx="1345052" cy="92519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优化设计：通过优化设计，提高产品的性能和可靠性，降低成本。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机械设计中的成本分析</a:t>
            </a:r>
            <a:endParaRPr lang="zh-CN" altLang="en-US"/>
          </a:p>
        </p:txBody>
      </p:sp>
      <p:sp>
        <p:nvSpPr>
          <p:cNvPr id="10492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https://d.book118.com/196101100240010040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2_2"/>
  <p:tag name="KSO_WM_UNIT_INDEX" val="1_2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3_1"/>
  <p:tag name="KSO_WM_UNIT_INDEX" val="1_3_1"/>
  <p:tag name="KSO_WM_UNIT_LAYERLEVEL" val="1_1_1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4_2"/>
  <p:tag name="KSO_WM_UNIT_INDEX" val="1_4_2"/>
  <p:tag name="KSO_WM_UNIT_LAYERLEVEL" val="1_1_1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机械设计中的工程经济与成本分析</vt:lpstr>
      <vt:lpstr>目录</vt:lpstr>
      <vt:lpstr>添加章节标题</vt:lpstr>
      <vt:lpstr>机械设计中的工程经济</vt:lpstr>
      <vt:lpstr>PowerPoint Presentation</vt:lpstr>
      <vt:lpstr>机械设计中的工程经济概念</vt:lpstr>
      <vt:lpstr>工程经济在机械设计中的作用</vt:lpstr>
      <vt:lpstr>工程经济分析的方法和步骤</vt:lpstr>
      <vt:lpstr>提高机械设计中的工程经济效益的措施</vt:lpstr>
      <vt:lpstr>机械设计中的成本分析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2024-09-07T13:30:54.450</cp:lastPrinted>
  <dcterms:created xsi:type="dcterms:W3CDTF">2024-09-07T05:30:54Z</dcterms:created>
  <dcterms:modified xsi:type="dcterms:W3CDTF">2024-09-07T05:30:56Z</dcterms:modified>
</cp:coreProperties>
</file>