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C87C3C6E-06E5-4E6A-A564-4956E8A369F2}"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6" name="PlaceHolder 1"/>
          <p:cNvSpPr>
            <a:spLocks noGrp="1"/>
          </p:cNvSpPr>
          <p:nvPr>
            <p:ph type="sldImg"/>
          </p:nvPr>
        </p:nvSpPr>
        <p:spPr>
          <a:xfrm>
            <a:off x="685800" y="1143000"/>
            <a:ext cx="5486040" cy="3085920"/>
          </a:xfrm>
          <a:prstGeom prst="rect">
            <a:avLst/>
          </a:prstGeom>
          <a:ln w="0">
            <a:noFill/>
          </a:ln>
        </p:spPr>
      </p:sp>
      <p:sp>
        <p:nvSpPr>
          <p:cNvPr id="347"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8"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9" name="PlaceHolder 1"/>
          <p:cNvSpPr>
            <a:spLocks noGrp="1"/>
          </p:cNvSpPr>
          <p:nvPr>
            <p:ph type="sldImg"/>
          </p:nvPr>
        </p:nvSpPr>
        <p:spPr>
          <a:xfrm>
            <a:off x="685800" y="1143000"/>
            <a:ext cx="5486040" cy="3085920"/>
          </a:xfrm>
          <a:prstGeom prst="rect">
            <a:avLst/>
          </a:prstGeom>
          <a:ln w="0">
            <a:noFill/>
          </a:ln>
        </p:spPr>
      </p:sp>
      <p:sp>
        <p:nvSpPr>
          <p:cNvPr id="350"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1"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2" name="PlaceHolder 1"/>
          <p:cNvSpPr>
            <a:spLocks noGrp="1"/>
          </p:cNvSpPr>
          <p:nvPr>
            <p:ph type="sldImg"/>
          </p:nvPr>
        </p:nvSpPr>
        <p:spPr>
          <a:xfrm>
            <a:off x="685800" y="1143000"/>
            <a:ext cx="5486040" cy="3085920"/>
          </a:xfrm>
          <a:prstGeom prst="rect">
            <a:avLst/>
          </a:prstGeom>
          <a:ln w="0">
            <a:noFill/>
          </a:ln>
        </p:spPr>
      </p:sp>
      <p:sp>
        <p:nvSpPr>
          <p:cNvPr id="353"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4"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5" name="PlaceHolder 1"/>
          <p:cNvSpPr>
            <a:spLocks noGrp="1"/>
          </p:cNvSpPr>
          <p:nvPr>
            <p:ph type="sldImg"/>
          </p:nvPr>
        </p:nvSpPr>
        <p:spPr>
          <a:xfrm>
            <a:off x="685800" y="1143000"/>
            <a:ext cx="5486040" cy="3085920"/>
          </a:xfrm>
          <a:prstGeom prst="rect">
            <a:avLst/>
          </a:prstGeom>
          <a:ln w="0">
            <a:noFill/>
          </a:ln>
        </p:spPr>
      </p:sp>
      <p:sp>
        <p:nvSpPr>
          <p:cNvPr id="356"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7"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8" name="PlaceHolder 1"/>
          <p:cNvSpPr>
            <a:spLocks noGrp="1"/>
          </p:cNvSpPr>
          <p:nvPr>
            <p:ph type="sldImg"/>
          </p:nvPr>
        </p:nvSpPr>
        <p:spPr>
          <a:xfrm>
            <a:off x="685800" y="1143000"/>
            <a:ext cx="5486040" cy="3085920"/>
          </a:xfrm>
          <a:prstGeom prst="rect">
            <a:avLst/>
          </a:prstGeom>
          <a:ln w="0">
            <a:noFill/>
          </a:ln>
        </p:spPr>
      </p:sp>
      <p:sp>
        <p:nvSpPr>
          <p:cNvPr id="359"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0"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1" name="PlaceHolder 1"/>
          <p:cNvSpPr>
            <a:spLocks noGrp="1"/>
          </p:cNvSpPr>
          <p:nvPr>
            <p:ph type="sldImg"/>
          </p:nvPr>
        </p:nvSpPr>
        <p:spPr>
          <a:xfrm>
            <a:off x="685800" y="1143000"/>
            <a:ext cx="5486040" cy="3085920"/>
          </a:xfrm>
          <a:prstGeom prst="rect">
            <a:avLst/>
          </a:prstGeom>
          <a:ln w="0">
            <a:noFill/>
          </a:ln>
        </p:spPr>
      </p:sp>
      <p:sp>
        <p:nvSpPr>
          <p:cNvPr id="362"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3"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4" name="PlaceHolder 1"/>
          <p:cNvSpPr>
            <a:spLocks noGrp="1"/>
          </p:cNvSpPr>
          <p:nvPr>
            <p:ph type="sldImg"/>
          </p:nvPr>
        </p:nvSpPr>
        <p:spPr>
          <a:xfrm>
            <a:off x="685800" y="1143000"/>
            <a:ext cx="5486040" cy="3085920"/>
          </a:xfrm>
          <a:prstGeom prst="rect">
            <a:avLst/>
          </a:prstGeom>
          <a:ln w="0">
            <a:noFill/>
          </a:ln>
        </p:spPr>
      </p:sp>
      <p:sp>
        <p:nvSpPr>
          <p:cNvPr id="365"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6"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12D5C77-12AD-410F-835C-8201AA7413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32170E-7226-4C8B-87A9-9A32A6284B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BA87AB3-127E-45C9-BBEB-436D155F81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B68F16D-CB1E-40E6-B541-B52778D2D1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C4FF9B8-5DFC-4623-A87A-3E189B65CB2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4451CA3-EC50-407D-BD6A-46A4CB03F68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EFF52BC-ADED-497B-BA82-18E13DAAF04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6CF0BA-47C8-4693-BAD8-D49ACD6982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D0217F-5FD2-4FB7-8ABB-2A47225F6E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159A0D-EFEF-4C9F-AA3C-CE98012FF8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957CD2-961D-464E-B43C-68E500C10D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8383BF1E-445D-4A81-B7CA-EFDE35FE2B9F}"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371BB04E-229C-449D-8E19-5195D411C85F}"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1.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6133205012010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保险行业安全生产规章制度培训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简介</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保险行业安全生产规章制度</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安全生产培训方法与工具</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安全事故应急处理</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风险管理与预防</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简介</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保险行业安全生产规章制度培训</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保险行业安全生产规章制度的培训是确保保险公司员工在工作中遵守相关安全规定，提高安全防范意识和能力的重要途径。这种培训能够有效减少事故发生的风险，保障员工和客户的安全。</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保险行业概况</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详细阐述保险行业的定义和特点，包括保险公司的主要业务范围和特色</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定义和特点</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分析保险行业当前的发展状况，涵盖市场规模、竞争格局等方面</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发展现状</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重要性</a:t>
            </a:r>
            <a:endParaRPr lang="en-US" sz="2200" b="0" strike="noStrike" spc="-1">
              <a:solidFill>
                <a:srgbClr val="000000"/>
              </a:solidFill>
              <a:latin typeface="Arial"/>
            </a:endParaRPr>
          </a:p>
        </p:txBody>
      </p:sp>
      <p:sp>
        <p:nvSpPr>
          <p:cNvPr id="9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安全生产规章制度的遵守是保障公司稳定运营和可持续发展的重要保障</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规章制度的实施对于预防事故、降低风险至关重要</a:t>
            </a:r>
            <a:endParaRPr lang="en-US" sz="1500" b="0" strike="noStrike" spc="-1">
              <a:solidFill>
                <a:srgbClr val="000000"/>
              </a:solidFill>
              <a:latin typeface="Arial"/>
            </a:endParaRPr>
          </a:p>
        </p:txBody>
      </p:sp>
      <p:sp>
        <p:nvSpPr>
          <p:cNvPr id="9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培训内容</a:t>
            </a:r>
            <a:endParaRPr lang="en-US" sz="2200" b="0" strike="noStrike" spc="-1">
              <a:solidFill>
                <a:srgbClr val="000000"/>
              </a:solidFill>
              <a:latin typeface="Arial"/>
            </a:endParaRPr>
          </a:p>
        </p:txBody>
      </p:sp>
      <p:sp>
        <p:nvSpPr>
          <p:cNvPr id="9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培训内容涵盖安全意识培养、应急演练、安全操作规范等多方面内容</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通过培训，员工能够更好地理解规章制度的重要性和执行细则</a:t>
            </a:r>
            <a:endParaRPr lang="en-US" sz="1500" b="0" strike="noStrike" spc="-1">
              <a:solidFill>
                <a:srgbClr val="000000"/>
              </a:solidFill>
              <a:latin typeface="Arial"/>
            </a:endParaRPr>
          </a:p>
        </p:txBody>
      </p:sp>
      <p:sp>
        <p:nvSpPr>
          <p:cNvPr id="9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0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安全生产规章制度</a:t>
            </a:r>
            <a:endParaRPr lang="en-US" sz="3600" b="0" strike="noStrike" spc="-1">
              <a:solidFill>
                <a:schemeClr val="dk1"/>
              </a:solidFill>
              <a:latin typeface="Arial"/>
            </a:endParaRPr>
          </a:p>
        </p:txBody>
      </p:sp>
      <p:sp>
        <p:nvSpPr>
          <p:cNvPr id="10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定义和意义</a:t>
            </a:r>
            <a:endParaRPr lang="en-US" sz="2200" b="0" strike="noStrike" spc="-1">
              <a:solidFill>
                <a:srgbClr val="000000"/>
              </a:solidFill>
              <a:latin typeface="Arial"/>
            </a:endParaRPr>
          </a:p>
        </p:txBody>
      </p:sp>
      <p:sp>
        <p:nvSpPr>
          <p:cNvPr id="10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安全生产规章制度是针对保险行业安全生产进行的相关法规和规定，旨在保障员工和客户的安全</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规章制度的建立能够规范人员行为，提高工作效率</a:t>
            </a:r>
            <a:endParaRPr lang="en-US" sz="15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培训的目的</a:t>
            </a:r>
            <a:endParaRPr lang="en-US" sz="3600" b="0" strike="noStrike" spc="-1">
              <a:solidFill>
                <a:schemeClr val="dk1"/>
              </a:solidFill>
              <a:latin typeface="Arial"/>
            </a:endParaRPr>
          </a:p>
        </p:txBody>
      </p:sp>
      <p:sp>
        <p:nvSpPr>
          <p:cNvPr id="10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详细介绍保险行业安全生产规章制度培训的目的，包括提升员工安全意识、降低事故风险等</a:t>
            </a:r>
            <a:endParaRPr lang="en-US" sz="1500" b="0" strike="noStrike" spc="-1">
              <a:solidFill>
                <a:srgbClr val="000000"/>
              </a:solidFill>
              <a:latin typeface="Arial"/>
            </a:endParaRPr>
          </a:p>
        </p:txBody>
      </p:sp>
      <p:sp>
        <p:nvSpPr>
          <p:cNvPr id="10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目的</a:t>
            </a:r>
            <a:endParaRPr lang="en-US" sz="2200" b="0" strike="noStrike" spc="-1">
              <a:solidFill>
                <a:srgbClr val="000000"/>
              </a:solidFill>
              <a:latin typeface="Arial"/>
            </a:endParaRPr>
          </a:p>
        </p:txBody>
      </p:sp>
      <p:sp>
        <p:nvSpPr>
          <p:cNvPr id="10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探讨培训对保险行业发展的积极影响，如提高员工绩效、增强企业声誉等</a:t>
            </a:r>
            <a:endParaRPr lang="en-US" sz="1500" b="0" strike="noStrike" spc="-1">
              <a:solidFill>
                <a:srgbClr val="000000"/>
              </a:solidFill>
              <a:latin typeface="Arial"/>
            </a:endParaRPr>
          </a:p>
        </p:txBody>
      </p:sp>
      <p:sp>
        <p:nvSpPr>
          <p:cNvPr id="11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影响</a:t>
            </a:r>
            <a:endParaRPr lang="en-US" sz="2200" b="0" strike="noStrike" spc="-1">
              <a:solidFill>
                <a:srgbClr val="000000"/>
              </a:solidFill>
              <a:latin typeface="Arial"/>
            </a:endParaRPr>
          </a:p>
        </p:txBody>
      </p:sp>
      <p:sp>
        <p:nvSpPr>
          <p:cNvPr id="11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1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5"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16"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通过本章节内容的学习，我们深入了解了保险行业安全生产规章制度培训的重要性和影响。只有加强规章制度的培训，提升员工安全意识，才能保障保险行业的安全稳定发展。</a:t>
            </a:r>
            <a:endParaRPr lang="en-US" sz="25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保险行业安全生产规章制度</a:t>
            </a:r>
            <a:endParaRPr lang="en-US" sz="3600" b="0" strike="noStrike" spc="-1">
              <a:solidFill>
                <a:schemeClr val="dk1"/>
              </a:solidFill>
              <a:latin typeface="Arial"/>
            </a:endParaRPr>
          </a:p>
        </p:txBody>
      </p:sp>
      <p:sp>
        <p:nvSpPr>
          <p:cNvPr id="11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0"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保险公司的安全生产规章制度</a:t>
            </a:r>
            <a:endParaRPr lang="en-US" sz="3600" b="0" strike="noStrike" spc="-1">
              <a:solidFill>
                <a:schemeClr val="dk1"/>
              </a:solidFill>
              <a:latin typeface="Arial"/>
            </a:endParaRPr>
          </a:p>
        </p:txBody>
      </p:sp>
      <p:sp>
        <p:nvSpPr>
          <p:cNvPr id="121"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详细制定安全生产规定</a:t>
            </a:r>
            <a:endParaRPr lang="en-US" sz="2000" b="0" strike="noStrike" spc="-1">
              <a:solidFill>
                <a:srgbClr val="000000"/>
              </a:solidFill>
              <a:latin typeface="Arial"/>
            </a:endParaRPr>
          </a:p>
        </p:txBody>
      </p:sp>
      <p:sp>
        <p:nvSpPr>
          <p:cNvPr id="122"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规章制度制定</a:t>
            </a:r>
            <a:endParaRPr lang="en-US" sz="3000" b="0" strike="noStrike" spc="-1">
              <a:solidFill>
                <a:srgbClr val="000000"/>
              </a:solidFill>
              <a:latin typeface="Arial"/>
            </a:endParaRPr>
          </a:p>
        </p:txBody>
      </p:sp>
      <p:sp>
        <p:nvSpPr>
          <p:cNvPr id="123"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24"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重点安全生产规定详解</a:t>
            </a:r>
            <a:endParaRPr lang="en-US" sz="2000" b="0" strike="noStrike" spc="-1">
              <a:solidFill>
                <a:srgbClr val="000000"/>
              </a:solidFill>
              <a:latin typeface="Arial"/>
            </a:endParaRPr>
          </a:p>
        </p:txBody>
      </p:sp>
      <p:sp>
        <p:nvSpPr>
          <p:cNvPr id="125"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重点内容</a:t>
            </a:r>
            <a:endParaRPr lang="en-US" sz="3000" b="0" strike="noStrike" spc="-1">
              <a:solidFill>
                <a:srgbClr val="000000"/>
              </a:solidFill>
              <a:latin typeface="Arial"/>
            </a:endParaRPr>
          </a:p>
        </p:txBody>
      </p:sp>
      <p:sp>
        <p:nvSpPr>
          <p:cNvPr id="126"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27"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有效执行安全生产规章</a:t>
            </a:r>
            <a:endParaRPr lang="en-US" sz="2000" b="0" strike="noStrike" spc="-1">
              <a:solidFill>
                <a:srgbClr val="000000"/>
              </a:solidFill>
              <a:latin typeface="Arial"/>
            </a:endParaRPr>
          </a:p>
        </p:txBody>
      </p:sp>
      <p:sp>
        <p:nvSpPr>
          <p:cNvPr id="128"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规章制度实施</a:t>
            </a:r>
            <a:endParaRPr lang="en-US" sz="3000" b="0" strike="noStrike" spc="-1">
              <a:solidFill>
                <a:srgbClr val="000000"/>
              </a:solidFill>
              <a:latin typeface="Arial"/>
            </a:endParaRPr>
          </a:p>
        </p:txBody>
      </p:sp>
      <p:sp>
        <p:nvSpPr>
          <p:cNvPr id="129"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0"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保险代理人的安全生产规章制度</a:t>
            </a:r>
            <a:endParaRPr lang="en-US" sz="3600" b="0" strike="noStrike" spc="-1">
              <a:solidFill>
                <a:schemeClr val="dk1"/>
              </a:solidFill>
              <a:latin typeface="Arial"/>
            </a:endParaRPr>
          </a:p>
        </p:txBody>
      </p:sp>
      <p:sp>
        <p:nvSpPr>
          <p:cNvPr id="131"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保障代理人规章制度贯彻执行</a:t>
            </a:r>
            <a:endParaRPr lang="en-US" sz="1500" b="0" strike="noStrike" spc="-1">
              <a:solidFill>
                <a:srgbClr val="000000"/>
              </a:solidFill>
              <a:latin typeface="Arial"/>
            </a:endParaRPr>
          </a:p>
        </p:txBody>
      </p:sp>
      <p:sp>
        <p:nvSpPr>
          <p:cNvPr id="132"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培训执行</a:t>
            </a:r>
            <a:endParaRPr lang="en-US" sz="2200" b="0" strike="noStrike" spc="-1">
              <a:solidFill>
                <a:srgbClr val="000000"/>
              </a:solidFill>
              <a:latin typeface="Arial"/>
            </a:endParaRPr>
          </a:p>
        </p:txBody>
      </p:sp>
      <p:sp>
        <p:nvSpPr>
          <p:cNvPr id="133"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明确代理人在安全生产中的责任</a:t>
            </a:r>
            <a:endParaRPr lang="en-US" sz="1500" b="0" strike="noStrike" spc="-1">
              <a:solidFill>
                <a:srgbClr val="000000"/>
              </a:solidFill>
              <a:latin typeface="Arial"/>
            </a:endParaRPr>
          </a:p>
        </p:txBody>
      </p:sp>
      <p:sp>
        <p:nvSpPr>
          <p:cNvPr id="134"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责任义务</a:t>
            </a:r>
            <a:endParaRPr lang="en-US" sz="2200" b="0" strike="noStrike" spc="-1">
              <a:solidFill>
                <a:srgbClr val="000000"/>
              </a:solidFill>
              <a:latin typeface="Arial"/>
            </a:endParaRPr>
          </a:p>
        </p:txBody>
      </p:sp>
      <p:sp>
        <p:nvSpPr>
          <p:cNvPr id="135"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保障代理人在安全生产方面的规定</a:t>
            </a:r>
            <a:endParaRPr lang="en-US" sz="1500" b="0" strike="noStrike" spc="-1">
              <a:solidFill>
                <a:srgbClr val="000000"/>
              </a:solidFill>
              <a:latin typeface="Arial"/>
            </a:endParaRPr>
          </a:p>
        </p:txBody>
      </p:sp>
      <p:sp>
        <p:nvSpPr>
          <p:cNvPr id="136"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安全生产</a:t>
            </a:r>
            <a:endParaRPr lang="en-US" sz="2200" b="0" strike="noStrike" spc="-1">
              <a:solidFill>
                <a:srgbClr val="000000"/>
              </a:solidFill>
              <a:latin typeface="Arial"/>
            </a:endParaRPr>
          </a:p>
        </p:txBody>
      </p:sp>
      <p:sp>
        <p:nvSpPr>
          <p:cNvPr id="137"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8"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9"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0"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生产过程</a:t>
            </a:r>
            <a:endParaRPr lang="en-US" sz="2200" b="0" strike="noStrike" spc="-1">
              <a:solidFill>
                <a:srgbClr val="000000"/>
              </a:solidFill>
              <a:latin typeface="Arial"/>
            </a:endParaRPr>
          </a:p>
        </p:txBody>
      </p:sp>
      <p:sp>
        <p:nvSpPr>
          <p:cNvPr id="141"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严格控制生产环节</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确保产品质量</a:t>
            </a:r>
            <a:endParaRPr lang="en-US" sz="1500" b="0" strike="noStrike" spc="-1">
              <a:solidFill>
                <a:srgbClr val="000000"/>
              </a:solidFill>
              <a:latin typeface="Arial"/>
            </a:endParaRPr>
          </a:p>
        </p:txBody>
      </p:sp>
      <p:sp>
        <p:nvSpPr>
          <p:cNvPr id="142"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3"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销售规范</a:t>
            </a:r>
            <a:endParaRPr lang="en-US" sz="2200" b="0" strike="noStrike" spc="-1">
              <a:solidFill>
                <a:srgbClr val="000000"/>
              </a:solidFill>
              <a:latin typeface="Arial"/>
            </a:endParaRPr>
          </a:p>
        </p:txBody>
      </p:sp>
      <p:sp>
        <p:nvSpPr>
          <p:cNvPr id="144"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合法合规销售</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保障客户权益</a:t>
            </a:r>
            <a:endParaRPr lang="en-US" sz="1500" b="0" strike="noStrike" spc="-1">
              <a:solidFill>
                <a:srgbClr val="000000"/>
              </a:solidFill>
              <a:latin typeface="Arial"/>
            </a:endParaRPr>
          </a:p>
        </p:txBody>
      </p:sp>
      <p:sp>
        <p:nvSpPr>
          <p:cNvPr id="145"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6"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47"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8"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保险产品的安全生产规章制度</a:t>
            </a:r>
            <a:endParaRPr lang="en-US" sz="3600" b="0" strike="noStrike" spc="-1">
              <a:solidFill>
                <a:schemeClr val="dk1"/>
              </a:solidFill>
              <a:latin typeface="Arial"/>
            </a:endParaRPr>
          </a:p>
        </p:txBody>
      </p:sp>
      <p:sp>
        <p:nvSpPr>
          <p:cNvPr id="149"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0"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研发规定</a:t>
            </a:r>
            <a:endParaRPr lang="en-US" sz="2200" b="0" strike="noStrike" spc="-1">
              <a:solidFill>
                <a:srgbClr val="000000"/>
              </a:solidFill>
              <a:latin typeface="Arial"/>
            </a:endParaRPr>
          </a:p>
        </p:txBody>
      </p:sp>
      <p:sp>
        <p:nvSpPr>
          <p:cNvPr id="151"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确保产品安全性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符合相关安全标准</a:t>
            </a:r>
            <a:endParaRPr lang="en-US" sz="15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保险行业从业人员的安全生产规章制度</a:t>
            </a:r>
            <a:endParaRPr lang="en-US" sz="3500" b="0" strike="noStrike" spc="-1">
              <a:solidFill>
                <a:srgbClr val="000000"/>
              </a:solidFill>
              <a:latin typeface="Arial"/>
            </a:endParaRPr>
          </a:p>
        </p:txBody>
      </p:sp>
      <p:sp>
        <p:nvSpPr>
          <p:cNvPr id="15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保险行业从业人员需经过安全生产规章制度的培训和指导，掌握相关安全知识，遵守规定，保障工作安全。日常工作中需严格遵守安全生产规定，确保工作顺利进行。</a:t>
            </a:r>
            <a:endParaRPr lang="en-US" sz="2500" b="0" strike="noStrike" spc="-1">
              <a:solidFill>
                <a:srgbClr val="000000"/>
              </a:solidFill>
              <a:latin typeface="Arial"/>
            </a:endParaRPr>
          </a:p>
        </p:txBody>
      </p:sp>
      <p:sp>
        <p:nvSpPr>
          <p:cNvPr id="15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从业人员的安全生产规定</a:t>
            </a:r>
            <a:endParaRPr lang="en-US" sz="3600" b="0" strike="noStrike" spc="-1">
              <a:solidFill>
                <a:schemeClr val="dk1"/>
              </a:solidFill>
              <a:latin typeface="Arial"/>
            </a:endParaRPr>
          </a:p>
        </p:txBody>
      </p:sp>
      <p:sp>
        <p:nvSpPr>
          <p:cNvPr id="15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安全生产知识培训</a:t>
            </a:r>
            <a:endParaRPr lang="en-US" sz="1500" b="0" strike="noStrike" spc="-1">
              <a:solidFill>
                <a:srgbClr val="000000"/>
              </a:solidFill>
              <a:latin typeface="Arial"/>
            </a:endParaRPr>
          </a:p>
        </p:txBody>
      </p:sp>
      <p:sp>
        <p:nvSpPr>
          <p:cNvPr id="15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培训指导</a:t>
            </a:r>
            <a:endParaRPr lang="en-US" sz="2200" b="0" strike="noStrike" spc="-1">
              <a:solidFill>
                <a:srgbClr val="000000"/>
              </a:solidFill>
              <a:latin typeface="Arial"/>
            </a:endParaRPr>
          </a:p>
        </p:txBody>
      </p:sp>
      <p:sp>
        <p:nvSpPr>
          <p:cNvPr id="15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遵守安全规定</a:t>
            </a:r>
            <a:endParaRPr lang="en-US" sz="1500" b="0" strike="noStrike" spc="-1">
              <a:solidFill>
                <a:srgbClr val="000000"/>
              </a:solidFill>
              <a:latin typeface="Arial"/>
            </a:endParaRPr>
          </a:p>
        </p:txBody>
      </p:sp>
      <p:sp>
        <p:nvSpPr>
          <p:cNvPr id="16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日常工作</a:t>
            </a:r>
            <a:endParaRPr lang="en-US" sz="2200" b="0" strike="noStrike" spc="-1">
              <a:solidFill>
                <a:srgbClr val="000000"/>
              </a:solidFill>
              <a:latin typeface="Arial"/>
            </a:endParaRPr>
          </a:p>
        </p:txBody>
      </p:sp>
      <p:sp>
        <p:nvSpPr>
          <p:cNvPr id="16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采取措施确保安全</a:t>
            </a:r>
            <a:endParaRPr lang="en-US" sz="1500" b="0" strike="noStrike" spc="-1">
              <a:solidFill>
                <a:srgbClr val="000000"/>
              </a:solidFill>
              <a:latin typeface="Arial"/>
            </a:endParaRPr>
          </a:p>
        </p:txBody>
      </p:sp>
      <p:sp>
        <p:nvSpPr>
          <p:cNvPr id="16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安全措施</a:t>
            </a:r>
            <a:endParaRPr lang="en-US" sz="2200" b="0" strike="noStrike" spc="-1">
              <a:solidFill>
                <a:srgbClr val="000000"/>
              </a:solidFill>
              <a:latin typeface="Arial"/>
            </a:endParaRPr>
          </a:p>
        </p:txBody>
      </p:sp>
      <p:sp>
        <p:nvSpPr>
          <p:cNvPr id="16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5"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6"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安全生产培训方法与工具</a:t>
            </a:r>
            <a:endParaRPr lang="en-US" sz="3600" b="0" strike="noStrike" spc="-1">
              <a:solidFill>
                <a:schemeClr val="dk1"/>
              </a:solidFill>
              <a:latin typeface="Arial"/>
            </a:endParaRPr>
          </a:p>
        </p:txBody>
      </p:sp>
      <p:sp>
        <p:nvSpPr>
          <p:cNvPr id="16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8"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9"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安全生产培训方法</a:t>
            </a:r>
            <a:endParaRPr lang="en-US" sz="3500" b="0" strike="noStrike" spc="-1">
              <a:solidFill>
                <a:srgbClr val="000000"/>
              </a:solidFill>
              <a:latin typeface="Arial"/>
            </a:endParaRPr>
          </a:p>
        </p:txBody>
      </p:sp>
      <p:sp>
        <p:nvSpPr>
          <p:cNvPr id="170"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安全生产培训的重要性不言而喻。在保险行业，采用多种方法进行培训，如集中培训、现场指导等。培训方法的选择需要根据具体情况灵活运用，以达到最佳效果。</a:t>
            </a:r>
            <a:endParaRPr lang="en-US" sz="2500" b="0" strike="noStrike" spc="-1">
              <a:solidFill>
                <a:srgbClr val="000000"/>
              </a:solidFill>
              <a:latin typeface="Arial"/>
            </a:endParaRPr>
          </a:p>
        </p:txBody>
      </p:sp>
      <p:sp>
        <p:nvSpPr>
          <p:cNvPr id="171"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培训工具介绍</a:t>
            </a:r>
            <a:endParaRPr lang="en-US" sz="3600" b="0" strike="noStrike" spc="-1">
              <a:solidFill>
                <a:schemeClr val="dk1"/>
              </a:solidFill>
              <a:latin typeface="Arial"/>
            </a:endParaRPr>
          </a:p>
        </p:txBody>
      </p:sp>
      <p:sp>
        <p:nvSpPr>
          <p:cNvPr id="17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清晰展示培训内容</a:t>
            </a:r>
            <a:endParaRPr lang="en-US" sz="1500" b="0" strike="noStrike" spc="-1">
              <a:solidFill>
                <a:srgbClr val="000000"/>
              </a:solidFill>
              <a:latin typeface="Arial"/>
            </a:endParaRPr>
          </a:p>
        </p:txBody>
      </p:sp>
      <p:sp>
        <p:nvSpPr>
          <p:cNvPr id="17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PPT</a:t>
            </a:r>
            <a:r>
              <a:rPr lang="zh-CN" sz="2200" b="1" strike="noStrike" spc="-1">
                <a:solidFill>
                  <a:schemeClr val="dk1"/>
                </a:solidFill>
                <a:latin typeface="微软雅黑"/>
                <a:ea typeface="微软雅黑"/>
              </a:rPr>
              <a:t>演示</a:t>
            </a:r>
            <a:endParaRPr lang="en-US" sz="2200" b="0" strike="noStrike" spc="-1">
              <a:solidFill>
                <a:srgbClr val="000000"/>
              </a:solidFill>
              <a:latin typeface="Arial"/>
            </a:endParaRPr>
          </a:p>
        </p:txBody>
      </p:sp>
      <p:sp>
        <p:nvSpPr>
          <p:cNvPr id="17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提升学员实际操作能力</a:t>
            </a:r>
            <a:endParaRPr lang="en-US" sz="1500" b="0" strike="noStrike" spc="-1">
              <a:solidFill>
                <a:srgbClr val="000000"/>
              </a:solidFill>
              <a:latin typeface="Arial"/>
            </a:endParaRPr>
          </a:p>
        </p:txBody>
      </p:sp>
      <p:sp>
        <p:nvSpPr>
          <p:cNvPr id="17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模拟演练</a:t>
            </a:r>
            <a:endParaRPr lang="en-US" sz="2200" b="0" strike="noStrike" spc="-1">
              <a:solidFill>
                <a:srgbClr val="000000"/>
              </a:solidFill>
              <a:latin typeface="Arial"/>
            </a:endParaRPr>
          </a:p>
        </p:txBody>
      </p:sp>
      <p:sp>
        <p:nvSpPr>
          <p:cNvPr id="17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方便学员随时随地学习</a:t>
            </a:r>
            <a:endParaRPr lang="en-US" sz="1500" b="0" strike="noStrike" spc="-1">
              <a:solidFill>
                <a:srgbClr val="000000"/>
              </a:solidFill>
              <a:latin typeface="Arial"/>
            </a:endParaRPr>
          </a:p>
        </p:txBody>
      </p:sp>
      <p:sp>
        <p:nvSpPr>
          <p:cNvPr id="17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在线学习平台</a:t>
            </a:r>
            <a:endParaRPr lang="en-US" sz="2200" b="0" strike="noStrike" spc="-1">
              <a:solidFill>
                <a:srgbClr val="000000"/>
              </a:solidFill>
              <a:latin typeface="Arial"/>
            </a:endParaRPr>
          </a:p>
        </p:txBody>
      </p:sp>
      <p:sp>
        <p:nvSpPr>
          <p:cNvPr id="17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1"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案例分析</a:t>
            </a:r>
            <a:endParaRPr lang="en-US" sz="3600" b="0" strike="noStrike" spc="-1">
              <a:solidFill>
                <a:schemeClr val="dk1"/>
              </a:solidFill>
              <a:latin typeface="Arial"/>
            </a:endParaRPr>
          </a:p>
        </p:txBody>
      </p:sp>
      <p:sp>
        <p:nvSpPr>
          <p:cNvPr id="182"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反思事故原因及规避措施</a:t>
            </a:r>
            <a:endParaRPr lang="en-US" sz="2000" b="0" strike="noStrike" spc="-1">
              <a:solidFill>
                <a:srgbClr val="000000"/>
              </a:solidFill>
              <a:latin typeface="Arial"/>
            </a:endParaRPr>
          </a:p>
        </p:txBody>
      </p:sp>
      <p:sp>
        <p:nvSpPr>
          <p:cNvPr id="183"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事故案例</a:t>
            </a:r>
            <a:endParaRPr lang="en-US" sz="3000" b="0" strike="noStrike" spc="-1">
              <a:solidFill>
                <a:srgbClr val="000000"/>
              </a:solidFill>
              <a:latin typeface="Arial"/>
            </a:endParaRPr>
          </a:p>
        </p:txBody>
      </p:sp>
      <p:sp>
        <p:nvSpPr>
          <p:cNvPr id="184"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85"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86"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18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88"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分享安全生产的好经验</a:t>
            </a:r>
            <a:endParaRPr lang="en-US" sz="2000" b="0" strike="noStrike" spc="-1">
              <a:solidFill>
                <a:srgbClr val="000000"/>
              </a:solidFill>
              <a:latin typeface="Arial"/>
            </a:endParaRPr>
          </a:p>
        </p:txBody>
      </p:sp>
      <p:sp>
        <p:nvSpPr>
          <p:cNvPr id="189"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成功案例</a:t>
            </a:r>
            <a:endParaRPr lang="en-US" sz="3000" b="0" strike="noStrike" spc="-1">
              <a:solidFill>
                <a:srgbClr val="000000"/>
              </a:solidFill>
              <a:latin typeface="Arial"/>
            </a:endParaRPr>
          </a:p>
        </p:txBody>
      </p:sp>
      <p:sp>
        <p:nvSpPr>
          <p:cNvPr id="190"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2"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问卷调查</a:t>
            </a:r>
            <a:endParaRPr lang="en-US" sz="2200" b="0" strike="noStrike" spc="-1">
              <a:solidFill>
                <a:srgbClr val="000000"/>
              </a:solidFill>
              <a:latin typeface="Arial"/>
            </a:endParaRPr>
          </a:p>
        </p:txBody>
      </p:sp>
      <p:sp>
        <p:nvSpPr>
          <p:cNvPr id="193"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获取员工反馈意见</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改进安全制度</a:t>
            </a:r>
            <a:endParaRPr lang="en-US" sz="1500" b="0" strike="noStrike" spc="-1">
              <a:solidFill>
                <a:srgbClr val="000000"/>
              </a:solidFill>
              <a:latin typeface="Arial"/>
            </a:endParaRPr>
          </a:p>
        </p:txBody>
      </p:sp>
      <p:sp>
        <p:nvSpPr>
          <p:cNvPr id="19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5"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数据分析</a:t>
            </a:r>
            <a:endParaRPr lang="en-US" sz="2200" b="0" strike="noStrike" spc="-1">
              <a:solidFill>
                <a:srgbClr val="000000"/>
              </a:solidFill>
              <a:latin typeface="Arial"/>
            </a:endParaRPr>
          </a:p>
        </p:txBody>
      </p:sp>
      <p:sp>
        <p:nvSpPr>
          <p:cNvPr id="196"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分析执行情况数据</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为下一步改进提供依据</a:t>
            </a:r>
            <a:endParaRPr lang="en-US" sz="1500" b="0" strike="noStrike" spc="-1">
              <a:solidFill>
                <a:srgbClr val="000000"/>
              </a:solidFill>
              <a:latin typeface="Arial"/>
            </a:endParaRPr>
          </a:p>
        </p:txBody>
      </p:sp>
      <p:sp>
        <p:nvSpPr>
          <p:cNvPr id="19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8"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对比评估</a:t>
            </a:r>
            <a:endParaRPr lang="en-US" sz="2200" b="0" strike="noStrike" spc="-1">
              <a:solidFill>
                <a:srgbClr val="000000"/>
              </a:solidFill>
              <a:latin typeface="Arial"/>
            </a:endParaRPr>
          </a:p>
        </p:txBody>
      </p:sp>
      <p:sp>
        <p:nvSpPr>
          <p:cNvPr id="199"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与同行业对比</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找出差距并改进</a:t>
            </a:r>
            <a:endParaRPr lang="en-US" sz="1500" b="0" strike="noStrike" spc="-1">
              <a:solidFill>
                <a:srgbClr val="000000"/>
              </a:solidFill>
              <a:latin typeface="Arial"/>
            </a:endParaRPr>
          </a:p>
        </p:txBody>
      </p:sp>
      <p:sp>
        <p:nvSpPr>
          <p:cNvPr id="200"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制度执行评估</a:t>
            </a:r>
            <a:endParaRPr lang="en-US" sz="3600" b="0" strike="noStrike" spc="-1">
              <a:solidFill>
                <a:schemeClr val="dk1"/>
              </a:solidFill>
              <a:latin typeface="Arial"/>
            </a:endParaRPr>
          </a:p>
        </p:txBody>
      </p:sp>
      <p:sp>
        <p:nvSpPr>
          <p:cNvPr id="20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2"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定期检查</a:t>
            </a:r>
            <a:endParaRPr lang="en-US" sz="2200" b="0" strike="noStrike" spc="-1">
              <a:solidFill>
                <a:srgbClr val="000000"/>
              </a:solidFill>
              <a:latin typeface="Arial"/>
            </a:endParaRPr>
          </a:p>
        </p:txBody>
      </p:sp>
      <p:sp>
        <p:nvSpPr>
          <p:cNvPr id="203"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检查制度执行情况</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及时发现问题并整改</a:t>
            </a:r>
            <a:endParaRPr lang="en-US" sz="15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4"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205"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安全生产培训是保险行业发展的重要支柱。通过不断优化培训方法与工具，加强案例分析与制度执行评估，可提高安全意识，降低事故风险，确保行业持续稳健发展。</a:t>
            </a:r>
            <a:endParaRPr lang="en-US" sz="25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04</a:t>
            </a:r>
            <a:endParaRPr lang="en-US" sz="1800" b="0" strike="noStrike" spc="148">
              <a:solidFill>
                <a:schemeClr val="dk1">
                  <a:lumMod val="65000"/>
                  <a:lumOff val="35000"/>
                </a:schemeClr>
              </a:solidFill>
              <a:latin typeface="Arial"/>
            </a:endParaRPr>
          </a:p>
        </p:txBody>
      </p:sp>
      <p:sp>
        <p:nvSpPr>
          <p:cNvPr id="207"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4</a:t>
            </a:r>
            <a:r>
              <a:rPr lang="zh-CN" sz="3600" b="1" strike="noStrike" spc="299">
                <a:solidFill>
                  <a:schemeClr val="dk1">
                    <a:lumMod val="85000"/>
                    <a:lumOff val="15000"/>
                  </a:schemeClr>
                </a:solidFill>
                <a:latin typeface="Arial"/>
                <a:ea typeface="微软雅黑"/>
              </a:rPr>
              <a:t>章 安全事故应急处理</a:t>
            </a:r>
            <a:endParaRPr lang="en-US" sz="3600" b="0" strike="noStrike" spc="-1">
              <a:solidFill>
                <a:schemeClr val="dk1"/>
              </a:solidFill>
              <a:latin typeface="Arial"/>
            </a:endParaRPr>
          </a:p>
        </p:txBody>
      </p:sp>
      <p:sp>
        <p:nvSpPr>
          <p:cNvPr id="20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https://d.book118.com/196133205012010104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139</Paragraphs>
  <Slides>22</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保险行业安全生产规章制度培训</vt:lpstr>
      <vt:lpstr>目录</vt:lpstr>
      <vt:lpstr>第1章 简介</vt:lpstr>
      <vt:lpstr> </vt:lpstr>
      <vt:lpstr>保险行业概况</vt:lpstr>
      <vt:lpstr>安全生产规章制度</vt:lpstr>
      <vt:lpstr>培训的目的</vt:lpstr>
      <vt:lpstr>总结</vt:lpstr>
      <vt:lpstr>第2章 保险行业安全生产规章制度</vt:lpstr>
      <vt:lpstr>保险公司的安全生产规章制度</vt:lpstr>
      <vt:lpstr>保险代理人的安全生产规章制度</vt:lpstr>
      <vt:lpstr>保险产品的安全生产规章制度</vt:lpstr>
      <vt:lpstr> </vt:lpstr>
      <vt:lpstr>从业人员的安全生产规定</vt:lpstr>
      <vt:lpstr>第3章 安全生产培训方法与工具</vt:lpstr>
      <vt:lpstr> </vt:lpstr>
      <vt:lpstr>培训工具介绍</vt:lpstr>
      <vt:lpstr>案例分析</vt:lpstr>
      <vt:lpstr>制度执行评估</vt:lpstr>
      <vt:lpstr>总结</vt:lpstr>
      <vt:lpstr>第4章 安全事故应急处理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2024-09-29T14:18:57.881</cp:lastPrinted>
  <dcterms:created xsi:type="dcterms:W3CDTF">2024-09-29T06:18:57Z</dcterms:created>
  <dcterms:modified xsi:type="dcterms:W3CDTF">2024-09-29T06:18:59Z</dcterms:modified>
</cp:coreProperties>
</file>