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7" r:id="rId28"/>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tags" Target="tags/tag1.xml" /><Relationship Id="rId3" Type="http://schemas.openxmlformats.org/officeDocument/2006/relationships/slideMaster" Target="slideMasters/slideMaster3.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2C8A19B9-D288-412D-811D-3CF102E75E56}"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5" name="PlaceHolder 1"/>
          <p:cNvSpPr>
            <a:spLocks noGrp="1"/>
          </p:cNvSpPr>
          <p:nvPr>
            <p:ph type="sldImg"/>
          </p:nvPr>
        </p:nvSpPr>
        <p:spPr>
          <a:xfrm>
            <a:off x="685800" y="1143000"/>
            <a:ext cx="5486040" cy="3085920"/>
          </a:xfrm>
          <a:prstGeom prst="rect">
            <a:avLst/>
          </a:prstGeom>
          <a:ln w="0">
            <a:noFill/>
          </a:ln>
        </p:spPr>
      </p:sp>
      <p:sp>
        <p:nvSpPr>
          <p:cNvPr id="376"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7"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8" name="PlaceHolder 1"/>
          <p:cNvSpPr>
            <a:spLocks noGrp="1"/>
          </p:cNvSpPr>
          <p:nvPr>
            <p:ph type="sldImg"/>
          </p:nvPr>
        </p:nvSpPr>
        <p:spPr>
          <a:xfrm>
            <a:off x="685800" y="1143000"/>
            <a:ext cx="5486040" cy="3085920"/>
          </a:xfrm>
          <a:prstGeom prst="rect">
            <a:avLst/>
          </a:prstGeom>
          <a:ln w="0">
            <a:noFill/>
          </a:ln>
        </p:spPr>
      </p:sp>
      <p:sp>
        <p:nvSpPr>
          <p:cNvPr id="379"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0"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1" name="PlaceHolder 1"/>
          <p:cNvSpPr>
            <a:spLocks noGrp="1"/>
          </p:cNvSpPr>
          <p:nvPr>
            <p:ph type="sldImg"/>
          </p:nvPr>
        </p:nvSpPr>
        <p:spPr>
          <a:xfrm>
            <a:off x="685800" y="1143000"/>
            <a:ext cx="5486040" cy="3085920"/>
          </a:xfrm>
          <a:prstGeom prst="rect">
            <a:avLst/>
          </a:prstGeom>
          <a:ln w="0">
            <a:noFill/>
          </a:ln>
        </p:spPr>
      </p:sp>
      <p:sp>
        <p:nvSpPr>
          <p:cNvPr id="382"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3"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4" name="PlaceHolder 1"/>
          <p:cNvSpPr>
            <a:spLocks noGrp="1"/>
          </p:cNvSpPr>
          <p:nvPr>
            <p:ph type="sldImg"/>
          </p:nvPr>
        </p:nvSpPr>
        <p:spPr>
          <a:xfrm>
            <a:off x="685800" y="1143000"/>
            <a:ext cx="5486040" cy="3085920"/>
          </a:xfrm>
          <a:prstGeom prst="rect">
            <a:avLst/>
          </a:prstGeom>
          <a:ln w="0">
            <a:noFill/>
          </a:ln>
        </p:spPr>
      </p:sp>
      <p:sp>
        <p:nvSpPr>
          <p:cNvPr id="385"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6"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7" name="PlaceHolder 1"/>
          <p:cNvSpPr>
            <a:spLocks noGrp="1"/>
          </p:cNvSpPr>
          <p:nvPr>
            <p:ph type="sldImg"/>
          </p:nvPr>
        </p:nvSpPr>
        <p:spPr>
          <a:xfrm>
            <a:off x="685800" y="1143000"/>
            <a:ext cx="5486040" cy="3085920"/>
          </a:xfrm>
          <a:prstGeom prst="rect">
            <a:avLst/>
          </a:prstGeom>
          <a:ln w="0">
            <a:noFill/>
          </a:ln>
        </p:spPr>
      </p:sp>
      <p:sp>
        <p:nvSpPr>
          <p:cNvPr id="388"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9"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90" name="PlaceHolder 1"/>
          <p:cNvSpPr>
            <a:spLocks noGrp="1"/>
          </p:cNvSpPr>
          <p:nvPr>
            <p:ph type="sldImg"/>
          </p:nvPr>
        </p:nvSpPr>
        <p:spPr>
          <a:xfrm>
            <a:off x="685800" y="1143000"/>
            <a:ext cx="5486040" cy="3085920"/>
          </a:xfrm>
          <a:prstGeom prst="rect">
            <a:avLst/>
          </a:prstGeom>
          <a:ln w="0">
            <a:noFill/>
          </a:ln>
        </p:spPr>
      </p:sp>
      <p:sp>
        <p:nvSpPr>
          <p:cNvPr id="391"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2"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982EE2-9B88-4000-B6E2-4B850BA6AB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619B26-EA7D-42E8-A33B-DA500C8223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E2899E6-D3FD-4C2E-8A02-4E14E875DB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846FD1-DBCB-4C6C-B120-5A36C69789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78F140E-9DF3-419A-8B88-6AB5D5761E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AFD6C50-4137-40F7-A135-F867682209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BAA1FA-497B-4A32-BA77-83A58B2B167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50DD6E-0341-4031-9CFE-B76A7CAD50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15A536-6FB0-4249-9BDC-6F07001C31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87186B-BAC6-4289-A4EC-BFE3ECFD30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B6D610-4007-407A-B6F3-15400B6092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E18C8ED0-6DD1-402C-B584-4157A11104D0}"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E8AAD407-DAB0-44BC-9574-47CD110815A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6133222012010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帮助员工树立正确的职业道德观念与责任心</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帮助员工树立正确的职业道德观念与责任心</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公司对员工职业道德的重视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培养员工的责任心</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员工职业道德的重要性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实践案例分享</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帮助员工树立正确的职业道德观念与责任心</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职业道德的重要性</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在任何一个组织中，职业道德都是至关重要的。正确的职业道德能够帮助员工建立起正确的工作态度和行为规范，从而提高整体的工作效率和质量。</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责任心对于工作的影响</a:t>
            </a:r>
            <a:endParaRPr lang="en-US" sz="3600" b="0" strike="noStrike" spc="-1">
              <a:solidFill>
                <a:schemeClr val="dk1"/>
              </a:solidFill>
              <a:latin typeface="Arial"/>
            </a:endParaRPr>
          </a:p>
        </p:txBody>
      </p:sp>
      <p:sp>
        <p:nvSpPr>
          <p:cNvPr id="8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具备责任心的员工更容易保持高效率的工作状态</a:t>
            </a:r>
            <a:endParaRPr lang="en-US" sz="1500" b="0" strike="noStrike" spc="-1">
              <a:solidFill>
                <a:srgbClr val="000000"/>
              </a:solidFill>
              <a:latin typeface="Arial"/>
            </a:endParaRPr>
          </a:p>
        </p:txBody>
      </p:sp>
      <p:sp>
        <p:nvSpPr>
          <p:cNvPr id="8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提高工作效率</a:t>
            </a:r>
            <a:endParaRPr lang="en-US" sz="2200" b="0" strike="noStrike" spc="-1">
              <a:solidFill>
                <a:srgbClr val="000000"/>
              </a:solidFill>
              <a:latin typeface="Arial"/>
            </a:endParaRPr>
          </a:p>
        </p:txBody>
      </p:sp>
      <p:sp>
        <p:nvSpPr>
          <p:cNvPr id="8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责任心强的员工能够更好地融入团队，提升团队凝聚力</a:t>
            </a:r>
            <a:endParaRPr lang="en-US" sz="1500" b="0" strike="noStrike" spc="-1">
              <a:solidFill>
                <a:srgbClr val="000000"/>
              </a:solidFill>
              <a:latin typeface="Arial"/>
            </a:endParaRPr>
          </a:p>
        </p:txBody>
      </p:sp>
      <p:sp>
        <p:nvSpPr>
          <p:cNvPr id="8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团队凝聚力</a:t>
            </a:r>
            <a:endParaRPr lang="en-US" sz="2200" b="0" strike="noStrike" spc="-1">
              <a:solidFill>
                <a:srgbClr val="000000"/>
              </a:solidFill>
              <a:latin typeface="Arial"/>
            </a:endParaRPr>
          </a:p>
        </p:txBody>
      </p:sp>
      <p:sp>
        <p:nvSpPr>
          <p:cNvPr id="8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责任心会激发员工的创新潜力，促进工作的不断改进与进步</a:t>
            </a:r>
            <a:endParaRPr lang="en-US" sz="1500" b="0" strike="noStrike" spc="-1">
              <a:solidFill>
                <a:srgbClr val="000000"/>
              </a:solidFill>
              <a:latin typeface="Arial"/>
            </a:endParaRPr>
          </a:p>
        </p:txBody>
      </p:sp>
      <p:sp>
        <p:nvSpPr>
          <p:cNvPr id="8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创新能力</a:t>
            </a:r>
            <a:endParaRPr lang="en-US" sz="2200" b="0" strike="noStrike" spc="-1">
              <a:solidFill>
                <a:srgbClr val="000000"/>
              </a:solidFill>
              <a:latin typeface="Arial"/>
            </a:endParaRPr>
          </a:p>
        </p:txBody>
      </p:sp>
      <p:sp>
        <p:nvSpPr>
          <p:cNvPr id="8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本章内容概述</a:t>
            </a:r>
            <a:endParaRPr lang="en-US" sz="3600" b="0" strike="noStrike" spc="-1">
              <a:solidFill>
                <a:schemeClr val="dk1"/>
              </a:solidFill>
              <a:latin typeface="Arial"/>
            </a:endParaRPr>
          </a:p>
        </p:txBody>
      </p:sp>
      <p:sp>
        <p:nvSpPr>
          <p:cNvPr id="9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Arial"/>
                <a:ea typeface="微软雅黑"/>
              </a:rPr>
              <a:t> </a:t>
            </a:r>
            <a:endParaRPr lang="en-US" sz="2000" b="0" strike="noStrike" spc="-1">
              <a:solidFill>
                <a:srgbClr val="000000"/>
              </a:solidFill>
              <a:latin typeface="Arial"/>
            </a:endParaRPr>
          </a:p>
        </p:txBody>
      </p:sp>
      <p:sp>
        <p:nvSpPr>
          <p:cNvPr id="9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介绍职业道德的概念与意义</a:t>
            </a:r>
            <a:endParaRPr lang="en-US" sz="3000" b="0" strike="noStrike" spc="-1">
              <a:solidFill>
                <a:srgbClr val="000000"/>
              </a:solidFill>
              <a:latin typeface="Arial"/>
            </a:endParaRPr>
          </a:p>
        </p:txBody>
      </p:sp>
      <p:sp>
        <p:nvSpPr>
          <p:cNvPr id="9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9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9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探讨职业道德培养的方法</a:t>
            </a:r>
            <a:endParaRPr lang="en-US" sz="3000" b="0" strike="noStrike" spc="-1">
              <a:solidFill>
                <a:srgbClr val="000000"/>
              </a:solidFill>
              <a:latin typeface="Arial"/>
            </a:endParaRPr>
          </a:p>
        </p:txBody>
      </p:sp>
      <p:sp>
        <p:nvSpPr>
          <p:cNvPr id="9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9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9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解析责任心对工作的重要性</a:t>
            </a:r>
            <a:endParaRPr lang="en-US" sz="3000" b="0" strike="noStrike" spc="-1">
              <a:solidFill>
                <a:srgbClr val="000000"/>
              </a:solidFill>
              <a:latin typeface="Arial"/>
            </a:endParaRPr>
          </a:p>
        </p:txBody>
      </p:sp>
      <p:sp>
        <p:nvSpPr>
          <p:cNvPr id="100"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什么是职业道德</a:t>
            </a:r>
            <a:endParaRPr lang="en-US" sz="3500" b="0" strike="noStrike" spc="-1">
              <a:solidFill>
                <a:srgbClr val="000000"/>
              </a:solidFill>
              <a:latin typeface="Arial"/>
            </a:endParaRPr>
          </a:p>
        </p:txBody>
      </p:sp>
      <p:sp>
        <p:nvSpPr>
          <p:cNvPr id="10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职业道德是指员工在工作中应遵守的行为规范和价值观。具备良好职业道德的员工往往能够建立起良好的信誉和职业形象，从而更好地融入工作环境和团队中。</a:t>
            </a:r>
            <a:endParaRPr lang="en-US" sz="2500" b="0" strike="noStrike" spc="-1">
              <a:solidFill>
                <a:srgbClr val="000000"/>
              </a:solidFill>
              <a:latin typeface="Arial"/>
            </a:endParaRPr>
          </a:p>
        </p:txBody>
      </p:sp>
      <p:sp>
        <p:nvSpPr>
          <p:cNvPr id="10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敬业奉献</a:t>
            </a:r>
            <a:endParaRPr lang="en-US" sz="2200" b="0" strike="noStrike" spc="-1">
              <a:solidFill>
                <a:srgbClr val="000000"/>
              </a:solidFill>
              <a:latin typeface="Arial"/>
            </a:endParaRPr>
          </a:p>
        </p:txBody>
      </p:sp>
      <p:sp>
        <p:nvSpPr>
          <p:cNvPr id="10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积极主动</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关注工作细节</a:t>
            </a:r>
            <a:endParaRPr lang="en-US" sz="1500" b="0" strike="noStrike" spc="-1">
              <a:solidFill>
                <a:srgbClr val="000000"/>
              </a:solidFill>
              <a:latin typeface="Arial"/>
            </a:endParaRPr>
          </a:p>
        </p:txBody>
      </p:sp>
      <p:sp>
        <p:nvSpPr>
          <p:cNvPr id="10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尊重他人</a:t>
            </a:r>
            <a:endParaRPr lang="en-US" sz="2200" b="0" strike="noStrike" spc="-1">
              <a:solidFill>
                <a:srgbClr val="000000"/>
              </a:solidFill>
              <a:latin typeface="Arial"/>
            </a:endParaRPr>
          </a:p>
        </p:txBody>
      </p:sp>
      <p:sp>
        <p:nvSpPr>
          <p:cNvPr id="11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尊重多元文化</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团队合作</a:t>
            </a:r>
            <a:endParaRPr lang="en-US" sz="1500" b="0" strike="noStrike" spc="-1">
              <a:solidFill>
                <a:srgbClr val="000000"/>
              </a:solidFill>
              <a:latin typeface="Arial"/>
            </a:endParaRPr>
          </a:p>
        </p:txBody>
      </p:sp>
      <p:sp>
        <p:nvSpPr>
          <p:cNvPr id="11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维护公平</a:t>
            </a:r>
            <a:endParaRPr lang="en-US" sz="2200" b="0" strike="noStrike" spc="-1">
              <a:solidFill>
                <a:srgbClr val="000000"/>
              </a:solidFill>
              <a:latin typeface="Arial"/>
            </a:endParaRPr>
          </a:p>
        </p:txBody>
      </p:sp>
      <p:sp>
        <p:nvSpPr>
          <p:cNvPr id="11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客观公正</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不偏袒</a:t>
            </a:r>
            <a:endParaRPr lang="en-US" sz="1500" b="0" strike="noStrike" spc="-1">
              <a:solidFill>
                <a:srgbClr val="000000"/>
              </a:solidFill>
              <a:latin typeface="Arial"/>
            </a:endParaRPr>
          </a:p>
        </p:txBody>
      </p:sp>
      <p:sp>
        <p:nvSpPr>
          <p:cNvPr id="11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职业道德应该具备的特点</a:t>
            </a:r>
            <a:endParaRPr lang="en-US" sz="3600" b="0" strike="noStrike" spc="-1">
              <a:solidFill>
                <a:schemeClr val="dk1"/>
              </a:solidFill>
              <a:latin typeface="Arial"/>
            </a:endParaRPr>
          </a:p>
        </p:txBody>
      </p:sp>
      <p:sp>
        <p:nvSpPr>
          <p:cNvPr id="11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诚实守信</a:t>
            </a:r>
            <a:endParaRPr lang="en-US" sz="2200" b="0" strike="noStrike" spc="-1">
              <a:solidFill>
                <a:srgbClr val="000000"/>
              </a:solidFill>
              <a:latin typeface="Arial"/>
            </a:endParaRPr>
          </a:p>
        </p:txBody>
      </p:sp>
      <p:sp>
        <p:nvSpPr>
          <p:cNvPr id="11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言行一致</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保证承诺的履行</a:t>
            </a:r>
            <a:endParaRPr lang="en-US" sz="1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9"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职业道德在工作中的体现</a:t>
            </a:r>
            <a:endParaRPr lang="en-US" sz="3500" b="0" strike="noStrike" spc="-1">
              <a:solidFill>
                <a:srgbClr val="000000"/>
              </a:solidFill>
              <a:latin typeface="Arial"/>
            </a:endParaRPr>
          </a:p>
        </p:txBody>
      </p:sp>
      <p:sp>
        <p:nvSpPr>
          <p:cNvPr id="120"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职业道德在工作中的实际体现包括遵守公司规定、尊重他人、保护公司利益等方面。员工只有具备良好的职业道德，才能更好地适应工作环境并获得同事和领导的信任。</a:t>
            </a:r>
            <a:endParaRPr lang="en-US" sz="2500" b="0" strike="noStrike" spc="-1">
              <a:solidFill>
                <a:srgbClr val="000000"/>
              </a:solidFill>
              <a:latin typeface="Arial"/>
            </a:endParaRPr>
          </a:p>
        </p:txBody>
      </p:sp>
      <p:sp>
        <p:nvSpPr>
          <p:cNvPr id="12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职业道德培养的方法</a:t>
            </a:r>
            <a:endParaRPr lang="en-US" sz="3600" b="0" strike="noStrike" spc="-1">
              <a:solidFill>
                <a:schemeClr val="dk1"/>
              </a:solidFill>
              <a:latin typeface="Arial"/>
            </a:endParaRPr>
          </a:p>
        </p:txBody>
      </p:sp>
      <p:sp>
        <p:nvSpPr>
          <p:cNvPr id="12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通过专业的培训课程来传授职业道德知识和实际操作技能</a:t>
            </a:r>
            <a:endParaRPr lang="en-US" sz="1500" b="0" strike="noStrike" spc="-1">
              <a:solidFill>
                <a:srgbClr val="000000"/>
              </a:solidFill>
              <a:latin typeface="Arial"/>
            </a:endParaRPr>
          </a:p>
        </p:txBody>
      </p:sp>
      <p:sp>
        <p:nvSpPr>
          <p:cNvPr id="12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公司培训课程</a:t>
            </a:r>
            <a:endParaRPr lang="en-US" sz="2200" b="0" strike="noStrike" spc="-1">
              <a:solidFill>
                <a:srgbClr val="000000"/>
              </a:solidFill>
              <a:latin typeface="Arial"/>
            </a:endParaRPr>
          </a:p>
        </p:txBody>
      </p:sp>
      <p:sp>
        <p:nvSpPr>
          <p:cNvPr id="12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通过真实案例的分析讨论，激发员工对职业道德的思考与理解</a:t>
            </a:r>
            <a:endParaRPr lang="en-US" sz="1500" b="0" strike="noStrike" spc="-1">
              <a:solidFill>
                <a:srgbClr val="000000"/>
              </a:solidFill>
              <a:latin typeface="Arial"/>
            </a:endParaRPr>
          </a:p>
        </p:txBody>
      </p:sp>
      <p:sp>
        <p:nvSpPr>
          <p:cNvPr id="12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案例分析与讨论</a:t>
            </a:r>
            <a:endParaRPr lang="en-US" sz="2200" b="0" strike="noStrike" spc="-1">
              <a:solidFill>
                <a:srgbClr val="000000"/>
              </a:solidFill>
              <a:latin typeface="Arial"/>
            </a:endParaRPr>
          </a:p>
        </p:txBody>
      </p:sp>
      <p:sp>
        <p:nvSpPr>
          <p:cNvPr id="12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建立奖惩机制，激励员工遵守职业道德规范</a:t>
            </a:r>
            <a:endParaRPr lang="en-US" sz="1500" b="0" strike="noStrike" spc="-1">
              <a:solidFill>
                <a:srgbClr val="000000"/>
              </a:solidFill>
              <a:latin typeface="Arial"/>
            </a:endParaRPr>
          </a:p>
        </p:txBody>
      </p:sp>
      <p:sp>
        <p:nvSpPr>
          <p:cNvPr id="12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奖励与惩罚机制</a:t>
            </a:r>
            <a:endParaRPr lang="en-US" sz="2200" b="0" strike="noStrike" spc="-1">
              <a:solidFill>
                <a:srgbClr val="000000"/>
              </a:solidFill>
              <a:latin typeface="Arial"/>
            </a:endParaRPr>
          </a:p>
        </p:txBody>
      </p:sp>
      <p:sp>
        <p:nvSpPr>
          <p:cNvPr id="12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什么是责任心</a:t>
            </a:r>
            <a:endParaRPr lang="en-US" sz="3500" b="0" strike="noStrike" spc="-1">
              <a:solidFill>
                <a:srgbClr val="000000"/>
              </a:solidFill>
              <a:latin typeface="Arial"/>
            </a:endParaRPr>
          </a:p>
        </p:txBody>
      </p:sp>
      <p:sp>
        <p:nvSpPr>
          <p:cNvPr id="13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责任心是指员工对工作、团队和公司的承担与义务。具备责任心的员工会以更高的标准要求自己，主动承担责任，努力完成工作任务，并关心团队的整体利益。</a:t>
            </a:r>
            <a:endParaRPr lang="en-US" sz="2500" b="0" strike="noStrike" spc="-1">
              <a:solidFill>
                <a:srgbClr val="000000"/>
              </a:solidFill>
              <a:latin typeface="Arial"/>
            </a:endParaRPr>
          </a:p>
        </p:txBody>
      </p:sp>
      <p:sp>
        <p:nvSpPr>
          <p:cNvPr id="13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团队影响</a:t>
            </a:r>
            <a:endParaRPr lang="en-US" sz="2200" b="0" strike="noStrike" spc="-1">
              <a:solidFill>
                <a:srgbClr val="000000"/>
              </a:solidFill>
              <a:latin typeface="Arial"/>
            </a:endParaRPr>
          </a:p>
        </p:txBody>
      </p:sp>
      <p:sp>
        <p:nvSpPr>
          <p:cNvPr id="13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促进团队合作</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增强团队凝聚力</a:t>
            </a:r>
            <a:endParaRPr lang="en-US" sz="1500" b="0" strike="noStrike" spc="-1">
              <a:solidFill>
                <a:srgbClr val="000000"/>
              </a:solidFill>
              <a:latin typeface="Arial"/>
            </a:endParaRPr>
          </a:p>
        </p:txBody>
      </p:sp>
      <p:sp>
        <p:nvSpPr>
          <p:cNvPr id="13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公司影响</a:t>
            </a:r>
            <a:endParaRPr lang="en-US" sz="2200" b="0" strike="noStrike" spc="-1">
              <a:solidFill>
                <a:srgbClr val="000000"/>
              </a:solidFill>
              <a:latin typeface="Arial"/>
            </a:endParaRPr>
          </a:p>
        </p:txBody>
      </p:sp>
      <p:sp>
        <p:nvSpPr>
          <p:cNvPr id="14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提升公司整体形象</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增加公司竞争力</a:t>
            </a:r>
            <a:endParaRPr lang="en-US" sz="1500" b="0" strike="noStrike" spc="-1">
              <a:solidFill>
                <a:srgbClr val="000000"/>
              </a:solidFill>
              <a:latin typeface="Arial"/>
            </a:endParaRPr>
          </a:p>
        </p:txBody>
      </p:sp>
      <p:sp>
        <p:nvSpPr>
          <p:cNvPr id="14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责任心对个人与团队的影响</a:t>
            </a:r>
            <a:endParaRPr lang="en-US" sz="3600" b="0" strike="noStrike" spc="-1">
              <a:solidFill>
                <a:schemeClr val="dk1"/>
              </a:solidFill>
              <a:latin typeface="Arial"/>
            </a:endParaRPr>
          </a:p>
        </p:txBody>
      </p:sp>
      <p:sp>
        <p:nvSpPr>
          <p:cNvPr id="14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个人影响</a:t>
            </a:r>
            <a:endParaRPr lang="en-US" sz="2200" b="0" strike="noStrike" spc="-1">
              <a:solidFill>
                <a:srgbClr val="000000"/>
              </a:solidFill>
              <a:latin typeface="Arial"/>
            </a:endParaRPr>
          </a:p>
        </p:txBody>
      </p:sp>
      <p:sp>
        <p:nvSpPr>
          <p:cNvPr id="14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提升个人形象</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提高工作积极性</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4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公司对员工职业道德的重视</a:t>
            </a:r>
            <a:endParaRPr lang="en-US" sz="3600" b="0" strike="noStrike" spc="-1">
              <a:solidFill>
                <a:schemeClr val="dk1"/>
              </a:solidFill>
              <a:latin typeface="Arial"/>
            </a:endParaRPr>
          </a:p>
        </p:txBody>
      </p:sp>
      <p:sp>
        <p:nvSpPr>
          <p:cNvPr id="15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公司政策</a:t>
            </a:r>
            <a:endParaRPr lang="en-US" sz="3500" b="0" strike="noStrike" spc="-1">
              <a:solidFill>
                <a:srgbClr val="000000"/>
              </a:solidFill>
              <a:latin typeface="Arial"/>
            </a:endParaRPr>
          </a:p>
        </p:txBody>
      </p:sp>
      <p:sp>
        <p:nvSpPr>
          <p:cNvPr id="15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公司对职业道德的要求包括诚实守信、尊重他人、正直公正等。职业道德相关政策与规定详细规范了员工在工作中的行为准则。公司对员工提供支持与帮助，帮助员工树立正确的职业道德观念与责任心。</a:t>
            </a:r>
            <a:endParaRPr lang="en-US" sz="2500" b="0" strike="noStrike" spc="-1">
              <a:solidFill>
                <a:srgbClr val="000000"/>
              </a:solidFill>
              <a:latin typeface="Arial"/>
            </a:endParaRPr>
          </a:p>
        </p:txBody>
      </p:sp>
      <p:sp>
        <p:nvSpPr>
          <p:cNvPr id="15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奖励制度</a:t>
            </a:r>
            <a:endParaRPr lang="en-US" sz="3600" b="0" strike="noStrike" spc="-1">
              <a:solidFill>
                <a:schemeClr val="dk1"/>
              </a:solidFill>
              <a:latin typeface="Arial"/>
            </a:endParaRPr>
          </a:p>
        </p:txBody>
      </p:sp>
      <p:sp>
        <p:nvSpPr>
          <p:cNvPr id="15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公司的奖励制度如何激励员工</a:t>
            </a:r>
            <a:endParaRPr lang="en-US" sz="1500" b="0" strike="noStrike" spc="-1">
              <a:solidFill>
                <a:srgbClr val="000000"/>
              </a:solidFill>
              <a:latin typeface="Arial"/>
            </a:endParaRPr>
          </a:p>
        </p:txBody>
      </p:sp>
      <p:sp>
        <p:nvSpPr>
          <p:cNvPr id="15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激励员工</a:t>
            </a:r>
            <a:endParaRPr lang="en-US" sz="2200" b="0" strike="noStrike" spc="-1">
              <a:solidFill>
                <a:srgbClr val="000000"/>
              </a:solidFill>
              <a:latin typeface="Arial"/>
            </a:endParaRPr>
          </a:p>
        </p:txBody>
      </p:sp>
      <p:sp>
        <p:nvSpPr>
          <p:cNvPr id="15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奖励与职业道德的密切关系</a:t>
            </a:r>
            <a:endParaRPr lang="en-US" sz="1500" b="0" strike="noStrike" spc="-1">
              <a:solidFill>
                <a:srgbClr val="000000"/>
              </a:solidFill>
              <a:latin typeface="Arial"/>
            </a:endParaRPr>
          </a:p>
        </p:txBody>
      </p:sp>
      <p:sp>
        <p:nvSpPr>
          <p:cNvPr id="15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关联职业道德</a:t>
            </a:r>
            <a:endParaRPr lang="en-US" sz="2200" b="0" strike="noStrike" spc="-1">
              <a:solidFill>
                <a:srgbClr val="000000"/>
              </a:solidFill>
              <a:latin typeface="Arial"/>
            </a:endParaRPr>
          </a:p>
        </p:txBody>
      </p:sp>
      <p:sp>
        <p:nvSpPr>
          <p:cNvPr id="16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案例分享</a:t>
            </a:r>
            <a:r>
              <a:rPr lang="en-US" sz="1500" b="0" strike="noStrike" spc="-1">
                <a:solidFill>
                  <a:schemeClr val="dk1">
                    <a:lumMod val="85000"/>
                    <a:lumOff val="15000"/>
                  </a:schemeClr>
                </a:solidFill>
                <a:latin typeface="微软雅黑"/>
                <a:ea typeface="微软雅黑"/>
              </a:rPr>
              <a:t>: </a:t>
            </a:r>
            <a:r>
              <a:rPr lang="zh-CN" sz="1500" b="0" strike="noStrike" spc="-1">
                <a:solidFill>
                  <a:schemeClr val="dk1">
                    <a:lumMod val="85000"/>
                    <a:lumOff val="15000"/>
                  </a:schemeClr>
                </a:solidFill>
                <a:latin typeface="微软雅黑"/>
                <a:ea typeface="微软雅黑"/>
              </a:rPr>
              <a:t>奖励制度的成功案例</a:t>
            </a:r>
            <a:endParaRPr lang="en-US" sz="1500" b="0" strike="noStrike" spc="-1">
              <a:solidFill>
                <a:srgbClr val="000000"/>
              </a:solidFill>
              <a:latin typeface="Arial"/>
            </a:endParaRPr>
          </a:p>
        </p:txBody>
      </p:sp>
      <p:sp>
        <p:nvSpPr>
          <p:cNvPr id="16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成功案例</a:t>
            </a:r>
            <a:endParaRPr lang="en-US" sz="2200" b="0" strike="noStrike" spc="-1">
              <a:solidFill>
                <a:srgbClr val="000000"/>
              </a:solidFill>
              <a:latin typeface="Arial"/>
            </a:endParaRPr>
          </a:p>
        </p:txBody>
      </p:sp>
      <p:sp>
        <p:nvSpPr>
          <p:cNvPr id="16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惩罚制度</a:t>
            </a:r>
            <a:endParaRPr lang="en-US" sz="3600" b="0" strike="noStrike" spc="-1">
              <a:solidFill>
                <a:schemeClr val="dk1"/>
              </a:solidFill>
              <a:latin typeface="Arial"/>
            </a:endParaRPr>
          </a:p>
        </p:txBody>
      </p:sp>
      <p:sp>
        <p:nvSpPr>
          <p:cNvPr id="16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公司惩罚制度的设计与执行方式</a:t>
            </a:r>
            <a:endParaRPr lang="en-US" sz="1500" b="0" strike="noStrike" spc="-1">
              <a:solidFill>
                <a:srgbClr val="000000"/>
              </a:solidFill>
              <a:latin typeface="Arial"/>
            </a:endParaRPr>
          </a:p>
        </p:txBody>
      </p:sp>
      <p:sp>
        <p:nvSpPr>
          <p:cNvPr id="16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设计与执行</a:t>
            </a:r>
            <a:endParaRPr lang="en-US" sz="2200" b="0" strike="noStrike" spc="-1">
              <a:solidFill>
                <a:srgbClr val="000000"/>
              </a:solidFill>
              <a:latin typeface="Arial"/>
            </a:endParaRPr>
          </a:p>
        </p:txBody>
      </p:sp>
      <p:sp>
        <p:nvSpPr>
          <p:cNvPr id="16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惩罚对员工职业道德与责任心的影响</a:t>
            </a:r>
            <a:endParaRPr lang="en-US" sz="1500" b="0" strike="noStrike" spc="-1">
              <a:solidFill>
                <a:srgbClr val="000000"/>
              </a:solidFill>
              <a:latin typeface="Arial"/>
            </a:endParaRPr>
          </a:p>
        </p:txBody>
      </p:sp>
      <p:sp>
        <p:nvSpPr>
          <p:cNvPr id="16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道德影响</a:t>
            </a:r>
            <a:endParaRPr lang="en-US" sz="2200" b="0" strike="noStrike" spc="-1">
              <a:solidFill>
                <a:srgbClr val="000000"/>
              </a:solidFill>
              <a:latin typeface="Arial"/>
            </a:endParaRPr>
          </a:p>
        </p:txBody>
      </p:sp>
      <p:sp>
        <p:nvSpPr>
          <p:cNvPr id="16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案例分享</a:t>
            </a:r>
            <a:r>
              <a:rPr lang="en-US" sz="1500" b="0" strike="noStrike" spc="-1">
                <a:solidFill>
                  <a:schemeClr val="dk1">
                    <a:lumMod val="85000"/>
                    <a:lumOff val="15000"/>
                  </a:schemeClr>
                </a:solidFill>
                <a:latin typeface="微软雅黑"/>
                <a:ea typeface="微软雅黑"/>
              </a:rPr>
              <a:t>: </a:t>
            </a:r>
            <a:r>
              <a:rPr lang="zh-CN" sz="1500" b="0" strike="noStrike" spc="-1">
                <a:solidFill>
                  <a:schemeClr val="dk1">
                    <a:lumMod val="85000"/>
                    <a:lumOff val="15000"/>
                  </a:schemeClr>
                </a:solidFill>
                <a:latin typeface="微软雅黑"/>
                <a:ea typeface="微软雅黑"/>
              </a:rPr>
              <a:t>惩罚制度的应用案例</a:t>
            </a:r>
            <a:endParaRPr lang="en-US" sz="1500" b="0" strike="noStrike" spc="-1">
              <a:solidFill>
                <a:srgbClr val="000000"/>
              </a:solidFill>
              <a:latin typeface="Arial"/>
            </a:endParaRPr>
          </a:p>
        </p:txBody>
      </p:sp>
      <p:sp>
        <p:nvSpPr>
          <p:cNvPr id="17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应用案例</a:t>
            </a:r>
            <a:endParaRPr lang="en-US" sz="2200" b="0" strike="noStrike" spc="-1">
              <a:solidFill>
                <a:srgbClr val="000000"/>
              </a:solidFill>
              <a:latin typeface="Arial"/>
            </a:endParaRPr>
          </a:p>
        </p:txBody>
      </p:sp>
      <p:sp>
        <p:nvSpPr>
          <p:cNvPr id="17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员工反馈与改善</a:t>
            </a:r>
            <a:endParaRPr lang="en-US" sz="3600" b="0" strike="noStrike" spc="-1">
              <a:solidFill>
                <a:schemeClr val="dk1"/>
              </a:solidFill>
              <a:latin typeface="Arial"/>
            </a:endParaRPr>
          </a:p>
        </p:txBody>
      </p:sp>
      <p:sp>
        <p:nvSpPr>
          <p:cNvPr id="17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员工对公司职业道德政策的反馈渠道</a:t>
            </a:r>
            <a:endParaRPr lang="en-US" sz="2000" b="0" strike="noStrike" spc="-1">
              <a:solidFill>
                <a:srgbClr val="000000"/>
              </a:solidFill>
              <a:latin typeface="Arial"/>
            </a:endParaRPr>
          </a:p>
        </p:txBody>
      </p:sp>
      <p:sp>
        <p:nvSpPr>
          <p:cNvPr id="17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反馈渠道</a:t>
            </a:r>
            <a:endParaRPr lang="en-US" sz="3000" b="0" strike="noStrike" spc="-1">
              <a:solidFill>
                <a:srgbClr val="000000"/>
              </a:solidFill>
              <a:latin typeface="Arial"/>
            </a:endParaRPr>
          </a:p>
        </p:txBody>
      </p:sp>
      <p:sp>
        <p:nvSpPr>
          <p:cNvPr id="17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7"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提升员工职业道德的持续改进措施</a:t>
            </a:r>
            <a:endParaRPr lang="en-US" sz="2000" b="0" strike="noStrike" spc="-1">
              <a:solidFill>
                <a:srgbClr val="000000"/>
              </a:solidFill>
              <a:latin typeface="Arial"/>
            </a:endParaRPr>
          </a:p>
        </p:txBody>
      </p:sp>
      <p:sp>
        <p:nvSpPr>
          <p:cNvPr id="178"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持续改进</a:t>
            </a:r>
            <a:endParaRPr lang="en-US" sz="3000" b="0" strike="noStrike" spc="-1">
              <a:solidFill>
                <a:srgbClr val="000000"/>
              </a:solidFill>
              <a:latin typeface="Arial"/>
            </a:endParaRPr>
          </a:p>
        </p:txBody>
      </p:sp>
      <p:sp>
        <p:nvSpPr>
          <p:cNvPr id="17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0"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公司如何根据反馈不断改善政策</a:t>
            </a:r>
            <a:endParaRPr lang="en-US" sz="2000" b="0" strike="noStrike" spc="-1">
              <a:solidFill>
                <a:srgbClr val="000000"/>
              </a:solidFill>
              <a:latin typeface="Arial"/>
            </a:endParaRPr>
          </a:p>
        </p:txBody>
      </p:sp>
      <p:sp>
        <p:nvSpPr>
          <p:cNvPr id="181"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政策改善</a:t>
            </a:r>
            <a:endParaRPr lang="en-US" sz="3000" b="0" strike="noStrike" spc="-1">
              <a:solidFill>
                <a:srgbClr val="000000"/>
              </a:solidFill>
              <a:latin typeface="Arial"/>
            </a:endParaRPr>
          </a:p>
        </p:txBody>
      </p:sp>
      <p:sp>
        <p:nvSpPr>
          <p:cNvPr id="182"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尊重他人</a:t>
            </a:r>
            <a:endParaRPr lang="en-US" sz="2200" b="0" strike="noStrike" spc="-1">
              <a:solidFill>
                <a:srgbClr val="000000"/>
              </a:solidFill>
              <a:latin typeface="Arial"/>
            </a:endParaRPr>
          </a:p>
        </p:txBody>
      </p:sp>
      <p:sp>
        <p:nvSpPr>
          <p:cNvPr id="18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员工需要尊重他人，包括同事、客户和合作伙伴。</a:t>
            </a:r>
            <a:endParaRPr lang="en-US" sz="1500" b="0" strike="noStrike" spc="-1">
              <a:solidFill>
                <a:srgbClr val="000000"/>
              </a:solidFill>
              <a:latin typeface="Arial"/>
            </a:endParaRPr>
          </a:p>
        </p:txBody>
      </p:sp>
      <p:sp>
        <p:nvSpPr>
          <p:cNvPr id="18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正直公正</a:t>
            </a:r>
            <a:endParaRPr lang="en-US" sz="2200" b="0" strike="noStrike" spc="-1">
              <a:solidFill>
                <a:srgbClr val="000000"/>
              </a:solidFill>
              <a:latin typeface="Arial"/>
            </a:endParaRPr>
          </a:p>
        </p:txBody>
      </p:sp>
      <p:sp>
        <p:nvSpPr>
          <p:cNvPr id="18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公司要求员工行事正直公正，绝不允许欺诈行为。</a:t>
            </a:r>
            <a:endParaRPr lang="en-US" sz="1500" b="0" strike="noStrike" spc="-1">
              <a:solidFill>
                <a:srgbClr val="000000"/>
              </a:solidFill>
              <a:latin typeface="Arial"/>
            </a:endParaRPr>
          </a:p>
        </p:txBody>
      </p:sp>
      <p:sp>
        <p:nvSpPr>
          <p:cNvPr id="18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职业道德政策</a:t>
            </a:r>
            <a:endParaRPr lang="en-US" sz="2200" b="0" strike="noStrike" spc="-1">
              <a:solidFill>
                <a:srgbClr val="000000"/>
              </a:solidFill>
              <a:latin typeface="Arial"/>
            </a:endParaRPr>
          </a:p>
        </p:txBody>
      </p:sp>
      <p:sp>
        <p:nvSpPr>
          <p:cNvPr id="19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公司制定了详细的职业道德政策，规范员工行为准则。</a:t>
            </a:r>
            <a:endParaRPr lang="en-US" sz="1500" b="0" strike="noStrike" spc="-1">
              <a:solidFill>
                <a:srgbClr val="000000"/>
              </a:solidFill>
              <a:latin typeface="Arial"/>
            </a:endParaRPr>
          </a:p>
        </p:txBody>
      </p:sp>
      <p:sp>
        <p:nvSpPr>
          <p:cNvPr id="19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公司政策</a:t>
            </a:r>
            <a:endParaRPr lang="en-US" sz="3600" b="0" strike="noStrike" spc="-1">
              <a:solidFill>
                <a:schemeClr val="dk1"/>
              </a:solidFill>
              <a:latin typeface="Arial"/>
            </a:endParaRPr>
          </a:p>
        </p:txBody>
      </p:sp>
      <p:sp>
        <p:nvSpPr>
          <p:cNvPr id="19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诚实守信</a:t>
            </a:r>
            <a:endParaRPr lang="en-US" sz="2200" b="0" strike="noStrike" spc="-1">
              <a:solidFill>
                <a:srgbClr val="000000"/>
              </a:solidFill>
              <a:latin typeface="Arial"/>
            </a:endParaRPr>
          </a:p>
        </p:txBody>
      </p:sp>
      <p:sp>
        <p:nvSpPr>
          <p:cNvPr id="19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公司要求员工在工作中必须诚实守信，言行一致。</a:t>
            </a:r>
            <a:endParaRPr lang="en-US" sz="1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奖励制度</a:t>
            </a:r>
            <a:endParaRPr lang="en-US" sz="3600" b="0" strike="noStrike" spc="-1">
              <a:solidFill>
                <a:schemeClr val="dk1"/>
              </a:solidFill>
              <a:latin typeface="Arial"/>
            </a:endParaRPr>
          </a:p>
        </p:txBody>
      </p:sp>
      <p:sp>
        <p:nvSpPr>
          <p:cNvPr id="19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公司奖励制度是激励员工的重要方式，通过奖励员工的优秀表现，可以增强员工对公司职业道德的认同与遵守。奖励与职业道德紧密相连，是公司树立正确道德观念的重要手段。在案例分享中，可以看到奖励制度的成功案例对员工的激励效果和道德观念的塑造具有重要意义。</a:t>
            </a:r>
            <a:endParaRPr lang="en-US" sz="2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9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培养员工的责任心</a:t>
            </a:r>
            <a:endParaRPr lang="en-US" sz="3600" b="0" strike="noStrike" spc="-1">
              <a:solidFill>
                <a:schemeClr val="dk1"/>
              </a:solidFill>
              <a:latin typeface="Arial"/>
            </a:endParaRPr>
          </a:p>
        </p:txBody>
      </p:sp>
      <p:sp>
        <p:nvSpPr>
          <p:cNvPr id="20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培养责任心的方法</a:t>
            </a:r>
            <a:endParaRPr lang="en-US" sz="3500" b="0" strike="noStrike" spc="-1">
              <a:solidFill>
                <a:srgbClr val="000000"/>
              </a:solidFill>
              <a:latin typeface="Arial"/>
            </a:endParaRPr>
          </a:p>
        </p:txBody>
      </p:sp>
      <p:sp>
        <p:nvSpPr>
          <p:cNvPr id="20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为了培养员工的责任心，我们可以设立明确的目标，分配适当的任务与职责，并鼓励员工承担更多责任。通过这些方法，可以激励员工自发地承担更多责任，提高工作效率。</a:t>
            </a:r>
            <a:endParaRPr lang="en-US" sz="2500" b="0" strike="noStrike" spc="-1">
              <a:solidFill>
                <a:srgbClr val="000000"/>
              </a:solidFill>
              <a:latin typeface="Arial"/>
            </a:endParaRPr>
          </a:p>
        </p:txBody>
      </p:sp>
      <p:sp>
        <p:nvSpPr>
          <p:cNvPr id="20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培养团队责任心</a:t>
            </a:r>
            <a:endParaRPr lang="en-US" sz="3600" b="0" strike="noStrike" spc="-1">
              <a:solidFill>
                <a:schemeClr val="dk1"/>
              </a:solidFill>
              <a:latin typeface="Arial"/>
            </a:endParaRPr>
          </a:p>
        </p:txBody>
      </p:sp>
      <p:sp>
        <p:nvSpPr>
          <p:cNvPr id="20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团队合作是培养责任心的基础</a:t>
            </a:r>
            <a:endParaRPr lang="en-US" sz="1500" b="0" strike="noStrike" spc="-1">
              <a:solidFill>
                <a:srgbClr val="000000"/>
              </a:solidFill>
              <a:latin typeface="Arial"/>
            </a:endParaRPr>
          </a:p>
        </p:txBody>
      </p:sp>
      <p:sp>
        <p:nvSpPr>
          <p:cNvPr id="20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团队合作与责任心的关系</a:t>
            </a:r>
            <a:endParaRPr lang="en-US" sz="2200" b="0" strike="noStrike" spc="-1">
              <a:solidFill>
                <a:srgbClr val="000000"/>
              </a:solidFill>
              <a:latin typeface="Arial"/>
            </a:endParaRPr>
          </a:p>
        </p:txBody>
      </p:sp>
      <p:sp>
        <p:nvSpPr>
          <p:cNvPr id="20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团队合作意识强化责任感</a:t>
            </a:r>
            <a:endParaRPr lang="en-US" sz="1500" b="0" strike="noStrike" spc="-1">
              <a:solidFill>
                <a:srgbClr val="000000"/>
              </a:solidFill>
              <a:latin typeface="Arial"/>
            </a:endParaRPr>
          </a:p>
        </p:txBody>
      </p:sp>
      <p:sp>
        <p:nvSpPr>
          <p:cNvPr id="20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培养团队合作意识的重要性</a:t>
            </a:r>
            <a:endParaRPr lang="en-US" sz="2200" b="0" strike="noStrike" spc="-1">
              <a:solidFill>
                <a:srgbClr val="000000"/>
              </a:solidFill>
              <a:latin typeface="Arial"/>
            </a:endParaRPr>
          </a:p>
        </p:txBody>
      </p:sp>
      <p:sp>
        <p:nvSpPr>
          <p:cNvPr id="21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共同目标促进团队责任心的形成</a:t>
            </a:r>
            <a:endParaRPr lang="en-US" sz="1500" b="0" strike="noStrike" spc="-1">
              <a:solidFill>
                <a:srgbClr val="000000"/>
              </a:solidFill>
              <a:latin typeface="Arial"/>
            </a:endParaRPr>
          </a:p>
        </p:txBody>
      </p:sp>
      <p:sp>
        <p:nvSpPr>
          <p:cNvPr id="21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建立团队共同目标与责任感</a:t>
            </a:r>
            <a:endParaRPr lang="en-US" sz="2200" b="0" strike="noStrike" spc="-1">
              <a:solidFill>
                <a:srgbClr val="000000"/>
              </a:solidFill>
              <a:latin typeface="Arial"/>
            </a:endParaRPr>
          </a:p>
        </p:txBody>
      </p:sp>
      <p:sp>
        <p:nvSpPr>
          <p:cNvPr id="21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1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培养责任心的案例分析</a:t>
            </a:r>
            <a:endParaRPr lang="en-US" sz="3600" b="0" strike="noStrike" spc="-1">
              <a:solidFill>
                <a:schemeClr val="dk1"/>
              </a:solidFill>
              <a:latin typeface="Arial"/>
            </a:endParaRPr>
          </a:p>
        </p:txBody>
      </p:sp>
      <p:sp>
        <p:nvSpPr>
          <p:cNvPr id="21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案例分享激励员工学习</a:t>
            </a:r>
            <a:endParaRPr lang="en-US" sz="1500" b="0" strike="noStrike" spc="-1">
              <a:solidFill>
                <a:srgbClr val="000000"/>
              </a:solidFill>
              <a:latin typeface="Arial"/>
            </a:endParaRPr>
          </a:p>
        </p:txBody>
      </p:sp>
      <p:sp>
        <p:nvSpPr>
          <p:cNvPr id="21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成功案例分享</a:t>
            </a:r>
            <a:r>
              <a:rPr lang="en-US" sz="2200" b="1" strike="noStrike" spc="-1">
                <a:solidFill>
                  <a:schemeClr val="dk1"/>
                </a:solidFill>
                <a:latin typeface="微软雅黑"/>
                <a:ea typeface="微软雅黑"/>
              </a:rPr>
              <a:t>: </a:t>
            </a:r>
            <a:r>
              <a:rPr lang="zh-CN" sz="2200" b="1" strike="noStrike" spc="-1">
                <a:solidFill>
                  <a:schemeClr val="dk1"/>
                </a:solidFill>
                <a:latin typeface="微软雅黑"/>
                <a:ea typeface="微软雅黑"/>
              </a:rPr>
              <a:t>公司如何培养员工的责任心</a:t>
            </a:r>
            <a:endParaRPr lang="en-US" sz="2200" b="0" strike="noStrike" spc="-1">
              <a:solidFill>
                <a:srgbClr val="000000"/>
              </a:solidFill>
              <a:latin typeface="Arial"/>
            </a:endParaRPr>
          </a:p>
        </p:txBody>
      </p:sp>
      <p:sp>
        <p:nvSpPr>
          <p:cNvPr id="21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个人成长关乎公司整体发展</a:t>
            </a:r>
            <a:endParaRPr lang="en-US" sz="1500" b="0" strike="noStrike" spc="-1">
              <a:solidFill>
                <a:srgbClr val="000000"/>
              </a:solidFill>
              <a:latin typeface="Arial"/>
            </a:endParaRPr>
          </a:p>
        </p:txBody>
      </p:sp>
      <p:sp>
        <p:nvSpPr>
          <p:cNvPr id="21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员工个人成长与公司业绩的关联</a:t>
            </a:r>
            <a:endParaRPr lang="en-US" sz="2200" b="0" strike="noStrike" spc="-1">
              <a:solidFill>
                <a:srgbClr val="000000"/>
              </a:solidFill>
              <a:latin typeface="Arial"/>
            </a:endParaRPr>
          </a:p>
        </p:txBody>
      </p:sp>
      <p:sp>
        <p:nvSpPr>
          <p:cNvPr id="21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持续评估促进责任心提升</a:t>
            </a:r>
            <a:endParaRPr lang="en-US" sz="1500" b="0" strike="noStrike" spc="-1">
              <a:solidFill>
                <a:srgbClr val="000000"/>
              </a:solidFill>
              <a:latin typeface="Arial"/>
            </a:endParaRPr>
          </a:p>
        </p:txBody>
      </p:sp>
      <p:sp>
        <p:nvSpPr>
          <p:cNvPr id="22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如何评估员工责任心的提升效果</a:t>
            </a:r>
            <a:endParaRPr lang="en-US" sz="2200" b="0" strike="noStrike" spc="-1">
              <a:solidFill>
                <a:srgbClr val="000000"/>
              </a:solidFill>
              <a:latin typeface="Arial"/>
            </a:endParaRPr>
          </a:p>
        </p:txBody>
      </p:sp>
      <p:sp>
        <p:nvSpPr>
          <p:cNvPr id="22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2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https://d.book118.com/196133222012010104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148</Paragraphs>
  <Slides>24</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24</vt:i4>
      </vt:variant>
    </vt:vector>
  </HeadingPairs>
  <TitlesOfParts>
    <vt:vector baseType="lpstr" size="32">
      <vt:lpstr>Arial</vt:lpstr>
      <vt:lpstr>Calibri</vt:lpstr>
      <vt:lpstr>微软雅黑</vt:lpstr>
      <vt:lpstr>Times New Roman</vt:lpstr>
      <vt:lpstr>Wingdings</vt:lpstr>
      <vt:lpstr>Symbol</vt:lpstr>
      <vt:lpstr>DejaVu Sans</vt:lpstr>
      <vt:lpstr>Office Theme</vt:lpstr>
      <vt:lpstr>帮助员工树立正确的职业道德观念与责任心</vt:lpstr>
      <vt:lpstr>目录</vt:lpstr>
      <vt:lpstr>第1章 帮助员工树立正确的职业道德观念与责任心</vt:lpstr>
      <vt:lpstr>职业道德的重要性</vt:lpstr>
      <vt:lpstr>责任心对于工作的影响</vt:lpstr>
      <vt:lpstr>本章内容概述</vt:lpstr>
      <vt:lpstr> </vt:lpstr>
      <vt:lpstr>职业道德应该具备的特点</vt:lpstr>
      <vt:lpstr> </vt:lpstr>
      <vt:lpstr>职业道德培养的方法</vt:lpstr>
      <vt:lpstr> </vt:lpstr>
      <vt:lpstr>责任心对个人与团队的影响</vt:lpstr>
      <vt:lpstr>第2章 公司对员工职业道德的重视</vt:lpstr>
      <vt:lpstr> </vt:lpstr>
      <vt:lpstr>奖励制度</vt:lpstr>
      <vt:lpstr>惩罚制度</vt:lpstr>
      <vt:lpstr>员工反馈与改善</vt:lpstr>
      <vt:lpstr>公司政策</vt:lpstr>
      <vt:lpstr>奖励制度</vt:lpstr>
      <vt:lpstr>第3章 培养员工的责任心</vt:lpstr>
      <vt:lpstr> </vt:lpstr>
      <vt:lpstr>培养团队责任心</vt:lpstr>
      <vt:lpstr>培养责任心的案例分析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2024-09-29T14:18:58.721</cp:lastPrinted>
  <dcterms:created xsi:type="dcterms:W3CDTF">2024-09-29T06:18:58Z</dcterms:created>
  <dcterms:modified xsi:type="dcterms:W3CDTF">2024-09-29T06:19:00Z</dcterms:modified>
</cp:coreProperties>
</file>