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24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46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7DB3B9-C32B-40DB-A63B-F09A5A91C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F91B5A-2820-409D-B329-4312F00F3A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C0CA2A-5CB3-4EFA-92F8-88E1A6125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451BE6-7791-4DAA-B7DD-BE0F66F4C9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D9F1D6-5C39-4152-A8F5-88B779840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DE934A-6806-49F3-9686-53ACF839C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6B2499-687B-4C99-BC6B-D5CF1DE9A0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B39BF8-6748-4985-872D-606288BF0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8B12F7-8194-4713-BD55-E833E9CC3F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479166-A2BB-4EDF-BD4D-1B55C9914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F62595-383D-4DBC-B95E-7947797DF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230" r:id="rId2"/>
    <p:sldLayoutId id="2147485231" r:id="rId3"/>
    <p:sldLayoutId id="2147485232" r:id="rId4"/>
    <p:sldLayoutId id="2147485233" r:id="rId5"/>
    <p:sldLayoutId id="2147485234" r:id="rId6"/>
    <p:sldLayoutId id="2147485235" r:id="rId7"/>
    <p:sldLayoutId id="2147485236" r:id="rId8"/>
    <p:sldLayoutId id="2147485237" r:id="rId9"/>
    <p:sldLayoutId id="2147485238" r:id="rId10"/>
    <p:sldLayoutId id="2147485239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14" Type="http://schemas.openxmlformats.org/officeDocument/2006/relationships/tags" Target="../tags/tag128.xml" /><Relationship Id="rId15" Type="http://schemas.openxmlformats.org/officeDocument/2006/relationships/tags" Target="../tags/tag129.xml" /><Relationship Id="rId16" Type="http://schemas.openxmlformats.org/officeDocument/2006/relationships/tags" Target="../tags/tag130.xml" /><Relationship Id="rId17" Type="http://schemas.openxmlformats.org/officeDocument/2006/relationships/tags" Target="../tags/tag131.xml" /><Relationship Id="rId18" Type="http://schemas.openxmlformats.org/officeDocument/2006/relationships/tags" Target="../tags/tag132.xml" /><Relationship Id="rId19" Type="http://schemas.openxmlformats.org/officeDocument/2006/relationships/tags" Target="../tags/tag133.xml" /><Relationship Id="rId2" Type="http://schemas.openxmlformats.org/officeDocument/2006/relationships/tags" Target="../tags/tag116.xml" /><Relationship Id="rId20" Type="http://schemas.openxmlformats.org/officeDocument/2006/relationships/tags" Target="../tags/tag134.xml" /><Relationship Id="rId21" Type="http://schemas.openxmlformats.org/officeDocument/2006/relationships/tags" Target="../tags/tag135.xml" /><Relationship Id="rId22" Type="http://schemas.openxmlformats.org/officeDocument/2006/relationships/tags" Target="../tags/tag136.xml" /><Relationship Id="rId23" Type="http://schemas.openxmlformats.org/officeDocument/2006/relationships/tags" Target="../tags/tag137.xml" /><Relationship Id="rId24" Type="http://schemas.openxmlformats.org/officeDocument/2006/relationships/tags" Target="../tags/tag138.xml" /><Relationship Id="rId25" Type="http://schemas.openxmlformats.org/officeDocument/2006/relationships/tags" Target="../tags/tag139.xml" /><Relationship Id="rId26" Type="http://schemas.openxmlformats.org/officeDocument/2006/relationships/tags" Target="../tags/tag140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14" Type="http://schemas.openxmlformats.org/officeDocument/2006/relationships/tags" Target="../tags/tag192.xml" /><Relationship Id="rId15" Type="http://schemas.openxmlformats.org/officeDocument/2006/relationships/tags" Target="../tags/tag193.xml" /><Relationship Id="rId16" Type="http://schemas.openxmlformats.org/officeDocument/2006/relationships/tags" Target="../tags/tag194.xml" /><Relationship Id="rId17" Type="http://schemas.openxmlformats.org/officeDocument/2006/relationships/tags" Target="../tags/tag195.xml" /><Relationship Id="rId18" Type="http://schemas.openxmlformats.org/officeDocument/2006/relationships/tags" Target="../tags/tag196.xml" /><Relationship Id="rId19" Type="http://schemas.openxmlformats.org/officeDocument/2006/relationships/tags" Target="../tags/tag197.xml" /><Relationship Id="rId2" Type="http://schemas.openxmlformats.org/officeDocument/2006/relationships/tags" Target="../tags/tag180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22" Type="http://schemas.openxmlformats.org/officeDocument/2006/relationships/tags" Target="../tags/tag200.xml" /><Relationship Id="rId23" Type="http://schemas.openxmlformats.org/officeDocument/2006/relationships/tags" Target="../tags/tag201.xml" /><Relationship Id="rId24" Type="http://schemas.openxmlformats.org/officeDocument/2006/relationships/tags" Target="../tags/tag202.xml" /><Relationship Id="rId25" Type="http://schemas.openxmlformats.org/officeDocument/2006/relationships/tags" Target="../tags/tag203.xml" /><Relationship Id="rId26" Type="http://schemas.openxmlformats.org/officeDocument/2006/relationships/tags" Target="../tags/tag204.xml" /><Relationship Id="rId27" Type="http://schemas.openxmlformats.org/officeDocument/2006/relationships/tags" Target="../tags/tag205.xml" /><Relationship Id="rId28" Type="http://schemas.openxmlformats.org/officeDocument/2006/relationships/tags" Target="../tags/tag206.xml" /><Relationship Id="rId29" Type="http://schemas.openxmlformats.org/officeDocument/2006/relationships/tags" Target="../tags/tag207.xml" /><Relationship Id="rId3" Type="http://schemas.openxmlformats.org/officeDocument/2006/relationships/tags" Target="../tags/tag181.xml" /><Relationship Id="rId30" Type="http://schemas.openxmlformats.org/officeDocument/2006/relationships/tags" Target="../tags/tag208.xml" /><Relationship Id="rId31" Type="http://schemas.openxmlformats.org/officeDocument/2006/relationships/tags" Target="../tags/tag209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2.xml" /><Relationship Id="rId11" Type="http://schemas.openxmlformats.org/officeDocument/2006/relationships/tags" Target="../tags/tag243.xml" /><Relationship Id="rId12" Type="http://schemas.openxmlformats.org/officeDocument/2006/relationships/tags" Target="../tags/tag244.xml" /><Relationship Id="rId13" Type="http://schemas.openxmlformats.org/officeDocument/2006/relationships/tags" Target="../tags/tag245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134035155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2023年涂料研发年终总结及下一年计划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目录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2023年涂料研发工作总结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2023年涂料研发存在的问题与不足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下一年涂料研发计划与目标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下一年涂料研发策略与措施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2593"/>
          </a:bodyPr>
          <a:lstStyle/>
          <a:p>
            <a:r>
              <a:rPr lang="zh-CN" altLang="en-US"/>
              <a:t>2023年涂料研发工作总结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研发项目完成情况</a:t>
            </a:r>
            <a:endParaRPr lang="zh-CN" altLang="en-US"/>
          </a:p>
        </p:txBody>
      </p:sp>
      <p:sp>
        <p:nvSpPr>
          <p:cNvPr id="1048970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1287228" y="1997349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1305643" y="4301173"/>
            <a:ext cx="675868" cy="185636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4"/>
          <p:cNvSpPr/>
          <p:nvPr>
            <p:custDataLst>
              <p:tags r:id="rId4"/>
            </p:custDataLst>
          </p:nvPr>
        </p:nvSpPr>
        <p:spPr>
          <a:xfrm>
            <a:off x="715082" y="2673002"/>
            <a:ext cx="185636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5"/>
          <p:cNvSpPr/>
          <p:nvPr>
            <p:custDataLst>
              <p:tags r:id="rId5"/>
            </p:custDataLst>
          </p:nvPr>
        </p:nvSpPr>
        <p:spPr>
          <a:xfrm flipV="1">
            <a:off x="608400" y="2142132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5082" y="3262293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2023年涂料研发项目数量：10个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5737393" y="1996714"/>
            <a:ext cx="710962" cy="2068749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5755174" y="4301173"/>
            <a:ext cx="675868" cy="185636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8"/>
          <p:cNvSpPr/>
          <p:nvPr>
            <p:custDataLst>
              <p:tags r:id="rId9"/>
            </p:custDataLst>
          </p:nvPr>
        </p:nvSpPr>
        <p:spPr>
          <a:xfrm>
            <a:off x="5164612" y="2673002"/>
            <a:ext cx="185636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9"/>
          <p:cNvSpPr/>
          <p:nvPr>
            <p:custDataLst>
              <p:tags r:id="rId10"/>
            </p:custDataLst>
          </p:nvPr>
        </p:nvSpPr>
        <p:spPr>
          <a:xfrm flipV="1">
            <a:off x="5058565" y="2142132"/>
            <a:ext cx="2068749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164612" y="3262293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完成项目质量：优秀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7963111" y="2028465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7981526" y="4331654"/>
            <a:ext cx="675868" cy="185757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25"/>
          <p:cNvSpPr/>
          <p:nvPr>
            <p:custDataLst>
              <p:tags r:id="rId14"/>
            </p:custDataLst>
          </p:nvPr>
        </p:nvSpPr>
        <p:spPr>
          <a:xfrm>
            <a:off x="7390330" y="2704118"/>
            <a:ext cx="185757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26"/>
          <p:cNvSpPr/>
          <p:nvPr>
            <p:custDataLst>
              <p:tags r:id="rId15"/>
            </p:custDataLst>
          </p:nvPr>
        </p:nvSpPr>
        <p:spPr>
          <a:xfrm flipV="1">
            <a:off x="7284918" y="2173247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90330" y="3293409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研发项目进度：按时完成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511676" y="2008144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10"/>
          <p:cNvSpPr/>
          <p:nvPr>
            <p:custDataLst>
              <p:tags r:id="rId18"/>
            </p:custDataLst>
          </p:nvPr>
        </p:nvSpPr>
        <p:spPr>
          <a:xfrm rot="16200000" flipH="1">
            <a:off x="3530091" y="4312603"/>
            <a:ext cx="675868" cy="185636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1"/>
          <p:cNvSpPr/>
          <p:nvPr>
            <p:custDataLst>
              <p:tags r:id="rId19"/>
            </p:custDataLst>
          </p:nvPr>
        </p:nvSpPr>
        <p:spPr>
          <a:xfrm>
            <a:off x="2940165" y="2683162"/>
            <a:ext cx="185636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2"/>
          <p:cNvSpPr/>
          <p:nvPr>
            <p:custDataLst>
              <p:tags r:id="rId20"/>
            </p:custDataLst>
          </p:nvPr>
        </p:nvSpPr>
        <p:spPr>
          <a:xfrm flipV="1">
            <a:off x="2833483" y="2152927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938895" y="3272453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完成项目数量：8个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0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10188194" y="2028465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10205974" y="4331654"/>
            <a:ext cx="675868" cy="185757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25"/>
          <p:cNvSpPr/>
          <p:nvPr>
            <p:custDataLst>
              <p:tags r:id="rId24"/>
            </p:custDataLst>
          </p:nvPr>
        </p:nvSpPr>
        <p:spPr>
          <a:xfrm>
            <a:off x="9614778" y="2704118"/>
            <a:ext cx="185757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26"/>
          <p:cNvSpPr/>
          <p:nvPr>
            <p:custDataLst>
              <p:tags r:id="rId25"/>
            </p:custDataLst>
          </p:nvPr>
        </p:nvSpPr>
        <p:spPr>
          <a:xfrm flipV="1">
            <a:off x="9510001" y="2173247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9614778" y="3293409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研发项目成果：新产品上市，销售额增长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研发成果转化情况</a:t>
            </a:r>
            <a:endParaRPr lang="zh-CN" altLang="en-US"/>
          </a:p>
        </p:txBody>
      </p:sp>
      <p:sp>
        <p:nvSpPr>
          <p:cNvPr id="1049054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研发成果数量：2023年共完成研发成果10项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0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成果转化率：2023年研发成果转化率为70%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成果应用领域：建筑、汽车、电子等行业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成果推广情况：2023年研发成果已在全国范围内推广应用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技术创新与突破</a:t>
            </a:r>
            <a:endParaRPr lang="zh-CN" altLang="en-US"/>
          </a:p>
        </p:txBody>
      </p:sp>
      <p:sp>
        <p:nvSpPr>
          <p:cNvPr id="104911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1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研发团队在2023年取得了哪些技术创新和突破？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1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这些技术创新和突破是如何实现的？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这些技术创新和突破对涂料行业的发展有何影响？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研发团队在2024年有何技术创新和突破的计划？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团队协作与沟通</a:t>
            </a:r>
            <a:endParaRPr lang="zh-CN" altLang="en-US"/>
          </a:p>
        </p:txBody>
      </p:sp>
      <p:sp>
        <p:nvSpPr>
          <p:cNvPr id="104917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团队协作：团队成员共同参与研发项目，共同解决问题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6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沟通方式：通过会议、邮件、电话等方式进行沟通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沟通内容：项目进展、技术难题、解决方案等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沟通效果：提高工作效率，促进项目进展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2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22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2023年涂料研发存在的问题与不足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研发过程中遇到的问题</a:t>
            </a:r>
            <a:endParaRPr lang="zh-CN" altLang="en-US"/>
          </a:p>
        </p:txBody>
      </p:sp>
      <p:sp>
        <p:nvSpPr>
          <p:cNvPr id="1049292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1189436" y="2266912"/>
            <a:ext cx="608705" cy="177029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1205311" y="4239895"/>
            <a:ext cx="579012" cy="158975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4"/>
          <p:cNvSpPr/>
          <p:nvPr>
            <p:custDataLst>
              <p:tags r:id="rId4"/>
            </p:custDataLst>
          </p:nvPr>
        </p:nvSpPr>
        <p:spPr>
          <a:xfrm>
            <a:off x="699207" y="2845408"/>
            <a:ext cx="1589759" cy="239918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5"/>
          <p:cNvSpPr/>
          <p:nvPr>
            <p:custDataLst>
              <p:tags r:id="rId5"/>
            </p:custDataLst>
          </p:nvPr>
        </p:nvSpPr>
        <p:spPr>
          <a:xfrm flipV="1">
            <a:off x="608400" y="2390104"/>
            <a:ext cx="1770292" cy="85099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99207" y="3293091"/>
            <a:ext cx="1589759" cy="15542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研发周期长，进度缓慢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4833136" y="2266277"/>
            <a:ext cx="608705" cy="177148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4847741" y="4239895"/>
            <a:ext cx="579012" cy="158975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8"/>
          <p:cNvSpPr/>
          <p:nvPr>
            <p:custDataLst>
              <p:tags r:id="rId9"/>
            </p:custDataLst>
          </p:nvPr>
        </p:nvSpPr>
        <p:spPr>
          <a:xfrm>
            <a:off x="4342907" y="2845408"/>
            <a:ext cx="1589759" cy="239918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9"/>
          <p:cNvSpPr/>
          <p:nvPr>
            <p:custDataLst>
              <p:tags r:id="rId10"/>
            </p:custDataLst>
          </p:nvPr>
        </p:nvSpPr>
        <p:spPr>
          <a:xfrm flipV="1">
            <a:off x="4251465" y="2390104"/>
            <a:ext cx="1771480" cy="85099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342272" y="3286106"/>
            <a:ext cx="1590352" cy="156719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研发人员不足，人才短缺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6654351" y="2293582"/>
            <a:ext cx="608705" cy="177029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6669591" y="4265295"/>
            <a:ext cx="579012" cy="159035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25"/>
          <p:cNvSpPr/>
          <p:nvPr>
            <p:custDataLst>
              <p:tags r:id="rId14"/>
            </p:custDataLst>
          </p:nvPr>
        </p:nvSpPr>
        <p:spPr>
          <a:xfrm>
            <a:off x="6163486" y="2871443"/>
            <a:ext cx="1590352" cy="239859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26"/>
          <p:cNvSpPr/>
          <p:nvPr>
            <p:custDataLst>
              <p:tags r:id="rId15"/>
            </p:custDataLst>
          </p:nvPr>
        </p:nvSpPr>
        <p:spPr>
          <a:xfrm flipV="1">
            <a:off x="6073315" y="2416775"/>
            <a:ext cx="1770292" cy="85099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164121" y="3312142"/>
            <a:ext cx="1589759" cy="156719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研发技术瓶颈，创新困难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026526" y="4248785"/>
            <a:ext cx="579012" cy="158975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9"/>
          <p:cNvSpPr/>
          <p:nvPr>
            <p:custDataLst>
              <p:tags r:id="rId18"/>
            </p:custDataLst>
          </p:nvPr>
        </p:nvSpPr>
        <p:spPr>
          <a:xfrm rot="16200000" flipH="1">
            <a:off x="3010651" y="2275802"/>
            <a:ext cx="608705" cy="177029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1"/>
          <p:cNvSpPr/>
          <p:nvPr>
            <p:custDataLst>
              <p:tags r:id="rId19"/>
            </p:custDataLst>
          </p:nvPr>
        </p:nvSpPr>
        <p:spPr>
          <a:xfrm>
            <a:off x="2521057" y="2853663"/>
            <a:ext cx="1589759" cy="239918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2"/>
          <p:cNvSpPr/>
          <p:nvPr>
            <p:custDataLst>
              <p:tags r:id="rId20"/>
            </p:custDataLst>
          </p:nvPr>
        </p:nvSpPr>
        <p:spPr>
          <a:xfrm flipV="1">
            <a:off x="2430250" y="2398994"/>
            <a:ext cx="1770292" cy="85159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521057" y="3289281"/>
            <a:ext cx="1589759" cy="15772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研发成本高，预算紧张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8475566" y="2293582"/>
            <a:ext cx="608705" cy="177029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8490806" y="4265295"/>
            <a:ext cx="579012" cy="159035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25"/>
          <p:cNvSpPr/>
          <p:nvPr>
            <p:custDataLst>
              <p:tags r:id="rId24"/>
            </p:custDataLst>
          </p:nvPr>
        </p:nvSpPr>
        <p:spPr>
          <a:xfrm>
            <a:off x="7985336" y="2871443"/>
            <a:ext cx="1590352" cy="239859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26"/>
          <p:cNvSpPr/>
          <p:nvPr>
            <p:custDataLst>
              <p:tags r:id="rId25"/>
            </p:custDataLst>
          </p:nvPr>
        </p:nvSpPr>
        <p:spPr>
          <a:xfrm flipV="1">
            <a:off x="7894530" y="2416775"/>
            <a:ext cx="1770292" cy="85099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985336" y="3304522"/>
            <a:ext cx="1589759" cy="158228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市场需求变化，产品定位不明确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2" name="五边形 23"/>
          <p:cNvSpPr/>
          <p:nvPr>
            <p:custDataLst>
              <p:tags r:id="rId27"/>
            </p:custDataLst>
          </p:nvPr>
        </p:nvSpPr>
        <p:spPr>
          <a:xfrm rot="16200000" flipH="1">
            <a:off x="10387587" y="2293582"/>
            <a:ext cx="608705" cy="177029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24"/>
          <p:cNvSpPr/>
          <p:nvPr>
            <p:custDataLst>
              <p:tags r:id="rId28"/>
            </p:custDataLst>
          </p:nvPr>
        </p:nvSpPr>
        <p:spPr>
          <a:xfrm rot="16200000" flipH="1">
            <a:off x="10403463" y="4265295"/>
            <a:ext cx="579012" cy="159035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25"/>
          <p:cNvSpPr/>
          <p:nvPr>
            <p:custDataLst>
              <p:tags r:id="rId29"/>
            </p:custDataLst>
          </p:nvPr>
        </p:nvSpPr>
        <p:spPr>
          <a:xfrm>
            <a:off x="9897358" y="2871443"/>
            <a:ext cx="1590352" cy="239859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26"/>
          <p:cNvSpPr/>
          <p:nvPr>
            <p:custDataLst>
              <p:tags r:id="rId30"/>
            </p:custDataLst>
          </p:nvPr>
        </p:nvSpPr>
        <p:spPr>
          <a:xfrm flipV="1">
            <a:off x="9807186" y="2416775"/>
            <a:ext cx="1770292" cy="85099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9897993" y="3310237"/>
            <a:ext cx="1589759" cy="157079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环保法规限制，产品环保性能要求高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研发成果转化率不高的问题</a:t>
            </a:r>
            <a:endParaRPr lang="zh-CN" altLang="en-US"/>
          </a:p>
        </p:txBody>
      </p:sp>
      <p:sp>
        <p:nvSpPr>
          <p:cNvPr id="104938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研发成果与市场需求脱节，导致产品开发周期长，市场反应慢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9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9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研发团队缺乏市场调研和需求分析，导致产品开发方向与市场需求不符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9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0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研发成果缺乏有效的推广和宣传，导致产品知名度不高，市场接受度低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0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0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研发团队缺乏有效的项目管理和进度控制，导致研发进度缓慢，产品开发周期长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技术创新与市场需求脱节的问题</a:t>
            </a:r>
            <a:endParaRPr lang="zh-CN" altLang="en-US"/>
          </a:p>
        </p:txBody>
      </p:sp>
      <p:sp>
        <p:nvSpPr>
          <p:cNvPr id="104944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研发团队与市场部门沟通不畅，导致产品开发与市场需求脱节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缺乏市场调研和数据分析，导致研发方向与市场需求不符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6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研发方向与市场需求不符，导致产品无法满足客户需求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6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研发周期过长，无法及时响应市场需求变化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团队协作与沟通不畅的问题</a:t>
            </a:r>
            <a:endParaRPr lang="zh-CN" altLang="en-US"/>
          </a:p>
        </p:txBody>
      </p:sp>
      <p:sp>
        <p:nvSpPr>
          <p:cNvPr id="104950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04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团队成员之间缺乏有效的沟通和协作，导致工作效率低下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2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团队成员之间缺乏信任和尊重，导致工作氛围不佳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16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团队成员之间缺乏明确的责任和分工，导致工作重复和浪费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8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2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4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团队成员之间缺乏有效的沟通和协作，导致项目进度缓慢和延期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https://d.book118.com/196134035155010033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3"/>
  <p:tag name="KSO_WM_UNIT_INDEX" val="1_1_3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4"/>
  <p:tag name="KSO_WM_UNIT_INDEX" val="1_1_4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1_1"/>
  <p:tag name="KSO_WM_UNIT_INDEX" val="1_1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2"/>
  <p:tag name="KSO_WM_UNIT_INDEX" val="1_1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3"/>
  <p:tag name="KSO_WM_UNIT_INDEX" val="1_3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4"/>
  <p:tag name="KSO_WM_UNIT_INDEX" val="1_3_4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3"/>
  <p:tag name="KSO_WM_UNIT_INDEX" val="1_4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4"/>
  <p:tag name="KSO_WM_UNIT_INDEX" val="1_4_4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4_1"/>
  <p:tag name="KSO_WM_UNIT_INDEX" val="1_4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2"/>
  <p:tag name="KSO_WM_UNIT_INDEX" val="1_4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3"/>
  <p:tag name="KSO_WM_UNIT_INDEX" val="1_2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4"/>
  <p:tag name="KSO_WM_UNIT_INDEX" val="1_2_4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3"/>
  <p:tag name="KSO_WM_UNIT_INDEX" val="1_5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4"/>
  <p:tag name="KSO_WM_UNIT_INDEX" val="1_5_4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5_1"/>
  <p:tag name="KSO_WM_UNIT_INDEX" val="1_5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2"/>
  <p:tag name="KSO_WM_UNIT_INDEX" val="1_5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3"/>
  <p:tag name="KSO_WM_UNIT_INDEX" val="1_1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4"/>
  <p:tag name="KSO_WM_UNIT_INDEX" val="1_1_4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1_1"/>
  <p:tag name="KSO_WM_UNIT_INDEX" val="1_1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2"/>
  <p:tag name="KSO_WM_UNIT_INDEX" val="1_1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3"/>
  <p:tag name="KSO_WM_UNIT_INDEX" val="1_3_3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4"/>
  <p:tag name="KSO_WM_UNIT_INDEX" val="1_3_4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3_1"/>
  <p:tag name="KSO_WM_UNIT_INDEX" val="1_3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2"/>
  <p:tag name="KSO_WM_UNIT_INDEX" val="1_3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3"/>
  <p:tag name="KSO_WM_UNIT_INDEX" val="1_4_3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4"/>
  <p:tag name="KSO_WM_UNIT_INDEX" val="1_4_4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4"/>
  <p:tag name="KSO_WM_UNIT_INDEX" val="1_2_4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3"/>
  <p:tag name="KSO_WM_UNIT_INDEX" val="1_2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2_1"/>
  <p:tag name="KSO_WM_UNIT_INDEX" val="1_2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2"/>
  <p:tag name="KSO_WM_UNIT_INDEX" val="1_2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3"/>
  <p:tag name="KSO_WM_UNIT_INDEX" val="1_5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4"/>
  <p:tag name="KSO_WM_UNIT_INDEX" val="1_5_4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5_1"/>
  <p:tag name="KSO_WM_UNIT_INDEX" val="1_5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2"/>
  <p:tag name="KSO_WM_UNIT_INDEX" val="1_5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3"/>
  <p:tag name="KSO_WM_UNIT_INDEX" val="1_6_3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4"/>
  <p:tag name="KSO_WM_UNIT_INDEX" val="1_6_4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6_1"/>
  <p:tag name="KSO_WM_UNIT_INDEX" val="1_6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2"/>
  <p:tag name="KSO_WM_UNIT_INDEX" val="1_6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6_1"/>
  <p:tag name="KSO_WM_UNIT_INDEX" val="1_6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MiSans</vt:lpstr>
      <vt:lpstr>Wingdings</vt:lpstr>
      <vt:lpstr>Calibri Light</vt:lpstr>
      <vt:lpstr>宋体</vt:lpstr>
      <vt:lpstr>微软雅黑</vt:lpstr>
      <vt:lpstr>Office Theme</vt:lpstr>
      <vt:lpstr>2023年涂料研发年终总结及下一年计划</vt:lpstr>
      <vt:lpstr>目录</vt:lpstr>
      <vt:lpstr>目录</vt:lpstr>
      <vt:lpstr>2023年涂料研发工作总结</vt:lpstr>
      <vt:lpstr>研发项目完成情况</vt:lpstr>
      <vt:lpstr>研发成果转化情况</vt:lpstr>
      <vt:lpstr>技术创新与突破</vt:lpstr>
      <vt:lpstr>团队协作与沟通</vt:lpstr>
      <vt:lpstr>2023年涂料研发存在的问题与不足</vt:lpstr>
      <vt:lpstr>研发过程中遇到的问题</vt:lpstr>
      <vt:lpstr>研发成果转化率不高的问题</vt:lpstr>
      <vt:lpstr>技术创新与市场需求脱节的问题</vt:lpstr>
      <vt:lpstr>团队协作与沟通不畅的问题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2024-09-02T10:47:02.788</cp:lastPrinted>
  <dcterms:created xsi:type="dcterms:W3CDTF">2024-09-02T02:47:02Z</dcterms:created>
  <dcterms:modified xsi:type="dcterms:W3CDTF">2024-09-02T02:47:05Z</dcterms:modified>
</cp:coreProperties>
</file>