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4CD9B-3508-4C63-A43B-2CA094C66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EB179-C1DC-4757-858D-62293D877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2790D-9E90-4B09-839D-F18DE0B7D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08DB2-4C9B-49A9-AF2D-3F21532BD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9CBF33-ECB1-4270-B956-12841E6F6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732A79-0955-41E4-B310-6B9C357CE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9A1543-F379-4148-B1A5-83F39F3A8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168A7-0AE8-46F0-A318-EB76753D8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20092-0155-43BC-9354-8559AA622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F0FD3-3F64-4228-AB43-08C322574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92837-566C-4CAE-95FA-575C02A68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advTm="2000">
    <p:wedg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1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4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 advTm="2000">
    <p:wedge/>
  </p:transition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image" Target="../media/image2.png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2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4402510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图形" title=""/>
          <p:cNvGrpSpPr/>
          <p:nvPr/>
        </p:nvGrpSpPr>
        <p:grpSpPr>
          <a:xfrm>
            <a:off x="-2148205" y="-2254250"/>
            <a:ext cx="15094586" cy="11366500"/>
            <a:chOff x="-3383" y="-3550"/>
            <a:chExt cx="23771" cy="17900"/>
          </a:xfrm>
        </p:grpSpPr>
        <p:sp>
          <p:nvSpPr>
            <p:cNvPr id="5" name="图形"/>
            <p:cNvSpPr/>
            <p:nvPr>
              <p:custDataLst>
                <p:tags r:id="rId2"/>
              </p:custDataLst>
            </p:nvPr>
          </p:nvSpPr>
          <p:spPr>
            <a:xfrm flipH="1">
              <a:off x="2583" y="-1667"/>
              <a:ext cx="14034" cy="14034"/>
            </a:xfrm>
            <a:prstGeom prst="arc">
              <a:avLst>
                <a:gd name="adj1" fmla="val 11890952"/>
                <a:gd name="adj2" fmla="val 20141027"/>
              </a:avLst>
            </a:prstGeom>
            <a:ln w="19050">
              <a:gradFill flip="none" rotWithShape="1">
                <a:gsLst>
                  <a:gs pos="0">
                    <a:schemeClr val="bg1">
                      <a:alpha val="0"/>
                    </a:schemeClr>
                  </a:gs>
                  <a:gs pos="100000">
                    <a:schemeClr val="bg1">
                      <a:alpha val="27000"/>
                    </a:schemeClr>
                  </a:gs>
                </a:gsLst>
                <a:lin ang="540000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+mj-ea"/>
                <a:ea typeface="+mj-ea"/>
                <a:cs typeface="字魂58号-创中黑" panose="00000500000000000000" charset="-122"/>
              </a:endParaRPr>
            </a:p>
          </p:txBody>
        </p:sp>
        <p:sp>
          <p:nvSpPr>
            <p:cNvPr id="6" name="图形"/>
            <p:cNvSpPr/>
            <p:nvPr>
              <p:custDataLst>
                <p:tags r:id="rId3"/>
              </p:custDataLst>
            </p:nvPr>
          </p:nvSpPr>
          <p:spPr>
            <a:xfrm flipH="1">
              <a:off x="700" y="-3450"/>
              <a:ext cx="17800" cy="17800"/>
            </a:xfrm>
            <a:prstGeom prst="arc">
              <a:avLst>
                <a:gd name="adj1" fmla="val 18597818"/>
                <a:gd name="adj2" fmla="val 1913390"/>
              </a:avLst>
            </a:prstGeom>
            <a:ln w="22225">
              <a:gradFill flip="none" rotWithShape="1">
                <a:gsLst>
                  <a:gs pos="0">
                    <a:schemeClr val="bg1">
                      <a:alpha val="50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1620000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+mj-ea"/>
                <a:ea typeface="+mj-ea"/>
                <a:cs typeface="字魂58号-创中黑" panose="00000500000000000000" charset="-122"/>
              </a:endParaRPr>
            </a:p>
          </p:txBody>
        </p:sp>
        <p:sp>
          <p:nvSpPr>
            <p:cNvPr id="7" name="图形"/>
            <p:cNvSpPr/>
            <p:nvPr>
              <p:custDataLst>
                <p:tags r:id="rId4"/>
              </p:custDataLst>
            </p:nvPr>
          </p:nvSpPr>
          <p:spPr>
            <a:xfrm flipV="1">
              <a:off x="700" y="-3550"/>
              <a:ext cx="17800" cy="17800"/>
            </a:xfrm>
            <a:prstGeom prst="arc">
              <a:avLst>
                <a:gd name="adj1" fmla="val 18597818"/>
                <a:gd name="adj2" fmla="val 1913390"/>
              </a:avLst>
            </a:prstGeom>
            <a:ln w="22225">
              <a:gradFill flip="none" rotWithShape="1">
                <a:gsLst>
                  <a:gs pos="0">
                    <a:schemeClr val="bg1">
                      <a:alpha val="50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1620000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+mj-ea"/>
                <a:ea typeface="+mj-ea"/>
                <a:cs typeface="字魂58号-创中黑" panose="00000500000000000000" charset="-122"/>
              </a:endParaRPr>
            </a:p>
          </p:txBody>
        </p:sp>
        <p:sp>
          <p:nvSpPr>
            <p:cNvPr id="8" name="图形"/>
            <p:cNvSpPr/>
            <p:nvPr>
              <p:custDataLst>
                <p:tags r:id="rId5"/>
              </p:custDataLst>
            </p:nvPr>
          </p:nvSpPr>
          <p:spPr>
            <a:xfrm flipH="1">
              <a:off x="1474" y="-2776"/>
              <a:ext cx="16252" cy="16252"/>
            </a:xfrm>
            <a:prstGeom prst="arc">
              <a:avLst>
                <a:gd name="adj1" fmla="val 9745812"/>
                <a:gd name="adj2" fmla="val 14760977"/>
              </a:avLst>
            </a:prstGeom>
            <a:ln w="2222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16200000" scaled="1"/>
              </a:gra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+mj-ea"/>
                <a:ea typeface="+mj-ea"/>
                <a:cs typeface="字魂58号-创中黑" panose="00000500000000000000" charset="-122"/>
              </a:endParaRPr>
            </a:p>
          </p:txBody>
        </p:sp>
        <p:sp>
          <p:nvSpPr>
            <p:cNvPr id="9" name="图形"/>
            <p:cNvSpPr/>
            <p:nvPr>
              <p:custDataLst>
                <p:tags r:id="rId6"/>
              </p:custDataLst>
            </p:nvPr>
          </p:nvSpPr>
          <p:spPr>
            <a:xfrm flipH="1">
              <a:off x="2783" y="-1467"/>
              <a:ext cx="14034" cy="14034"/>
            </a:xfrm>
            <a:prstGeom prst="arc">
              <a:avLst>
                <a:gd name="adj1" fmla="val 21550300"/>
                <a:gd name="adj2" fmla="val 1442800"/>
              </a:avLst>
            </a:prstGeom>
            <a:ln w="19050">
              <a:gradFill flip="none" rotWithShape="1">
                <a:gsLst>
                  <a:gs pos="0">
                    <a:schemeClr val="bg1">
                      <a:alpha val="0"/>
                    </a:schemeClr>
                  </a:gs>
                  <a:gs pos="100000">
                    <a:schemeClr val="bg1">
                      <a:alpha val="17000"/>
                    </a:schemeClr>
                  </a:gs>
                </a:gsLst>
                <a:lin ang="540000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+mj-ea"/>
                <a:ea typeface="+mj-ea"/>
                <a:cs typeface="字魂58号-创中黑" panose="00000500000000000000" charset="-122"/>
              </a:endParaRPr>
            </a:p>
          </p:txBody>
        </p:sp>
        <p:grpSp>
          <p:nvGrpSpPr>
            <p:cNvPr id="10" name="组合 9"/>
            <p:cNvGrpSpPr/>
            <p:nvPr/>
          </p:nvGrpSpPr>
          <p:grpSpPr>
            <a:xfrm flipH="1" flipV="1">
              <a:off x="-3383" y="-2330"/>
              <a:ext cx="23771" cy="16490"/>
              <a:chOff x="-1188" y="-3360"/>
              <a:chExt cx="23771" cy="16490"/>
            </a:xfrm>
          </p:grpSpPr>
          <p:sp>
            <p:nvSpPr>
              <p:cNvPr id="25" name="图形"/>
              <p:cNvSpPr/>
              <p:nvPr>
                <p:custDataLst>
                  <p:tags r:id="rId7"/>
                </p:custDataLst>
              </p:nvPr>
            </p:nvSpPr>
            <p:spPr>
              <a:xfrm>
                <a:off x="13051" y="-3360"/>
                <a:ext cx="9532" cy="9532"/>
              </a:xfrm>
              <a:prstGeom prst="ellipse">
                <a:avLst/>
              </a:prstGeom>
              <a:gradFill flip="none" rotWithShape="1">
                <a:gsLst>
                  <a:gs pos="70000">
                    <a:schemeClr val="bg1">
                      <a:alpha val="0"/>
                    </a:schemeClr>
                  </a:gs>
                  <a:gs pos="0">
                    <a:srgbClr val="2165FF">
                      <a:alpha val="55000"/>
                    </a:srgbClr>
                  </a:gs>
                </a:gsLst>
                <a:path path="circle">
                  <a:fillToRect l="50000" t="50000" r="50000" b="50000"/>
                </a:path>
              </a:gradFill>
              <a:ln>
                <a:noFill/>
              </a:ln>
              <a:effectLst>
                <a:softEdge rad="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ID">
                  <a:cs typeface="字魂58号-创中黑" panose="00000500000000000000" charset="-122"/>
                </a:endParaRPr>
              </a:p>
            </p:txBody>
          </p:sp>
          <p:sp>
            <p:nvSpPr>
              <p:cNvPr id="26" name="图形"/>
              <p:cNvSpPr/>
              <p:nvPr>
                <p:custDataLst>
                  <p:tags r:id="rId8"/>
                </p:custDataLst>
              </p:nvPr>
            </p:nvSpPr>
            <p:spPr>
              <a:xfrm>
                <a:off x="0" y="590"/>
                <a:ext cx="19200" cy="9619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927100" sx="102000" sy="102000" algn="ctr" rotWithShape="0">
                  <a:srgbClr val="2165FF">
                    <a:alpha val="25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思源黑体 CN Normal" panose="020b0400000000000000" charset="-122"/>
                </a:endParaRPr>
              </a:p>
            </p:txBody>
          </p:sp>
          <p:sp>
            <p:nvSpPr>
              <p:cNvPr id="27" name="图形"/>
              <p:cNvSpPr/>
              <p:nvPr>
                <p:custDataLst>
                  <p:tags r:id="rId9"/>
                </p:custDataLst>
              </p:nvPr>
            </p:nvSpPr>
            <p:spPr>
              <a:xfrm>
                <a:off x="-1188" y="7588"/>
                <a:ext cx="8255" cy="5542"/>
              </a:xfrm>
              <a:custGeom>
                <a:gdLst>
                  <a:gd name="connsiteX0" fmla="*/ 509635 w 10487685"/>
                  <a:gd name="connsiteY0" fmla="*/ 6046754 h 7038828"/>
                  <a:gd name="connsiteX1" fmla="*/ 187114 w 10487685"/>
                  <a:gd name="connsiteY1" fmla="*/ 2752078 h 7038828"/>
                  <a:gd name="connsiteX2" fmla="*/ 2360409 w 10487685"/>
                  <a:gd name="connsiteY2" fmla="*/ 57788 h 7038828"/>
                  <a:gd name="connsiteX3" fmla="*/ 5972644 w 10487685"/>
                  <a:gd name="connsiteY3" fmla="*/ 2816582 h 7038828"/>
                  <a:gd name="connsiteX4" fmla="*/ 10423433 w 10487685"/>
                  <a:gd name="connsiteY4" fmla="*/ 5262780 h 7038828"/>
                  <a:gd name="connsiteX5" fmla="*/ 2653159 w 10487685"/>
                  <a:gd name="connsiteY5" fmla="*/ 6205534 h 7038828"/>
                  <a:gd name="connsiteX6" fmla="*/ 509635 w 10487685"/>
                  <a:gd name="connsiteY6" fmla="*/ 6046754 h 703882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487685" h="7038828">
                    <a:moveTo>
                      <a:pt x="509635" y="6046754"/>
                    </a:moveTo>
                    <a:cubicBezTo>
                      <a:pt x="-41131" y="5039497"/>
                      <a:pt x="-140369" y="3853611"/>
                      <a:pt x="187114" y="2752078"/>
                    </a:cubicBezTo>
                    <a:cubicBezTo>
                      <a:pt x="569178" y="1481842"/>
                      <a:pt x="1313457" y="-349084"/>
                      <a:pt x="2360409" y="57788"/>
                    </a:cubicBezTo>
                    <a:cubicBezTo>
                      <a:pt x="3933319" y="668097"/>
                      <a:pt x="2603540" y="3794069"/>
                      <a:pt x="5972644" y="2816582"/>
                    </a:cubicBezTo>
                    <a:cubicBezTo>
                      <a:pt x="9341747" y="1839096"/>
                      <a:pt x="10825343" y="3794069"/>
                      <a:pt x="10423433" y="5262780"/>
                    </a:cubicBezTo>
                    <a:cubicBezTo>
                      <a:pt x="10021522" y="6731490"/>
                      <a:pt x="4067289" y="3744451"/>
                      <a:pt x="2653159" y="6205534"/>
                    </a:cubicBezTo>
                    <a:cubicBezTo>
                      <a:pt x="1849338" y="7609740"/>
                      <a:pt x="1040554" y="7019279"/>
                      <a:pt x="509635" y="6046754"/>
                    </a:cubicBezTo>
                    <a:close/>
                  </a:path>
                </a:pathLst>
              </a:custGeom>
              <a:gradFill>
                <a:gsLst>
                  <a:gs pos="0">
                    <a:srgbClr val="FFFFFF"/>
                  </a:gs>
                  <a:gs pos="100000">
                    <a:srgbClr val="2165FF"/>
                  </a:gs>
                </a:gsLst>
                <a:lin ang="162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schemeClr val="lt1"/>
                  </a:solidFill>
                  <a:cs typeface="字魂58号-创中黑" panose="00000500000000000000" charset="-122"/>
                </a:endParaRPr>
              </a:p>
            </p:txBody>
          </p:sp>
          <p:sp>
            <p:nvSpPr>
              <p:cNvPr id="28" name="图形"/>
              <p:cNvSpPr/>
              <p:nvPr userDrawn="1">
                <p:custDataLst>
                  <p:tags r:id="rId10"/>
                </p:custDataLst>
              </p:nvPr>
            </p:nvSpPr>
            <p:spPr bwMode="auto">
              <a:xfrm flipH="1">
                <a:off x="15684" y="7588"/>
                <a:ext cx="3516" cy="3212"/>
              </a:xfrm>
              <a:custGeom>
                <a:gdLst>
                  <a:gd name="T0" fmla="*/ 455 w 460"/>
                  <a:gd name="T1" fmla="*/ 420 h 420"/>
                  <a:gd name="T2" fmla="*/ 447 w 460"/>
                  <a:gd name="T3" fmla="*/ 362 h 420"/>
                  <a:gd name="T4" fmla="*/ 390 w 460"/>
                  <a:gd name="T5" fmla="*/ 329 h 420"/>
                  <a:gd name="T6" fmla="*/ 213 w 460"/>
                  <a:gd name="T7" fmla="*/ 303 h 420"/>
                  <a:gd name="T8" fmla="*/ 129 w 460"/>
                  <a:gd name="T9" fmla="*/ 237 h 420"/>
                  <a:gd name="T10" fmla="*/ 149 w 460"/>
                  <a:gd name="T11" fmla="*/ 124 h 420"/>
                  <a:gd name="T12" fmla="*/ 108 w 460"/>
                  <a:gd name="T13" fmla="*/ 37 h 420"/>
                  <a:gd name="T14" fmla="*/ 17 w 460"/>
                  <a:gd name="T15" fmla="*/ 1 h 420"/>
                  <a:gd name="T16" fmla="*/ 0 w 460"/>
                  <a:gd name="T17" fmla="*/ 0 h 420"/>
                  <a:gd name="T18" fmla="*/ 0 w 460"/>
                  <a:gd name="T19" fmla="*/ 420 h 420"/>
                  <a:gd name="T20" fmla="*/ 455 w 460"/>
                  <a:gd name="T21" fmla="*/ 420 h 4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60" h="420">
                    <a:moveTo>
                      <a:pt x="455" y="420"/>
                    </a:moveTo>
                    <a:cubicBezTo>
                      <a:pt x="460" y="401"/>
                      <a:pt x="459" y="379"/>
                      <a:pt x="447" y="362"/>
                    </a:cubicBezTo>
                    <a:cubicBezTo>
                      <a:pt x="434" y="343"/>
                      <a:pt x="412" y="334"/>
                      <a:pt x="390" y="329"/>
                    </a:cubicBezTo>
                    <a:cubicBezTo>
                      <a:pt x="332" y="314"/>
                      <a:pt x="271" y="317"/>
                      <a:pt x="213" y="303"/>
                    </a:cubicBezTo>
                    <a:cubicBezTo>
                      <a:pt x="177" y="294"/>
                      <a:pt x="138" y="273"/>
                      <a:pt x="129" y="237"/>
                    </a:cubicBezTo>
                    <a:cubicBezTo>
                      <a:pt x="120" y="199"/>
                      <a:pt x="147" y="163"/>
                      <a:pt x="149" y="124"/>
                    </a:cubicBezTo>
                    <a:cubicBezTo>
                      <a:pt x="151" y="91"/>
                      <a:pt x="134" y="58"/>
                      <a:pt x="108" y="37"/>
                    </a:cubicBezTo>
                    <a:cubicBezTo>
                      <a:pt x="83" y="16"/>
                      <a:pt x="50" y="5"/>
                      <a:pt x="17" y="1"/>
                    </a:cubicBezTo>
                    <a:cubicBezTo>
                      <a:pt x="11" y="0"/>
                      <a:pt x="5" y="0"/>
                      <a:pt x="0" y="0"/>
                    </a:cubicBezTo>
                    <a:cubicBezTo>
                      <a:pt x="0" y="420"/>
                      <a:pt x="0" y="420"/>
                      <a:pt x="0" y="420"/>
                    </a:cubicBezTo>
                    <a:lnTo>
                      <a:pt x="455" y="420"/>
                    </a:lnTo>
                    <a:close/>
                  </a:path>
                </a:pathLst>
              </a:custGeom>
              <a:gradFill>
                <a:gsLst>
                  <a:gs pos="14000">
                    <a:srgbClr val="2165FF"/>
                  </a:gs>
                  <a:gs pos="100000">
                    <a:srgbClr val="FFFFFF">
                      <a:alpha val="0"/>
                    </a:srgbClr>
                  </a:gs>
                </a:gsLst>
                <a:lin ang="27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cs typeface="字魂58号-创中黑" panose="00000500000000000000" charset="-122"/>
                </a:endParaRPr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10245" y="494"/>
              <a:ext cx="8335" cy="10164"/>
              <a:chOff x="9465" y="-139"/>
              <a:chExt cx="8857" cy="10800"/>
            </a:xfrm>
          </p:grpSpPr>
          <p:sp>
            <p:nvSpPr>
              <p:cNvPr id="17" name="图形"/>
              <p:cNvSpPr/>
              <p:nvPr>
                <p:custDataLst>
                  <p:tags r:id="rId11"/>
                </p:custDataLst>
              </p:nvPr>
            </p:nvSpPr>
            <p:spPr>
              <a:xfrm>
                <a:off x="11204" y="2708"/>
                <a:ext cx="5760" cy="5760"/>
              </a:xfrm>
              <a:prstGeom prst="ellipse">
                <a:avLst/>
              </a:prstGeom>
              <a:gradFill>
                <a:gsLst>
                  <a:gs pos="0">
                    <a:srgbClr val="174BCF"/>
                  </a:gs>
                  <a:gs pos="100000">
                    <a:srgbClr val="2A5CF2"/>
                  </a:gs>
                </a:gsLst>
                <a:lin ang="27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字魂58号-创中黑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字魂58号-创中黑" panose="00000500000000000000" charset="-122"/>
                </a:endParaRPr>
              </a:p>
            </p:txBody>
          </p:sp>
          <p:grpSp>
            <p:nvGrpSpPr>
              <p:cNvPr id="18" name="组合 17"/>
              <p:cNvGrpSpPr/>
              <p:nvPr/>
            </p:nvGrpSpPr>
            <p:grpSpPr>
              <a:xfrm>
                <a:off x="9930" y="1434"/>
                <a:ext cx="8392" cy="8452"/>
                <a:chOff x="5414" y="1164"/>
                <a:chExt cx="8392" cy="8452"/>
              </a:xfrm>
            </p:grpSpPr>
            <p:sp>
              <p:nvSpPr>
                <p:cNvPr id="20" name="图形"/>
                <p:cNvSpPr/>
                <p:nvPr>
                  <p:custDataLst>
                    <p:tags r:id="rId12"/>
                  </p:custDataLst>
                </p:nvPr>
              </p:nvSpPr>
              <p:spPr>
                <a:xfrm>
                  <a:off x="6688" y="2438"/>
                  <a:ext cx="5823" cy="5823"/>
                </a:xfrm>
                <a:prstGeom prst="ellipse">
                  <a:avLst/>
                </a:prstGeom>
                <a:gradFill>
                  <a:gsLst>
                    <a:gs pos="0">
                      <a:srgbClr val="0950F9">
                        <a:alpha val="4000"/>
                      </a:srgbClr>
                    </a:gs>
                    <a:gs pos="100000">
                      <a:srgbClr val="0950F9">
                        <a:alpha val="0"/>
                      </a:srgbClr>
                    </a:gs>
                  </a:gsLst>
                  <a:lin ang="5400000" scaled="1"/>
                </a:gradFill>
                <a:ln w="41275">
                  <a:gradFill>
                    <a:gsLst>
                      <a:gs pos="0">
                        <a:schemeClr val="bg1"/>
                      </a:gs>
                      <a:gs pos="21000">
                        <a:srgbClr val="FFFFFF">
                          <a:alpha val="0"/>
                        </a:srgbClr>
                      </a:gs>
                      <a:gs pos="57000">
                        <a:srgbClr val="FFFFFF">
                          <a:alpha val="11000"/>
                        </a:srgbClr>
                      </a:gs>
                      <a:gs pos="89000">
                        <a:schemeClr val="bg1">
                          <a:alpha val="0"/>
                        </a:schemeClr>
                      </a:gs>
                    </a:gsLst>
                    <a:lin ang="5400000" scaled="1"/>
                  </a:gra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+mj-ea"/>
                    <a:ea typeface="+mj-ea"/>
                    <a:cs typeface="字魂58号-创中黑" panose="00000500000000000000" charset="-122"/>
                  </a:endParaRPr>
                </a:p>
              </p:txBody>
            </p:sp>
            <p:sp>
              <p:nvSpPr>
                <p:cNvPr id="21" name="图形"/>
                <p:cNvSpPr/>
                <p:nvPr>
                  <p:custDataLst>
                    <p:tags r:id="rId13"/>
                  </p:custDataLst>
                </p:nvPr>
              </p:nvSpPr>
              <p:spPr>
                <a:xfrm>
                  <a:off x="5414" y="1164"/>
                  <a:ext cx="8372" cy="8372"/>
                </a:xfrm>
                <a:prstGeom prst="blockArc">
                  <a:avLst>
                    <a:gd name="adj1" fmla="val 7778466"/>
                    <a:gd name="adj2" fmla="val 3011537"/>
                    <a:gd name="adj3" fmla="val 13741"/>
                  </a:avLst>
                </a:prstGeom>
                <a:solidFill>
                  <a:srgbClr val="2A5CF2">
                    <a:alpha val="27000"/>
                  </a:srgbClr>
                </a:solidFill>
                <a:ln w="9525">
                  <a:solidFill>
                    <a:schemeClr val="bg1">
                      <a:alpha val="51000"/>
                    </a:schemeClr>
                  </a:solidFill>
                </a:ln>
                <a:effectLst>
                  <a:outerShdw blurRad="152400" sx="102000" sy="102000" algn="ctr" rotWithShape="0">
                    <a:schemeClr val="bg1"/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chemeClr val="tx1"/>
                    </a:solidFill>
                    <a:latin typeface="+mj-ea"/>
                    <a:ea typeface="+mj-ea"/>
                    <a:cs typeface="字魂58号-创中黑" panose="00000500000000000000" charset="-122"/>
                  </a:endParaRPr>
                </a:p>
              </p:txBody>
            </p:sp>
            <p:sp>
              <p:nvSpPr>
                <p:cNvPr id="22" name="图形"/>
                <p:cNvSpPr/>
                <p:nvPr>
                  <p:custDataLst>
                    <p:tags r:id="rId14"/>
                  </p:custDataLst>
                </p:nvPr>
              </p:nvSpPr>
              <p:spPr>
                <a:xfrm flipH="1">
                  <a:off x="5434" y="1244"/>
                  <a:ext cx="8372" cy="8372"/>
                </a:xfrm>
                <a:prstGeom prst="blockArc">
                  <a:avLst>
                    <a:gd name="adj1" fmla="val 13949059"/>
                    <a:gd name="adj2" fmla="val 3011537"/>
                    <a:gd name="adj3" fmla="val 13741"/>
                  </a:avLst>
                </a:prstGeom>
                <a:gradFill flip="none" rotWithShape="1">
                  <a:gsLst>
                    <a:gs pos="0">
                      <a:srgbClr val="2A5CF2"/>
                    </a:gs>
                    <a:gs pos="90000">
                      <a:schemeClr val="bg1">
                        <a:alpha val="0"/>
                      </a:schemeClr>
                    </a:gs>
                  </a:gsLst>
                  <a:lin ang="2700000" scaled="1"/>
                </a:gradFill>
                <a:ln w="9525">
                  <a:noFill/>
                </a:ln>
                <a:effectLst>
                  <a:outerShdw blurRad="63500" sx="102000" sy="102000" algn="ctr" rotWithShape="0">
                    <a:schemeClr val="bg1">
                      <a:alpha val="40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chemeClr val="tx1"/>
                    </a:solidFill>
                    <a:latin typeface="+mj-ea"/>
                    <a:ea typeface="+mj-ea"/>
                    <a:cs typeface="字魂58号-创中黑" panose="00000500000000000000" charset="-122"/>
                  </a:endParaRPr>
                </a:p>
              </p:txBody>
            </p:sp>
            <p:cxnSp>
              <p:nvCxnSpPr>
                <p:cNvPr id="23" name="图形"/>
                <p:cNvCxnSpPr/>
                <p:nvPr>
                  <p:custDataLst>
                    <p:tags r:id="rId15"/>
                  </p:custDataLst>
                </p:nvPr>
              </p:nvCxnSpPr>
              <p:spPr>
                <a:xfrm flipV="1">
                  <a:off x="11440" y="2030"/>
                  <a:ext cx="710" cy="909"/>
                </a:xfrm>
                <a:prstGeom prst="line">
                  <a:avLst/>
                </a:prstGeom>
                <a:ln w="104775">
                  <a:solidFill>
                    <a:schemeClr val="bg1"/>
                  </a:solidFill>
                </a:ln>
                <a:effectLst>
                  <a:outerShdw blurRad="190500" sx="102000" sy="102000" algn="ctr" rotWithShape="0">
                    <a:schemeClr val="bg1"/>
                  </a:outerShdw>
                </a:effectLst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4" name="图形"/>
                <p:cNvSpPr/>
                <p:nvPr>
                  <p:custDataLst>
                    <p:tags r:id="rId16"/>
                  </p:custDataLst>
                </p:nvPr>
              </p:nvSpPr>
              <p:spPr>
                <a:xfrm>
                  <a:off x="7285" y="7731"/>
                  <a:ext cx="4630" cy="1092"/>
                </a:xfrm>
                <a:prstGeom prst="trapezoid">
                  <a:avLst>
                    <a:gd name="adj" fmla="val 77514"/>
                  </a:avLst>
                </a:prstGeom>
                <a:gradFill flip="none" rotWithShape="1">
                  <a:gsLst>
                    <a:gs pos="10000">
                      <a:schemeClr val="bg1">
                        <a:alpha val="0"/>
                      </a:schemeClr>
                    </a:gs>
                    <a:gs pos="100000">
                      <a:srgbClr val="1C54E6">
                        <a:alpha val="56000"/>
                      </a:srgbClr>
                    </a:gs>
                  </a:gsLst>
                  <a:lin ang="54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+mj-ea"/>
                    <a:ea typeface="+mj-ea"/>
                    <a:cs typeface="字魂58号-创中黑" panose="00000500000000000000" charset="-122"/>
                  </a:endParaRPr>
                </a:p>
              </p:txBody>
            </p:sp>
          </p:grpSp>
          <p:pic>
            <p:nvPicPr>
              <p:cNvPr id="19" name="图形" descr="招聘竞争"/>
              <p:cNvPicPr>
                <a:picLocks noChangeAspect="1"/>
              </p:cNvPicPr>
              <p:nvPr>
                <p:custDataLst>
                  <p:tags r:id="rId18"/>
                </p:custDataLst>
              </p:nvPr>
            </p:nvPicPr>
            <p:blipFill>
              <a:blip r:embed="rId17"/>
              <a:stretch>
                <a:fillRect/>
              </a:stretch>
            </p:blipFill>
            <p:spPr>
              <a:xfrm>
                <a:off x="9465" y="-139"/>
                <a:ext cx="8078" cy="10800"/>
              </a:xfrm>
              <a:prstGeom prst="rect">
                <a:avLst/>
              </a:prstGeom>
            </p:spPr>
          </p:pic>
        </p:grpSp>
        <p:sp>
          <p:nvSpPr>
            <p:cNvPr id="13" name="图形"/>
            <p:cNvSpPr/>
            <p:nvPr>
              <p:custDataLst>
                <p:tags r:id="rId19"/>
              </p:custDataLst>
            </p:nvPr>
          </p:nvSpPr>
          <p:spPr>
            <a:xfrm>
              <a:off x="9406" y="3045"/>
              <a:ext cx="421" cy="421"/>
            </a:xfrm>
            <a:prstGeom prst="star4">
              <a:avLst>
                <a:gd name="adj" fmla="val 16033"/>
              </a:avLst>
            </a:prstGeom>
            <a:solidFill>
              <a:srgbClr val="2A5CF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字魂58号-创中黑" panose="00000500000000000000" charset="-122"/>
              </a:endParaRPr>
            </a:p>
          </p:txBody>
        </p:sp>
        <p:grpSp>
          <p:nvGrpSpPr>
            <p:cNvPr id="14" name="图形"/>
            <p:cNvGrpSpPr/>
            <p:nvPr/>
          </p:nvGrpSpPr>
          <p:grpSpPr>
            <a:xfrm>
              <a:off x="1540" y="8308"/>
              <a:ext cx="5849" cy="88"/>
              <a:chOff x="900" y="7911"/>
              <a:chExt cx="5849" cy="88"/>
            </a:xfrm>
          </p:grpSpPr>
          <p:cxnSp>
            <p:nvCxnSpPr>
              <p:cNvPr id="15" name="图形"/>
              <p:cNvCxnSpPr/>
              <p:nvPr>
                <p:custDataLst>
                  <p:tags r:id="rId20"/>
                </p:custDataLst>
              </p:nvPr>
            </p:nvCxnSpPr>
            <p:spPr>
              <a:xfrm>
                <a:off x="900" y="7955"/>
                <a:ext cx="5849" cy="0"/>
              </a:xfrm>
              <a:prstGeom prst="line">
                <a:avLst/>
              </a:prstGeom>
              <a:ln>
                <a:solidFill>
                  <a:schemeClr val="tx1">
                    <a:lumMod val="85000"/>
                    <a:lumOff val="1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图形"/>
              <p:cNvSpPr/>
              <p:nvPr>
                <p:custDataLst>
                  <p:tags r:id="rId21"/>
                </p:custDataLst>
              </p:nvPr>
            </p:nvSpPr>
            <p:spPr>
              <a:xfrm>
                <a:off x="900" y="7911"/>
                <a:ext cx="1727" cy="88"/>
              </a:xfrm>
              <a:prstGeom prst="rect">
                <a:avLst/>
              </a:prstGeom>
              <a:solidFill>
                <a:srgbClr val="2A5CF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000" b="0" i="0" u="none" strike="noStrike" kern="1200" cap="none" spc="0" normalizeH="0" baseline="0" noProof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思源黑体 CN Medium" panose="020b0600000000000000" charset="-122"/>
                  <a:ea typeface="思源黑体 CN Medium"/>
                  <a:cs typeface="思源黑体 CN Medium" panose="020b0600000000000000" charset="-122"/>
                </a:endParaRPr>
              </a:p>
            </p:txBody>
          </p:sp>
        </p:grpSp>
      </p:grpSp>
      <p:sp>
        <p:nvSpPr>
          <p:cNvPr id="2" name="TextBox 2" title=""/>
          <p:cNvSpPr txBox="1"/>
          <p:nvPr/>
        </p:nvSpPr>
        <p:spPr>
          <a:xfrm>
            <a:off x="111125" y="2540000"/>
            <a:ext cx="6684010" cy="889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5800" b="1">
                <a:solidFill>
                  <a:srgbClr val="262626"/>
                </a:solidFill>
                <a:ea typeface="微软雅黑" panose="020b0503020204020204" pitchFamily="34" charset="-122"/>
              </a:rPr>
              <a:t>主题二 巧手翻花绳</a:t>
            </a:r>
            <a:endParaRPr lang="en-US" sz="5800" b="1">
              <a:solidFill>
                <a:srgbClr val="262626"/>
              </a:solidFill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advTm="2000">
    <p:wedg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/>
        </p:nvSpPr>
        <p:spPr>
          <a:xfrm>
            <a:off x="5311170" y="723900"/>
            <a:ext cx="15696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  <a:endParaRPr lang="zh-CN" altLang="en-US" sz="54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圆角矩形 8" title=""/>
          <p:cNvSpPr/>
          <p:nvPr/>
        </p:nvSpPr>
        <p:spPr>
          <a:xfrm>
            <a:off x="5219700" y="2161112"/>
            <a:ext cx="1752600" cy="13335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bba9662351d74607837b37e076b77e9a" title=""/>
          <p:cNvSpPr/>
          <p:nvPr/>
        </p:nvSpPr>
        <p:spPr>
          <a:xfrm>
            <a:off x="947651" y="2941695"/>
            <a:ext cx="4788131" cy="1271847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glow>
              <a:schemeClr val="accent1">
                <a:alpha val="44000"/>
              </a:schemeClr>
            </a:glow>
            <a:outerShdw blurRad="165100" dist="101600" dir="8400000" algn="t" rotWithShape="0">
              <a:prstClr val="black">
                <a:alpha val="1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2aa75bf3161c4848bdf3f91828d437a7" title=""/>
          <p:cNvSpPr/>
          <p:nvPr/>
        </p:nvSpPr>
        <p:spPr>
          <a:xfrm>
            <a:off x="1364377" y="3208212"/>
            <a:ext cx="738816" cy="738816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209b1e91b7f945e9bd025211b29c34c3" title=""/>
          <p:cNvSpPr/>
          <p:nvPr/>
        </p:nvSpPr>
        <p:spPr>
          <a:xfrm>
            <a:off x="1411629" y="3255464"/>
            <a:ext cx="644313" cy="644313"/>
          </a:xfrm>
          <a:prstGeom prst="ellipse">
            <a:avLst/>
          </a:prstGeom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图片 5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1511" y="3375346"/>
            <a:ext cx="404547" cy="404547"/>
          </a:xfrm>
          <a:prstGeom prst="rect">
            <a:avLst/>
          </a:prstGeom>
        </p:spPr>
      </p:pic>
      <p:sp>
        <p:nvSpPr>
          <p:cNvPr id="12" name="TextBox 12" title=""/>
          <p:cNvSpPr txBox="1"/>
          <p:nvPr/>
        </p:nvSpPr>
        <p:spPr>
          <a:xfrm>
            <a:off x="2298700" y="3187700"/>
            <a:ext cx="33909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0">
                <a:solidFill>
                  <a:srgbClr val="262626"/>
                </a:solidFill>
                <a:ea typeface="微软雅黑" panose="020b0503020204020204" pitchFamily="34" charset="-122"/>
              </a:rPr>
              <a:t>一、 翻花绳的起源</a:t>
            </a:r>
            <a:endParaRPr lang="en-US" sz="1100"/>
          </a:p>
        </p:txBody>
      </p:sp>
      <p:sp>
        <p:nvSpPr>
          <p:cNvPr id="13" name="85e2cd0b91274df5b5725fb4e0e9d54b" title=""/>
          <p:cNvSpPr/>
          <p:nvPr/>
        </p:nvSpPr>
        <p:spPr>
          <a:xfrm>
            <a:off x="6827751" y="2941695"/>
            <a:ext cx="4788131" cy="1271847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glow>
              <a:schemeClr val="accent1">
                <a:alpha val="44000"/>
              </a:schemeClr>
            </a:glow>
            <a:outerShdw blurRad="165100" dist="101600" dir="8400000" algn="t" rotWithShape="0">
              <a:prstClr val="black">
                <a:alpha val="1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445021aa1cce4d75b959d26e1704780c" title=""/>
          <p:cNvSpPr/>
          <p:nvPr/>
        </p:nvSpPr>
        <p:spPr>
          <a:xfrm>
            <a:off x="7244477" y="3208212"/>
            <a:ext cx="738816" cy="738816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d3646c68759743a5a4c639b5bb9ec11f" title=""/>
          <p:cNvSpPr/>
          <p:nvPr/>
        </p:nvSpPr>
        <p:spPr>
          <a:xfrm>
            <a:off x="7291729" y="3255464"/>
            <a:ext cx="644313" cy="644313"/>
          </a:xfrm>
          <a:prstGeom prst="ellipse">
            <a:avLst/>
          </a:prstGeom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" name="图片 5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1611" y="3375346"/>
            <a:ext cx="404547" cy="404547"/>
          </a:xfrm>
          <a:prstGeom prst="rect">
            <a:avLst/>
          </a:prstGeom>
        </p:spPr>
      </p:pic>
      <p:sp>
        <p:nvSpPr>
          <p:cNvPr id="18" name="TextBox 18" title=""/>
          <p:cNvSpPr txBox="1"/>
          <p:nvPr/>
        </p:nvSpPr>
        <p:spPr>
          <a:xfrm>
            <a:off x="8178800" y="3187700"/>
            <a:ext cx="33909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0">
                <a:solidFill>
                  <a:srgbClr val="262626"/>
                </a:solidFill>
                <a:ea typeface="微软雅黑" panose="020b0503020204020204" pitchFamily="34" charset="-122"/>
              </a:rPr>
              <a:t>二、 翻花绳的基本动作</a:t>
            </a:r>
            <a:endParaRPr lang="en-US" sz="1100"/>
          </a:p>
        </p:txBody>
      </p:sp>
      <p:sp>
        <p:nvSpPr>
          <p:cNvPr id="19" name="5ea1e41ab9424a8caea1261af977aed6" title=""/>
          <p:cNvSpPr/>
          <p:nvPr/>
        </p:nvSpPr>
        <p:spPr>
          <a:xfrm>
            <a:off x="947651" y="4973695"/>
            <a:ext cx="4788131" cy="1271847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glow>
              <a:schemeClr val="accent1">
                <a:alpha val="44000"/>
              </a:schemeClr>
            </a:glow>
            <a:outerShdw blurRad="165100" dist="101600" dir="8400000" algn="t" rotWithShape="0">
              <a:prstClr val="black">
                <a:alpha val="1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c53b75d368364e159d4ad7ebe125a0ef" title=""/>
          <p:cNvSpPr/>
          <p:nvPr/>
        </p:nvSpPr>
        <p:spPr>
          <a:xfrm>
            <a:off x="1364377" y="5240212"/>
            <a:ext cx="738816" cy="738816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fb178b96f1dc4874ae8899899c45227e" title=""/>
          <p:cNvSpPr/>
          <p:nvPr/>
        </p:nvSpPr>
        <p:spPr>
          <a:xfrm>
            <a:off x="1411629" y="5287464"/>
            <a:ext cx="644313" cy="644313"/>
          </a:xfrm>
          <a:prstGeom prst="ellipse">
            <a:avLst/>
          </a:prstGeom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2" name="图片 5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1511" y="5407346"/>
            <a:ext cx="404547" cy="404547"/>
          </a:xfrm>
          <a:prstGeom prst="rect">
            <a:avLst/>
          </a:prstGeom>
        </p:spPr>
      </p:pic>
      <p:sp>
        <p:nvSpPr>
          <p:cNvPr id="23" name="TextBox 23" title=""/>
          <p:cNvSpPr txBox="1"/>
          <p:nvPr/>
        </p:nvSpPr>
        <p:spPr>
          <a:xfrm>
            <a:off x="2298700" y="5219700"/>
            <a:ext cx="33909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200" b="0">
                <a:solidFill>
                  <a:srgbClr val="262626"/>
                </a:solidFill>
                <a:ea typeface="微软雅黑" panose="020b0503020204020204" pitchFamily="34" charset="-122"/>
              </a:rPr>
              <a:t>三、 翻花绳的技巧和挑战</a:t>
            </a:r>
            <a:endParaRPr lang="en-US" sz="1100"/>
          </a:p>
        </p:txBody>
      </p:sp>
      <p:sp>
        <p:nvSpPr>
          <p:cNvPr id="24" name="c0db8b1674864b858add50b594b75a93" title=""/>
          <p:cNvSpPr/>
          <p:nvPr/>
        </p:nvSpPr>
        <p:spPr>
          <a:xfrm>
            <a:off x="6827751" y="4973695"/>
            <a:ext cx="4788131" cy="1271847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glow>
              <a:schemeClr val="accent1">
                <a:alpha val="44000"/>
              </a:schemeClr>
            </a:glow>
            <a:outerShdw blurRad="165100" dist="101600" dir="8400000" algn="t" rotWithShape="0">
              <a:prstClr val="black">
                <a:alpha val="1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ed83a4cefa12418fb2908d36b9539730" title=""/>
          <p:cNvSpPr/>
          <p:nvPr/>
        </p:nvSpPr>
        <p:spPr>
          <a:xfrm>
            <a:off x="7244477" y="5240212"/>
            <a:ext cx="738816" cy="738816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cd595e4a85c34508823402f49f1e86cd" title=""/>
          <p:cNvSpPr/>
          <p:nvPr/>
        </p:nvSpPr>
        <p:spPr>
          <a:xfrm>
            <a:off x="7291729" y="5287464"/>
            <a:ext cx="644313" cy="644313"/>
          </a:xfrm>
          <a:prstGeom prst="ellipse">
            <a:avLst/>
          </a:prstGeom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7" name="图片 5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1611" y="5407346"/>
            <a:ext cx="404547" cy="404547"/>
          </a:xfrm>
          <a:prstGeom prst="rect">
            <a:avLst/>
          </a:prstGeom>
        </p:spPr>
      </p:pic>
      <p:sp>
        <p:nvSpPr>
          <p:cNvPr id="28" name="TextBox 28" title=""/>
          <p:cNvSpPr txBox="1"/>
          <p:nvPr/>
        </p:nvSpPr>
        <p:spPr>
          <a:xfrm>
            <a:off x="8178800" y="5219700"/>
            <a:ext cx="33909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200" b="0">
                <a:solidFill>
                  <a:srgbClr val="262626"/>
                </a:solidFill>
                <a:ea typeface="微软雅黑" panose="020b0503020204020204" pitchFamily="34" charset="-122"/>
              </a:rPr>
              <a:t>四、 翻花绳的益处和推广</a:t>
            </a:r>
            <a:endParaRPr lang="en-US" sz="1100"/>
          </a:p>
        </p:txBody>
      </p:sp>
    </p:spTree>
  </p:cSld>
  <p:clrMapOvr>
    <a:masterClrMapping/>
  </p:clrMapOvr>
  <p:transition advTm="2000">
    <p:wedg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 title=""/>
          <p:cNvSpPr/>
          <p:nvPr/>
        </p:nvSpPr>
        <p:spPr>
          <a:xfrm>
            <a:off x="6292485" y="2055670"/>
            <a:ext cx="2418560" cy="580681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 title=""/>
          <p:cNvSpPr txBox="1"/>
          <p:nvPr/>
        </p:nvSpPr>
        <p:spPr>
          <a:xfrm>
            <a:off x="6517178" y="2082353"/>
            <a:ext cx="120238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PART</a:t>
            </a:r>
            <a:endParaRPr lang="zh-CN" altLang="en-US" sz="3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TextBox 2" title=""/>
          <p:cNvSpPr txBox="1"/>
          <p:nvPr/>
        </p:nvSpPr>
        <p:spPr>
          <a:xfrm>
            <a:off x="5791200" y="3175000"/>
            <a:ext cx="59436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5200" b="1">
                <a:solidFill>
                  <a:srgbClr val="000000"/>
                </a:solidFill>
                <a:ea typeface="微软雅黑" panose="020b0503020204020204" pitchFamily="34" charset="-122"/>
              </a:rPr>
              <a:t>一、 翻花绳的起源</a:t>
            </a:r>
            <a:endParaRPr lang="en-US" sz="1100"/>
          </a:p>
        </p:txBody>
      </p:sp>
      <p:sp>
        <p:nvSpPr>
          <p:cNvPr id="3" name="TextBox 3" title=""/>
          <p:cNvSpPr txBox="1"/>
          <p:nvPr/>
        </p:nvSpPr>
        <p:spPr>
          <a:xfrm>
            <a:off x="7823200" y="2095500"/>
            <a:ext cx="7620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300" b="1">
                <a:solidFill>
                  <a:srgbClr val="FFFFFF"/>
                </a:solidFill>
                <a:latin typeface="微软雅黑" panose="020b0503020204020204" pitchFamily="34" charset="-122"/>
              </a:rPr>
              <a:t>01</a:t>
            </a:r>
            <a:endParaRPr lang="en-US" sz="1100"/>
          </a:p>
        </p:txBody>
      </p:sp>
    </p:spTree>
  </p:cSld>
  <p:clrMapOvr>
    <a:masterClrMapping/>
  </p:clrMapOvr>
  <p:transition advTm="2000">
    <p:wedg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 title=""/>
          <p:cNvSpPr txBox="1"/>
          <p:nvPr/>
        </p:nvSpPr>
        <p:spPr>
          <a:xfrm>
            <a:off x="927100" y="685800"/>
            <a:ext cx="91821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1">
                <a:solidFill>
                  <a:srgbClr val="000000"/>
                </a:solidFill>
                <a:ea typeface="微软雅黑" panose="020b0503020204020204" pitchFamily="34" charset="-122"/>
              </a:rPr>
              <a:t>一、 翻花绳的起源</a:t>
            </a:r>
            <a:endParaRPr lang="en-US" sz="1100"/>
          </a:p>
        </p:txBody>
      </p:sp>
      <p:sp>
        <p:nvSpPr>
          <p:cNvPr id="7" name="b97f0ddb2a234a65a0e5ca21ba83be76" title=""/>
          <p:cNvSpPr/>
          <p:nvPr/>
        </p:nvSpPr>
        <p:spPr>
          <a:xfrm>
            <a:off x="2124075" y="2281708"/>
            <a:ext cx="268038" cy="268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2dd1aaf2bcbe4962926b0f70169526e7" title=""/>
          <p:cNvSpPr/>
          <p:nvPr/>
        </p:nvSpPr>
        <p:spPr>
          <a:xfrm rot="16200000">
            <a:off x="1221844" y="1964720"/>
            <a:ext cx="432861" cy="902015"/>
          </a:xfrm>
          <a:prstGeom prst="flowChartOffpageConnector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95486d13bddd4f0f9fdf478f28fa61b4" title=""/>
          <p:cNvSpPr txBox="1"/>
          <p:nvPr/>
        </p:nvSpPr>
        <p:spPr>
          <a:xfrm>
            <a:off x="1126332" y="2231061"/>
            <a:ext cx="623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KEY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TextBox 10" title=""/>
          <p:cNvSpPr txBox="1"/>
          <p:nvPr/>
        </p:nvSpPr>
        <p:spPr>
          <a:xfrm>
            <a:off x="2527300" y="2184400"/>
            <a:ext cx="41148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333333"/>
                </a:solidFill>
                <a:ea typeface="微软雅黑" panose="020b0503020204020204" pitchFamily="34" charset="-122"/>
              </a:rPr>
              <a:t>要点标题: 古代起源</a:t>
            </a:r>
            <a:endParaRPr lang="en-US" sz="1100"/>
          </a:p>
        </p:txBody>
      </p:sp>
      <p:sp>
        <p:nvSpPr>
          <p:cNvPr id="11" name="dc0c769fa7d94d659c574a5dead76d00" title=""/>
          <p:cNvSpPr/>
          <p:nvPr/>
        </p:nvSpPr>
        <p:spPr>
          <a:xfrm>
            <a:off x="2124075" y="3551708"/>
            <a:ext cx="268038" cy="268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40dce18dec54483a8017bfe86c862642" title=""/>
          <p:cNvSpPr/>
          <p:nvPr/>
        </p:nvSpPr>
        <p:spPr>
          <a:xfrm rot="16200000">
            <a:off x="1221844" y="3234720"/>
            <a:ext cx="432861" cy="902015"/>
          </a:xfrm>
          <a:prstGeom prst="flowChartOffpageConnector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54ce8e6f7d6d4d53a816a85c73f135d1" title=""/>
          <p:cNvSpPr txBox="1"/>
          <p:nvPr/>
        </p:nvSpPr>
        <p:spPr>
          <a:xfrm>
            <a:off x="1126332" y="3501061"/>
            <a:ext cx="623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KEY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TextBox 14" title=""/>
          <p:cNvSpPr txBox="1"/>
          <p:nvPr/>
        </p:nvSpPr>
        <p:spPr>
          <a:xfrm>
            <a:off x="2527300" y="3454400"/>
            <a:ext cx="41148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333333"/>
                </a:solidFill>
                <a:ea typeface="微软雅黑" panose="020b0503020204020204" pitchFamily="34" charset="-122"/>
              </a:rPr>
              <a:t>要点标题: 文化传承</a:t>
            </a:r>
            <a:endParaRPr lang="en-US" sz="1100"/>
          </a:p>
        </p:txBody>
      </p:sp>
      <p:sp>
        <p:nvSpPr>
          <p:cNvPr id="15" name="6f9a7215a38a49788b0d7ad6210fd123" title=""/>
          <p:cNvSpPr/>
          <p:nvPr/>
        </p:nvSpPr>
        <p:spPr>
          <a:xfrm>
            <a:off x="2124075" y="4821708"/>
            <a:ext cx="268038" cy="268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ecb1ad5a31f343359e862a47738b92bd" title=""/>
          <p:cNvSpPr/>
          <p:nvPr/>
        </p:nvSpPr>
        <p:spPr>
          <a:xfrm rot="16200000">
            <a:off x="1221844" y="4504720"/>
            <a:ext cx="432861" cy="902015"/>
          </a:xfrm>
          <a:prstGeom prst="flowChartOffpageConnector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bc7d64a0691f416891f8a4cb56ec7080" title=""/>
          <p:cNvSpPr txBox="1"/>
          <p:nvPr/>
        </p:nvSpPr>
        <p:spPr>
          <a:xfrm>
            <a:off x="1126332" y="4771061"/>
            <a:ext cx="623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KEY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TextBox 18" title=""/>
          <p:cNvSpPr txBox="1"/>
          <p:nvPr/>
        </p:nvSpPr>
        <p:spPr>
          <a:xfrm>
            <a:off x="2527300" y="4724400"/>
            <a:ext cx="41148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333333"/>
                </a:solidFill>
                <a:ea typeface="微软雅黑" panose="020b0503020204020204" pitchFamily="34" charset="-122"/>
              </a:rPr>
              <a:t>要点标题: 现代发展</a:t>
            </a:r>
            <a:endParaRPr lang="en-US" sz="1100"/>
          </a:p>
        </p:txBody>
      </p:sp>
    </p:spTree>
  </p:cSld>
  <p:clrMapOvr>
    <a:masterClrMapping/>
  </p:clrMapOvr>
  <p:transition advTm="2000">
    <p:wedg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content_title_1" title="" hidden="1"/>
          <p:cNvGrpSpPr/>
          <p:nvPr/>
        </p:nvGrpSpPr>
        <p:grpSpPr>
          <a:xfrm>
            <a:off x="806292" y="2189772"/>
            <a:ext cx="1404846" cy="432861"/>
            <a:chOff x="987267" y="2199297"/>
            <a:chExt cx="1404846" cy="432861"/>
          </a:xfrm>
        </p:grpSpPr>
        <p:sp>
          <p:nvSpPr>
            <p:cNvPr id="2" name="椭圆 1"/>
            <p:cNvSpPr/>
            <p:nvPr/>
          </p:nvSpPr>
          <p:spPr>
            <a:xfrm>
              <a:off x="2124075" y="2281708"/>
              <a:ext cx="268038" cy="26803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流程图: 离页连接符 3"/>
            <p:cNvSpPr/>
            <p:nvPr/>
          </p:nvSpPr>
          <p:spPr>
            <a:xfrm rot="16200000">
              <a:off x="1221844" y="1964720"/>
              <a:ext cx="432861" cy="902015"/>
            </a:xfrm>
            <a:prstGeom prst="flowChartOffpageConnector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1126332" y="2231061"/>
              <a:ext cx="6238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KEY</a:t>
              </a: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" name="TextBox 3" title=""/>
          <p:cNvSpPr txBox="1"/>
          <p:nvPr/>
        </p:nvSpPr>
        <p:spPr>
          <a:xfrm>
            <a:off x="927100" y="685800"/>
            <a:ext cx="91821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1">
                <a:solidFill>
                  <a:srgbClr val="000000"/>
                </a:solidFill>
                <a:ea typeface="微软雅黑" panose="020b0503020204020204" pitchFamily="34" charset="-122"/>
              </a:rPr>
              <a:t>一、 翻花绳的起源</a:t>
            </a:r>
            <a:endParaRPr lang="en-US" sz="1100"/>
          </a:p>
        </p:txBody>
      </p:sp>
      <p:sp>
        <p:nvSpPr>
          <p:cNvPr id="7" name="TextBox 7" title=""/>
          <p:cNvSpPr txBox="1"/>
          <p:nvPr/>
        </p:nvSpPr>
        <p:spPr>
          <a:xfrm>
            <a:off x="5549900" y="1663700"/>
            <a:ext cx="56515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900" b="0">
                <a:solidFill>
                  <a:srgbClr val="2A5CF2"/>
                </a:solidFill>
                <a:ea typeface="微软雅黑" panose="020b0503020204020204" pitchFamily="34" charset="-122"/>
              </a:rPr>
              <a:t>要点标题: 古代起源</a:t>
            </a:r>
            <a:endParaRPr lang="en-US" sz="1100"/>
          </a:p>
        </p:txBody>
      </p:sp>
      <p:sp>
        <p:nvSpPr>
          <p:cNvPr id="8" name="TextBox 8" title=""/>
          <p:cNvSpPr txBox="1"/>
          <p:nvPr/>
        </p:nvSpPr>
        <p:spPr>
          <a:xfrm>
            <a:off x="5549900" y="2540000"/>
            <a:ext cx="56515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0">
                <a:solidFill>
                  <a:srgbClr val="000000"/>
                </a:solidFill>
                <a:ea typeface="微软雅黑" panose="020b0503020204020204" pitchFamily="34" charset="-122"/>
              </a:rPr>
              <a:t>翻花绳最早可以追溯到古代，当时人们使用绳子进行各种活动，其中一种活动就是通过绳子的翻转和编织来展示技巧和娱乐。这种练习后来发展成了翻花绳的基础。</a:t>
            </a:r>
            <a:endParaRPr lang="en-US" sz="1100"/>
          </a:p>
        </p:txBody>
      </p:sp>
      <p:pic>
        <p:nvPicPr>
          <p:cNvPr id="9" name="Picture 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100" y="1663700"/>
            <a:ext cx="4064000" cy="4064000"/>
          </a:xfrm>
          <a:prstGeom prst="rect">
            <a:avLst/>
          </a:prstGeom>
        </p:spPr>
      </p:pic>
    </p:spTree>
  </p:cSld>
  <p:clrMapOvr>
    <a:masterClrMapping/>
  </p:clrMapOvr>
  <p:transition advTm="2000">
    <p:wedg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content_title_1" title="" hidden="1"/>
          <p:cNvGrpSpPr/>
          <p:nvPr/>
        </p:nvGrpSpPr>
        <p:grpSpPr>
          <a:xfrm>
            <a:off x="806292" y="2189772"/>
            <a:ext cx="1404846" cy="432861"/>
            <a:chOff x="987267" y="2199297"/>
            <a:chExt cx="1404846" cy="432861"/>
          </a:xfrm>
        </p:grpSpPr>
        <p:sp>
          <p:nvSpPr>
            <p:cNvPr id="2" name="椭圆 1"/>
            <p:cNvSpPr/>
            <p:nvPr/>
          </p:nvSpPr>
          <p:spPr>
            <a:xfrm>
              <a:off x="2124075" y="2281708"/>
              <a:ext cx="268038" cy="26803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流程图: 离页连接符 3"/>
            <p:cNvSpPr/>
            <p:nvPr/>
          </p:nvSpPr>
          <p:spPr>
            <a:xfrm rot="16200000">
              <a:off x="1221844" y="1964720"/>
              <a:ext cx="432861" cy="902015"/>
            </a:xfrm>
            <a:prstGeom prst="flowChartOffpageConnector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1126332" y="2231061"/>
              <a:ext cx="6238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KEY</a:t>
              </a: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" name="TextBox 3" title=""/>
          <p:cNvSpPr txBox="1"/>
          <p:nvPr/>
        </p:nvSpPr>
        <p:spPr>
          <a:xfrm>
            <a:off x="927100" y="685800"/>
            <a:ext cx="91821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1">
                <a:solidFill>
                  <a:srgbClr val="000000"/>
                </a:solidFill>
                <a:ea typeface="微软雅黑" panose="020b0503020204020204" pitchFamily="34" charset="-122"/>
              </a:rPr>
              <a:t>一、 翻花绳的起源</a:t>
            </a:r>
            <a:endParaRPr lang="en-US" sz="1100"/>
          </a:p>
        </p:txBody>
      </p:sp>
      <p:sp>
        <p:nvSpPr>
          <p:cNvPr id="7" name="TextBox 7" title=""/>
          <p:cNvSpPr txBox="1"/>
          <p:nvPr/>
        </p:nvSpPr>
        <p:spPr>
          <a:xfrm>
            <a:off x="5549900" y="1663700"/>
            <a:ext cx="56515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900" b="0">
                <a:solidFill>
                  <a:srgbClr val="2A5CF2"/>
                </a:solidFill>
                <a:ea typeface="微软雅黑" panose="020b0503020204020204" pitchFamily="34" charset="-122"/>
              </a:rPr>
              <a:t>要点标题: 文化传承</a:t>
            </a:r>
            <a:endParaRPr lang="en-US" sz="1100"/>
          </a:p>
        </p:txBody>
      </p:sp>
      <p:sp>
        <p:nvSpPr>
          <p:cNvPr id="8" name="TextBox 8" title=""/>
          <p:cNvSpPr txBox="1"/>
          <p:nvPr/>
        </p:nvSpPr>
        <p:spPr>
          <a:xfrm>
            <a:off x="5549900" y="2540000"/>
            <a:ext cx="56515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0">
                <a:solidFill>
                  <a:srgbClr val="000000"/>
                </a:solidFill>
                <a:ea typeface="微软雅黑" panose="020b0503020204020204" pitchFamily="34" charset="-122"/>
              </a:rPr>
              <a:t>翻花绳作为一种传统的民间技艺，一直以来都在中国的各个地方得到传承和发展。从古代到现在，翻花绳一直是孩子们喜爱的游戏，也是一种重要的文化遗产。</a:t>
            </a:r>
            <a:endParaRPr lang="en-US" sz="1100"/>
          </a:p>
        </p:txBody>
      </p:sp>
      <p:pic>
        <p:nvPicPr>
          <p:cNvPr id="9" name="Picture 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100" y="1663700"/>
            <a:ext cx="4064000" cy="4064000"/>
          </a:xfrm>
          <a:prstGeom prst="rect">
            <a:avLst/>
          </a:prstGeom>
        </p:spPr>
      </p:pic>
    </p:spTree>
  </p:cSld>
  <p:clrMapOvr>
    <a:masterClrMapping/>
  </p:clrMapOvr>
  <p:transition advTm="2000">
    <p:wedg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content_title_1" title="" hidden="1"/>
          <p:cNvGrpSpPr/>
          <p:nvPr/>
        </p:nvGrpSpPr>
        <p:grpSpPr>
          <a:xfrm>
            <a:off x="806292" y="2189772"/>
            <a:ext cx="1404846" cy="432861"/>
            <a:chOff x="987267" y="2199297"/>
            <a:chExt cx="1404846" cy="432861"/>
          </a:xfrm>
        </p:grpSpPr>
        <p:sp>
          <p:nvSpPr>
            <p:cNvPr id="2" name="椭圆 1"/>
            <p:cNvSpPr/>
            <p:nvPr/>
          </p:nvSpPr>
          <p:spPr>
            <a:xfrm>
              <a:off x="2124075" y="2281708"/>
              <a:ext cx="268038" cy="26803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流程图: 离页连接符 3"/>
            <p:cNvSpPr/>
            <p:nvPr/>
          </p:nvSpPr>
          <p:spPr>
            <a:xfrm rot="16200000">
              <a:off x="1221844" y="1964720"/>
              <a:ext cx="432861" cy="902015"/>
            </a:xfrm>
            <a:prstGeom prst="flowChartOffpageConnector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1126332" y="2231061"/>
              <a:ext cx="6238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KEY</a:t>
              </a: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" name="TextBox 3" title=""/>
          <p:cNvSpPr txBox="1"/>
          <p:nvPr/>
        </p:nvSpPr>
        <p:spPr>
          <a:xfrm>
            <a:off x="927100" y="685800"/>
            <a:ext cx="91821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1">
                <a:solidFill>
                  <a:srgbClr val="000000"/>
                </a:solidFill>
                <a:ea typeface="微软雅黑" panose="020b0503020204020204" pitchFamily="34" charset="-122"/>
              </a:rPr>
              <a:t>一、 翻花绳的起源</a:t>
            </a:r>
            <a:endParaRPr lang="en-US" sz="1100"/>
          </a:p>
        </p:txBody>
      </p:sp>
      <p:sp>
        <p:nvSpPr>
          <p:cNvPr id="7" name="TextBox 7" title=""/>
          <p:cNvSpPr txBox="1"/>
          <p:nvPr/>
        </p:nvSpPr>
        <p:spPr>
          <a:xfrm>
            <a:off x="5549900" y="1663700"/>
            <a:ext cx="56515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900" b="0">
                <a:solidFill>
                  <a:srgbClr val="2A5CF2"/>
                </a:solidFill>
                <a:ea typeface="微软雅黑" panose="020b0503020204020204" pitchFamily="34" charset="-122"/>
              </a:rPr>
              <a:t>要点标题: 现代发展</a:t>
            </a:r>
            <a:endParaRPr lang="en-US" sz="1100"/>
          </a:p>
        </p:txBody>
      </p:sp>
      <p:sp>
        <p:nvSpPr>
          <p:cNvPr id="8" name="TextBox 8" title=""/>
          <p:cNvSpPr txBox="1"/>
          <p:nvPr/>
        </p:nvSpPr>
        <p:spPr>
          <a:xfrm>
            <a:off x="5549900" y="2540000"/>
            <a:ext cx="56515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0">
                <a:solidFill>
                  <a:srgbClr val="000000"/>
                </a:solidFill>
                <a:ea typeface="微软雅黑" panose="020b0503020204020204" pitchFamily="34" charset="-122"/>
              </a:rPr>
              <a:t>随着时代的发展，翻花绳也逐渐与现代技术相结合，出现了更多创新的翻花绳设计和玩法。现在，翻花绳已经成为一项流行的体育项目，并且在各个年龄段的人群中都有很大的受众群体。</a:t>
            </a:r>
            <a:endParaRPr lang="en-US" sz="1100"/>
          </a:p>
        </p:txBody>
      </p:sp>
      <p:pic>
        <p:nvPicPr>
          <p:cNvPr id="9" name="Picture 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100" y="1663700"/>
            <a:ext cx="4064000" cy="4064000"/>
          </a:xfrm>
          <a:prstGeom prst="rect">
            <a:avLst/>
          </a:prstGeom>
        </p:spPr>
      </p:pic>
    </p:spTree>
  </p:cSld>
  <p:clrMapOvr>
    <a:masterClrMapping/>
  </p:clrMapOvr>
  <p:transition advTm="2000">
    <p:wedg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 title=""/>
          <p:cNvSpPr/>
          <p:nvPr/>
        </p:nvSpPr>
        <p:spPr>
          <a:xfrm>
            <a:off x="6292485" y="2055670"/>
            <a:ext cx="2418560" cy="580681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 title=""/>
          <p:cNvSpPr txBox="1"/>
          <p:nvPr/>
        </p:nvSpPr>
        <p:spPr>
          <a:xfrm>
            <a:off x="6517178" y="2082353"/>
            <a:ext cx="120238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PART</a:t>
            </a:r>
            <a:endParaRPr lang="zh-CN" altLang="en-US" sz="3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TextBox 2" title=""/>
          <p:cNvSpPr txBox="1"/>
          <p:nvPr/>
        </p:nvSpPr>
        <p:spPr>
          <a:xfrm>
            <a:off x="5791200" y="3175000"/>
            <a:ext cx="59436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4300" b="1">
                <a:solidFill>
                  <a:srgbClr val="000000"/>
                </a:solidFill>
                <a:ea typeface="微软雅黑" panose="020b0503020204020204" pitchFamily="34" charset="-122"/>
              </a:rPr>
              <a:t>二、 翻花绳的基本动作</a:t>
            </a:r>
            <a:endParaRPr lang="en-US" sz="1100"/>
          </a:p>
        </p:txBody>
      </p:sp>
      <p:sp>
        <p:nvSpPr>
          <p:cNvPr id="3" name="TextBox 3" title=""/>
          <p:cNvSpPr txBox="1"/>
          <p:nvPr/>
        </p:nvSpPr>
        <p:spPr>
          <a:xfrm>
            <a:off x="7823200" y="2095500"/>
            <a:ext cx="7620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300" b="1">
                <a:solidFill>
                  <a:srgbClr val="FFFFFF"/>
                </a:solidFill>
                <a:latin typeface="微软雅黑" panose="020b0503020204020204" pitchFamily="34" charset="-122"/>
              </a:rPr>
              <a:t>02</a:t>
            </a:r>
            <a:endParaRPr lang="en-US" sz="1100"/>
          </a:p>
        </p:txBody>
      </p:sp>
    </p:spTree>
  </p:cSld>
  <p:clrMapOvr>
    <a:masterClrMapping/>
  </p:clrMapOvr>
  <p:transition advTm="2000">
    <p:wedg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 title=""/>
          <p:cNvSpPr txBox="1"/>
          <p:nvPr/>
        </p:nvSpPr>
        <p:spPr>
          <a:xfrm>
            <a:off x="927100" y="685800"/>
            <a:ext cx="91821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1">
                <a:solidFill>
                  <a:srgbClr val="000000"/>
                </a:solidFill>
                <a:ea typeface="微软雅黑" panose="020b0503020204020204" pitchFamily="34" charset="-122"/>
              </a:rPr>
              <a:t>二、 翻花绳的基本动作</a:t>
            </a:r>
            <a:endParaRPr lang="en-US" sz="1100"/>
          </a:p>
        </p:txBody>
      </p:sp>
      <p:sp>
        <p:nvSpPr>
          <p:cNvPr id="7" name="e9277d5b94444e27b8bcc90fd7e26b56" title=""/>
          <p:cNvSpPr/>
          <p:nvPr/>
        </p:nvSpPr>
        <p:spPr>
          <a:xfrm>
            <a:off x="2124075" y="2281708"/>
            <a:ext cx="268038" cy="268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0624df44f1de456da4a255ddff8c474b" title=""/>
          <p:cNvSpPr/>
          <p:nvPr/>
        </p:nvSpPr>
        <p:spPr>
          <a:xfrm rot="16200000">
            <a:off x="1221844" y="1964720"/>
            <a:ext cx="432861" cy="902015"/>
          </a:xfrm>
          <a:prstGeom prst="flowChartOffpageConnector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335ae750d1e74ffa8dc2f06bb0816dc6" title=""/>
          <p:cNvSpPr txBox="1"/>
          <p:nvPr/>
        </p:nvSpPr>
        <p:spPr>
          <a:xfrm>
            <a:off x="1126332" y="2231061"/>
            <a:ext cx="623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KEY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TextBox 10" title=""/>
          <p:cNvSpPr txBox="1"/>
          <p:nvPr/>
        </p:nvSpPr>
        <p:spPr>
          <a:xfrm>
            <a:off x="2527300" y="2184400"/>
            <a:ext cx="41148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333333"/>
                </a:solidFill>
                <a:ea typeface="微软雅黑" panose="020b0503020204020204" pitchFamily="34" charset="-122"/>
              </a:rPr>
              <a:t>要点1: 单手翻转</a:t>
            </a:r>
            <a:endParaRPr lang="en-US" sz="1100"/>
          </a:p>
        </p:txBody>
      </p:sp>
      <p:sp>
        <p:nvSpPr>
          <p:cNvPr id="11" name="89de8fd33f894a898b5e4b11b891cd7d" title=""/>
          <p:cNvSpPr/>
          <p:nvPr/>
        </p:nvSpPr>
        <p:spPr>
          <a:xfrm>
            <a:off x="2124075" y="3551708"/>
            <a:ext cx="268038" cy="268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b949c44798f7490abca7aa0a1f63f22e" title=""/>
          <p:cNvSpPr/>
          <p:nvPr/>
        </p:nvSpPr>
        <p:spPr>
          <a:xfrm rot="16200000">
            <a:off x="1221844" y="3234720"/>
            <a:ext cx="432861" cy="902015"/>
          </a:xfrm>
          <a:prstGeom prst="flowChartOffpageConnector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783d1e9aed4c47b895a56e3b27934cc9" title=""/>
          <p:cNvSpPr txBox="1"/>
          <p:nvPr/>
        </p:nvSpPr>
        <p:spPr>
          <a:xfrm>
            <a:off x="1126332" y="3501061"/>
            <a:ext cx="623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KEY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TextBox 14" title=""/>
          <p:cNvSpPr txBox="1"/>
          <p:nvPr/>
        </p:nvSpPr>
        <p:spPr>
          <a:xfrm>
            <a:off x="2527300" y="3454400"/>
            <a:ext cx="41148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333333"/>
                </a:solidFill>
                <a:ea typeface="微软雅黑" panose="020b0503020204020204" pitchFamily="34" charset="-122"/>
              </a:rPr>
              <a:t>要点2: 双手交替翻转</a:t>
            </a:r>
            <a:endParaRPr lang="en-US" sz="1100"/>
          </a:p>
        </p:txBody>
      </p:sp>
      <p:sp>
        <p:nvSpPr>
          <p:cNvPr id="15" name="38d972eb2adb4206bd97ed5b90938c03" title=""/>
          <p:cNvSpPr/>
          <p:nvPr/>
        </p:nvSpPr>
        <p:spPr>
          <a:xfrm>
            <a:off x="2124075" y="4821708"/>
            <a:ext cx="268038" cy="268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6ebd4d83fef94afca297907c92d3f139" title=""/>
          <p:cNvSpPr/>
          <p:nvPr/>
        </p:nvSpPr>
        <p:spPr>
          <a:xfrm rot="16200000">
            <a:off x="1221844" y="4504720"/>
            <a:ext cx="432861" cy="902015"/>
          </a:xfrm>
          <a:prstGeom prst="flowChartOffpageConnector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字魂58号-创中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814b845b35904dde8dba1aa796077775" title=""/>
          <p:cNvSpPr txBox="1"/>
          <p:nvPr/>
        </p:nvSpPr>
        <p:spPr>
          <a:xfrm>
            <a:off x="1126332" y="4771061"/>
            <a:ext cx="623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KEY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TextBox 18" title=""/>
          <p:cNvSpPr txBox="1"/>
          <p:nvPr/>
        </p:nvSpPr>
        <p:spPr>
          <a:xfrm>
            <a:off x="2527300" y="4724400"/>
            <a:ext cx="41148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333333"/>
                </a:solidFill>
                <a:ea typeface="微软雅黑" panose="020b0503020204020204" pitchFamily="34" charset="-122"/>
              </a:rPr>
              <a:t>要点3: 双手同时翻转</a:t>
            </a:r>
            <a:endParaRPr lang="en-US" sz="1100"/>
          </a:p>
        </p:txBody>
      </p:sp>
    </p:spTree>
  </p:cSld>
  <p:clrMapOvr>
    <a:masterClrMapping/>
  </p:clrMapOvr>
  <p:transition advTm="2000">
    <p:wedg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content_title_1" title="" hidden="1"/>
          <p:cNvGrpSpPr/>
          <p:nvPr/>
        </p:nvGrpSpPr>
        <p:grpSpPr>
          <a:xfrm>
            <a:off x="806292" y="2189772"/>
            <a:ext cx="1404846" cy="432861"/>
            <a:chOff x="987267" y="2199297"/>
            <a:chExt cx="1404846" cy="432861"/>
          </a:xfrm>
        </p:grpSpPr>
        <p:sp>
          <p:nvSpPr>
            <p:cNvPr id="2" name="椭圆 1"/>
            <p:cNvSpPr/>
            <p:nvPr/>
          </p:nvSpPr>
          <p:spPr>
            <a:xfrm>
              <a:off x="2124075" y="2281708"/>
              <a:ext cx="268038" cy="26803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流程图: 离页连接符 3"/>
            <p:cNvSpPr/>
            <p:nvPr/>
          </p:nvSpPr>
          <p:spPr>
            <a:xfrm rot="16200000">
              <a:off x="1221844" y="1964720"/>
              <a:ext cx="432861" cy="902015"/>
            </a:xfrm>
            <a:prstGeom prst="flowChartOffpageConnector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1126332" y="2231061"/>
              <a:ext cx="6238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KEY</a:t>
              </a: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" name="TextBox 3" title=""/>
          <p:cNvSpPr txBox="1"/>
          <p:nvPr/>
        </p:nvSpPr>
        <p:spPr>
          <a:xfrm>
            <a:off x="927100" y="685800"/>
            <a:ext cx="91821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1">
                <a:solidFill>
                  <a:srgbClr val="000000"/>
                </a:solidFill>
                <a:ea typeface="微软雅黑" panose="020b0503020204020204" pitchFamily="34" charset="-122"/>
              </a:rPr>
              <a:t>二、 翻花绳的基本动作</a:t>
            </a:r>
            <a:endParaRPr lang="en-US" sz="1100"/>
          </a:p>
        </p:txBody>
      </p:sp>
      <p:sp>
        <p:nvSpPr>
          <p:cNvPr id="7" name="TextBox 7" title=""/>
          <p:cNvSpPr txBox="1"/>
          <p:nvPr/>
        </p:nvSpPr>
        <p:spPr>
          <a:xfrm>
            <a:off x="5549900" y="1663700"/>
            <a:ext cx="56515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900" b="0">
                <a:solidFill>
                  <a:srgbClr val="2A5CF2"/>
                </a:solidFill>
                <a:ea typeface="微软雅黑" panose="020b0503020204020204" pitchFamily="34" charset="-122"/>
              </a:rPr>
              <a:t>要点1: 单手翻转</a:t>
            </a:r>
            <a:endParaRPr lang="en-US" sz="1100"/>
          </a:p>
        </p:txBody>
      </p:sp>
      <p:sp>
        <p:nvSpPr>
          <p:cNvPr id="8" name="TextBox 8" title=""/>
          <p:cNvSpPr txBox="1"/>
          <p:nvPr/>
        </p:nvSpPr>
        <p:spPr>
          <a:xfrm>
            <a:off x="5549900" y="2540000"/>
            <a:ext cx="56515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0">
                <a:solidFill>
                  <a:srgbClr val="000000"/>
                </a:solidFill>
                <a:ea typeface="微软雅黑" panose="020b0503020204020204" pitchFamily="34" charset="-122"/>
              </a:rPr>
              <a:t>单手翻转是翻花绳的基本动作之一。首先，握住花绳的一端，将另一端向上抛起，同时用掌心向下的手掌接住花绳。然后，迅速将接住的花绳再次向上抛起，同时用另一只手掌接住花绳。重复这个动作，使花绳在两只手之间不断翻转。</a:t>
            </a:r>
            <a:endParaRPr lang="en-US" sz="1100"/>
          </a:p>
        </p:txBody>
      </p:sp>
      <p:pic>
        <p:nvPicPr>
          <p:cNvPr id="9" name="Picture 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100" y="1663700"/>
            <a:ext cx="4064000" cy="406400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077700" y="10172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advTm="2000">
    <p:wedg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content_title_1" title="" hidden="1"/>
          <p:cNvGrpSpPr/>
          <p:nvPr/>
        </p:nvGrpSpPr>
        <p:grpSpPr>
          <a:xfrm>
            <a:off x="806292" y="2189772"/>
            <a:ext cx="1404846" cy="432861"/>
            <a:chOff x="987267" y="2199297"/>
            <a:chExt cx="1404846" cy="432861"/>
          </a:xfrm>
        </p:grpSpPr>
        <p:sp>
          <p:nvSpPr>
            <p:cNvPr id="2" name="椭圆 1"/>
            <p:cNvSpPr/>
            <p:nvPr/>
          </p:nvSpPr>
          <p:spPr>
            <a:xfrm>
              <a:off x="2124075" y="2281708"/>
              <a:ext cx="268038" cy="26803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流程图: 离页连接符 3"/>
            <p:cNvSpPr/>
            <p:nvPr/>
          </p:nvSpPr>
          <p:spPr>
            <a:xfrm rot="16200000">
              <a:off x="1221844" y="1964720"/>
              <a:ext cx="432861" cy="902015"/>
            </a:xfrm>
            <a:prstGeom prst="flowChartOffpageConnector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字魂58号-创中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1126332" y="2231061"/>
              <a:ext cx="6238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KEY</a:t>
              </a: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" name="TextBox 3" title=""/>
          <p:cNvSpPr txBox="1"/>
          <p:nvPr/>
        </p:nvSpPr>
        <p:spPr>
          <a:xfrm>
            <a:off x="927100" y="685800"/>
            <a:ext cx="91821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1">
                <a:solidFill>
                  <a:srgbClr val="000000"/>
                </a:solidFill>
                <a:ea typeface="微软雅黑" panose="020b0503020204020204" pitchFamily="34" charset="-122"/>
              </a:rPr>
              <a:t>二、 翻花绳的基本动作</a:t>
            </a:r>
            <a:endParaRPr lang="en-US" sz="1100"/>
          </a:p>
        </p:txBody>
      </p:sp>
      <p:sp>
        <p:nvSpPr>
          <p:cNvPr id="7" name="TextBox 7" title=""/>
          <p:cNvSpPr txBox="1"/>
          <p:nvPr/>
        </p:nvSpPr>
        <p:spPr>
          <a:xfrm>
            <a:off x="5549900" y="1663700"/>
            <a:ext cx="5651500" cy="127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900" b="0">
                <a:solidFill>
                  <a:srgbClr val="2A5CF2"/>
                </a:solidFill>
                <a:ea typeface="微软雅黑" panose="020b0503020204020204" pitchFamily="34" charset="-122"/>
              </a:rPr>
              <a:t>要点2: 双手交替翻转</a:t>
            </a:r>
            <a:endParaRPr lang="en-US" sz="1100"/>
          </a:p>
        </p:txBody>
      </p:sp>
      <p:sp>
        <p:nvSpPr>
          <p:cNvPr id="8" name="TextBox 8" title=""/>
          <p:cNvSpPr txBox="1"/>
          <p:nvPr/>
        </p:nvSpPr>
        <p:spPr>
          <a:xfrm>
            <a:off x="5549900" y="2540000"/>
            <a:ext cx="56515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0">
                <a:solidFill>
                  <a:srgbClr val="000000"/>
                </a:solidFill>
                <a:ea typeface="微软雅黑" panose="020b0503020204020204" pitchFamily="34" charset="-122"/>
              </a:rPr>
              <a:t>双手交替翻转是翻花绳的另一种基本动作。首先，将花绳垂直地抛起，然后用一只手掌接住花绳的一端。接着，迅速将另一只手掌伸出，接住花绳另一端，并将原来接住的手掌放开。这样，花绳就会在两只手之间不断交替翻转。</a:t>
            </a:r>
            <a:endParaRPr lang="en-US" sz="1100"/>
          </a:p>
        </p:txBody>
      </p:sp>
      <p:pic>
        <p:nvPicPr>
          <p:cNvPr id="9" name="Picture 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100" y="1663700"/>
            <a:ext cx="4064000" cy="4064000"/>
          </a:xfrm>
          <a:prstGeom prst="rect">
            <a:avLst/>
          </a:prstGeom>
        </p:spPr>
      </p:pic>
    </p:spTree>
  </p:cSld>
  <p:clrMapOvr>
    <a:masterClrMapping/>
  </p:clrMapOvr>
  <p:transition advTm="2000">
    <p:wedg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https://d.book118.com/196144025101010033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1">
  <a:themeElements>
    <a:clrScheme name="自定义 1346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2A5CF2"/>
      </a:accent1>
      <a:accent2>
        <a:srgbClr val="2A5CF2"/>
      </a:accent2>
      <a:accent3>
        <a:srgbClr val="2A5CF2"/>
      </a:accent3>
      <a:accent4>
        <a:srgbClr val="2A5CF2"/>
      </a:accent4>
      <a:accent5>
        <a:srgbClr val="2A5CF2"/>
      </a:accent5>
      <a:accent6>
        <a:srgbClr val="2A5CF2"/>
      </a:accent6>
      <a:hlink>
        <a:srgbClr val="2A5CF2"/>
      </a:hlink>
      <a:folHlink>
        <a:srgbClr val="2A5CF2"/>
      </a:folHlink>
    </a:clrScheme>
    <a:fontScheme name="自定义 9">
      <a:majorFont>
        <a:latin typeface="字魂58号-创中黑"/>
        <a:ea typeface="思源黑体 CN Medium"/>
        <a:cs typeface="Arial"/>
      </a:majorFont>
      <a:minorFont>
        <a:latin typeface="字魂58号-创中黑"/>
        <a:ea typeface="思源黑体 CN Medium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字魂58号-创中黑</vt:lpstr>
      <vt:lpstr>思源黑体 CN Medium</vt:lpstr>
      <vt:lpstr>微软雅黑</vt:lpstr>
      <vt:lpstr>Wingdings</vt:lpstr>
      <vt:lpstr>思源黑体 CN Normal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2024-09-01T22:20:59.920</cp:lastPrinted>
  <dcterms:created xsi:type="dcterms:W3CDTF">2024-09-01T14:20:59Z</dcterms:created>
  <dcterms:modified xsi:type="dcterms:W3CDTF">2024-09-01T14:21:01Z</dcterms:modified>
</cp:coreProperties>
</file>