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58867D6-F2CE-4138-AC36-A588CDEA8A2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520EC2-8CD5-43AB-B779-DE5399BD4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1049E-33B5-41C1-994B-486E81C0D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A460F0-76E5-418E-A6B4-560A2BE4A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6BBB10-500D-44E2-8A36-DFBA5E73A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7DB4F-EA87-4D50-9D99-BBDB394FD9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E5108E-84DB-47D8-B5D9-EE05864F84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8447C2-A06F-4CDF-854F-CED70165E7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D3F50B-6B38-44E8-A149-5633DC744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7645D-F529-4C21-8771-C2FE78011D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58A3F-7BBD-4F5A-A9EE-1040C2E6F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2998C-782D-4D6A-B61A-33AACC691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70CDE20-B39B-4D1D-89B2-A51D8C39AEC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FE2715A-46C9-4169-805D-C874D1070C5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6.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5100305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健康眼睛远离眼部疾病</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眼部解剖学</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常见眼部疾病</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眼部保健</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眼部保护</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儿童眼部保护</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眼部解剖学</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眼球结构</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眼球是人体重要的感觉器官之一，主要包括角膜、瞳孔、晶状体和视网膜。角膜是眼球前部凸面，起到保护和折射光线的作用。瞳孔是眼中的黑色圆孔，控制着进入眼睛的光线量。晶状体是眼球内的透明凸透镜，可以调节焦距。视网膜是眼球内壁，包含视杆细胞和视锥细胞，负责感光和传递视觉信息。</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泪腺系统</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保持眼睛湿润</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泪液的作用</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调节瞳孔大小</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睫状肌</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清除异物和细菌</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眼睛的自洁功能</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眼内肌肉</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控制眼球运动</a:t>
            </a:r>
            <a:endParaRPr lang="en-US" sz="1400" b="0" strike="noStrike" spc="-1">
              <a:solidFill>
                <a:srgbClr val="000000"/>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眼外肌</a:t>
            </a:r>
            <a:endParaRPr lang="en-US" sz="1800" b="0" strike="noStrike" spc="-1">
              <a:solidFill>
                <a:srgbClr val="000000"/>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协调眼球运动</a:t>
            </a:r>
            <a:endParaRPr lang="en-US" sz="1400" b="0" strike="noStrike" spc="-1">
              <a:solidFill>
                <a:srgbClr val="000000"/>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眼球运动的机制</a:t>
            </a:r>
            <a:endParaRPr lang="en-US" sz="1800" b="0" strike="noStrike" spc="-1">
              <a:solidFill>
                <a:srgbClr val="000000"/>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传递视觉信息</a:t>
            </a:r>
            <a:endParaRPr lang="en-US" sz="1400" b="0" strike="noStrike" spc="-1">
              <a:solidFill>
                <a:srgbClr val="000000"/>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视神经</a:t>
            </a:r>
            <a:endParaRPr lang="en-US" sz="1800" b="0" strike="noStrike" spc="-1">
              <a:solidFill>
                <a:srgbClr val="000000"/>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视觉传导</a:t>
            </a:r>
            <a:endParaRPr lang="en-US" sz="3600" b="0" strike="noStrike" spc="-1">
              <a:solidFill>
                <a:schemeClr val="dk1"/>
              </a:solidFill>
              <a:latin typeface="Arial"/>
            </a:endParaRPr>
          </a:p>
        </p:txBody>
      </p:sp>
      <p:sp>
        <p:nvSpPr>
          <p:cNvPr id="10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0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视网膜中的视杆细胞和视锥细胞</a:t>
            </a:r>
            <a:endParaRPr lang="en-US" sz="2000" b="0" strike="noStrike" spc="-1">
              <a:solidFill>
                <a:srgbClr val="000000"/>
              </a:solidFill>
              <a:latin typeface="Arial"/>
            </a:endParaRPr>
          </a:p>
        </p:txBody>
      </p:sp>
      <p:sp>
        <p:nvSpPr>
          <p:cNvPr id="1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视觉皮层的处理</a:t>
            </a:r>
            <a:endParaRPr lang="en-US" sz="2000" b="0" strike="noStrike" spc="-1">
              <a:solidFill>
                <a:srgbClr val="000000"/>
              </a:solidFill>
              <a:latin typeface="Arial"/>
            </a:endParaRPr>
          </a:p>
        </p:txBody>
      </p:sp>
      <p:sp>
        <p:nvSpPr>
          <p:cNvPr id="1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视神经传递信息到大脑</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眼睛是视觉的重要器官</a:t>
            </a:r>
            <a:endParaRPr lang="en-US" sz="3600" b="0" strike="noStrike" spc="-1">
              <a:solidFill>
                <a:schemeClr val="dk1"/>
              </a:solidFill>
              <a:latin typeface="Arial"/>
            </a:endParaRPr>
          </a:p>
        </p:txBody>
      </p:sp>
      <p:sp>
        <p:nvSpPr>
          <p:cNvPr id="11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眼球结构复杂，不同部分协同工作，使得我们能够看到世界。了解眼部解剖学有助于维护眼睛健康，预防眼部疾病的发生。保持眼部卫生、规律眼保健操，是维护眼睛健康的关键。</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常见眼部疾病</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近视和远视</a:t>
            </a:r>
            <a:endParaRPr lang="en-US" sz="3600" b="0" strike="noStrike" spc="-1">
              <a:solidFill>
                <a:schemeClr val="dk1"/>
              </a:solidFill>
              <a:latin typeface="Arial"/>
            </a:endParaRPr>
          </a:p>
        </p:txBody>
      </p:sp>
      <p:sp>
        <p:nvSpPr>
          <p:cNvPr id="11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近视是指眼睛看近处清晰而看远处模糊，主要原因是眼轴过长或屈光度过强。预防方法包括远离电子产品、保持正确的用眼姿势等。远视是眼睛看远处清晰而看近处模糊，主要原因是眼轴过短或屈光度不足。治疗方法包括佩戴眼镜、隐形眼镜或进行角膜屈光手术。视力检查与验光是了解自己视力状况并选择适合的矫正措施的重要步骤。</a:t>
            </a:r>
            <a:endParaRPr lang="en-US" sz="16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弱视和散光</a:t>
            </a:r>
            <a:endParaRPr lang="en-US" sz="3600" b="0" strike="noStrike" spc="-1">
              <a:solidFill>
                <a:schemeClr val="dk1"/>
              </a:solidFill>
              <a:latin typeface="Arial"/>
            </a:endParaRPr>
          </a:p>
        </p:txBody>
      </p:sp>
      <p:sp>
        <p:nvSpPr>
          <p:cNvPr id="12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包括视力模糊、眼睛疲劳等，治疗方法有眼部康复训练、佩戴眼罩等</a:t>
            </a:r>
            <a:endParaRPr lang="en-US" sz="1400" b="0" strike="noStrike" spc="-1">
              <a:solidFill>
                <a:srgbClr val="000000"/>
              </a:solidFill>
              <a:latin typeface="Arial"/>
            </a:endParaRPr>
          </a:p>
        </p:txBody>
      </p:sp>
      <p:sp>
        <p:nvSpPr>
          <p:cNvPr id="12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弱视症状及治疗</a:t>
            </a:r>
            <a:endParaRPr lang="en-US" sz="2000" b="0" strike="noStrike" spc="-1">
              <a:solidFill>
                <a:srgbClr val="000000"/>
              </a:solidFill>
              <a:latin typeface="Arial"/>
            </a:endParaRPr>
          </a:p>
        </p:txBody>
      </p:sp>
      <p:sp>
        <p:nvSpPr>
          <p:cNvPr id="1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如眼球大小不一致、眼皮异常等，需及时就医进行处理</a:t>
            </a:r>
            <a:endParaRPr lang="en-US" sz="1400" b="0" strike="noStrike" spc="-1">
              <a:solidFill>
                <a:srgbClr val="000000"/>
              </a:solidFill>
              <a:latin typeface="Arial"/>
            </a:endParaRPr>
          </a:p>
        </p:txBody>
      </p:sp>
      <p:sp>
        <p:nvSpPr>
          <p:cNvPr id="1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常见的眼部畸形问题</a:t>
            </a:r>
            <a:endParaRPr lang="en-US" sz="2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表现为近处模糊而远处清晰，可通过佩戴眼镜或隐形眼镜进行矫正</a:t>
            </a:r>
            <a:endParaRPr lang="en-US" sz="1400" b="0" strike="noStrike" spc="-1">
              <a:solidFill>
                <a:srgbClr val="000000"/>
              </a:solidFill>
              <a:latin typeface="Arial"/>
            </a:endParaRPr>
          </a:p>
        </p:txBody>
      </p:sp>
      <p:sp>
        <p:nvSpPr>
          <p:cNvPr id="1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散光症状及纠正方法</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白内障的形成和手术治疗</a:t>
            </a:r>
            <a:endParaRPr lang="en-US" sz="1800" b="0" strike="noStrike" spc="-1">
              <a:solidFill>
                <a:srgbClr val="000000"/>
              </a:solidFill>
              <a:latin typeface="Arial"/>
            </a:endParaRPr>
          </a:p>
        </p:txBody>
      </p:sp>
      <p:sp>
        <p:nvSpPr>
          <p:cNvPr id="131"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白内障是晶状体混浊引起的，手术是唯一有效的治疗方法</a:t>
            </a:r>
            <a:endParaRPr lang="en-US" sz="12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如何保护眼睛避免这些疾病的发生</a:t>
            </a:r>
            <a:endParaRPr lang="en-US" sz="1800" b="0" strike="noStrike" spc="-1">
              <a:solidFill>
                <a:srgbClr val="000000"/>
              </a:solidFill>
              <a:latin typeface="Arial"/>
            </a:endParaRPr>
          </a:p>
        </p:txBody>
      </p:sp>
      <p:sp>
        <p:nvSpPr>
          <p:cNvPr id="134"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定期进行眼部检查、避免长时间用电子产品等可以帮助预防这些疾病</a:t>
            </a:r>
            <a:endParaRPr lang="en-US" sz="12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7"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青光眼和白内障</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青光眼的危害和治疗</a:t>
            </a:r>
            <a:endParaRPr lang="en-US" sz="1800" b="0" strike="noStrike" spc="-1">
              <a:solidFill>
                <a:srgbClr val="000000"/>
              </a:solidFill>
              <a:latin typeface="Arial"/>
            </a:endParaRPr>
          </a:p>
        </p:txBody>
      </p:sp>
      <p:sp>
        <p:nvSpPr>
          <p:cNvPr id="141"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青光眼会导致视力逐渐丧失，治疗方法包括药物治疗和手术</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角膜炎和飞蚊症</a:t>
            </a:r>
            <a:endParaRPr lang="en-US" sz="2200" b="0" strike="noStrike" spc="-1">
              <a:solidFill>
                <a:srgbClr val="000000"/>
              </a:solidFill>
              <a:latin typeface="Arial"/>
            </a:endParaRPr>
          </a:p>
        </p:txBody>
      </p:sp>
      <p:sp>
        <p:nvSpPr>
          <p:cNvPr id="14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角膜炎是角膜感染引起的眼部疾病，症状包括眼痛、泪水增多等，治疗方法有眼部消炎药物。飞蚊症是眼球内产生的影子或斑点，常见误区是以为是蚊子，可通过手术治疗。预防眼部感染的措施包括勤洗手、避免眼部摩擦等。</a:t>
            </a:r>
            <a:endParaRPr lang="en-US" sz="14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眼部疾病防护小贴士</a:t>
            </a:r>
            <a:endParaRPr lang="en-US" sz="3600" b="0" strike="noStrike" spc="-1">
              <a:solidFill>
                <a:schemeClr val="dk1"/>
              </a:solidFill>
              <a:latin typeface="Arial"/>
            </a:endParaRPr>
          </a:p>
        </p:txBody>
      </p:sp>
      <p:sp>
        <p:nvSpPr>
          <p:cNvPr id="14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及时发现并处理眼部问题</a:t>
            </a:r>
            <a:endParaRPr lang="en-US" sz="1400" b="0" strike="noStrike" spc="-1">
              <a:solidFill>
                <a:srgbClr val="000000"/>
              </a:solidFill>
              <a:latin typeface="Arial"/>
            </a:endParaRPr>
          </a:p>
        </p:txBody>
      </p:sp>
      <p:sp>
        <p:nvSpPr>
          <p:cNvPr id="14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定期眼部检查</a:t>
            </a:r>
            <a:endParaRPr lang="en-US" sz="1800" b="0" strike="noStrike" spc="-1">
              <a:solidFill>
                <a:srgbClr val="000000"/>
              </a:solidFill>
              <a:latin typeface="Arial"/>
            </a:endParaRPr>
          </a:p>
        </p:txBody>
      </p:sp>
      <p:sp>
        <p:nvSpPr>
          <p:cNvPr id="14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佩戴护目镜防护眼球受伤</a:t>
            </a:r>
            <a:endParaRPr lang="en-US" sz="1400" b="0" strike="noStrike" spc="-1">
              <a:solidFill>
                <a:srgbClr val="000000"/>
              </a:solidFill>
              <a:latin typeface="Arial"/>
            </a:endParaRPr>
          </a:p>
        </p:txBody>
      </p:sp>
      <p:sp>
        <p:nvSpPr>
          <p:cNvPr id="15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防护眼部</a:t>
            </a:r>
            <a:endParaRPr lang="en-US" sz="1800" b="0" strike="noStrike" spc="-1">
              <a:solidFill>
                <a:srgbClr val="000000"/>
              </a:solidFill>
              <a:latin typeface="Arial"/>
            </a:endParaRPr>
          </a:p>
        </p:txBody>
      </p:sp>
      <p:sp>
        <p:nvSpPr>
          <p:cNvPr id="15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勤洗手、避免眼部摩擦</a:t>
            </a:r>
            <a:endParaRPr lang="en-US" sz="1400" b="0" strike="noStrike" spc="-1">
              <a:solidFill>
                <a:srgbClr val="000000"/>
              </a:solidFill>
              <a:latin typeface="Arial"/>
            </a:endParaRPr>
          </a:p>
        </p:txBody>
      </p:sp>
      <p:sp>
        <p:nvSpPr>
          <p:cNvPr id="15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保持用眼卫生</a:t>
            </a:r>
            <a:endParaRPr lang="en-US" sz="1800" b="0" strike="noStrike" spc="-1">
              <a:solidFill>
                <a:srgbClr val="000000"/>
              </a:solidFill>
              <a:latin typeface="Arial"/>
            </a:endParaRPr>
          </a:p>
        </p:txBody>
      </p:sp>
      <p:sp>
        <p:nvSpPr>
          <p:cNvPr id="15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长时间用电子产品会加重眼部疲劳</a:t>
            </a:r>
            <a:endParaRPr lang="en-US" sz="1400" b="0" strike="noStrike" spc="-1">
              <a:solidFill>
                <a:srgbClr val="000000"/>
              </a:solidFill>
              <a:latin typeface="Arial"/>
            </a:endParaRPr>
          </a:p>
        </p:txBody>
      </p:sp>
      <p:sp>
        <p:nvSpPr>
          <p:cNvPr id="15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远离电子产品</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眼部保健</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饮食与眼健康</a:t>
            </a:r>
            <a:endParaRPr lang="en-US" sz="3600" b="0" strike="noStrike" spc="-1">
              <a:solidFill>
                <a:schemeClr val="dk1"/>
              </a:solidFill>
              <a:latin typeface="Arial"/>
            </a:endParaRPr>
          </a:p>
        </p:txBody>
      </p:sp>
      <p:sp>
        <p:nvSpPr>
          <p:cNvPr id="15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提供眼部所需营养</a:t>
            </a:r>
            <a:endParaRPr lang="en-US" sz="1400" b="0" strike="noStrike" spc="-1">
              <a:solidFill>
                <a:srgbClr val="000000"/>
              </a:solidFill>
              <a:latin typeface="Arial"/>
            </a:endParaRPr>
          </a:p>
        </p:txBody>
      </p:sp>
      <p:sp>
        <p:nvSpPr>
          <p:cNvPr id="16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富含维生素</a:t>
            </a:r>
            <a:r>
              <a:rPr lang="en-US" sz="1800" b="1" strike="noStrike" spc="-1">
                <a:solidFill>
                  <a:schemeClr val="accent1"/>
                </a:solidFill>
                <a:latin typeface="微软雅黑"/>
                <a:ea typeface="微软雅黑"/>
              </a:rPr>
              <a:t>A</a:t>
            </a:r>
            <a:r>
              <a:rPr lang="zh-CN" sz="1800" b="1" strike="noStrike" spc="-1">
                <a:solidFill>
                  <a:schemeClr val="accent1"/>
                </a:solidFill>
                <a:latin typeface="微软雅黑"/>
                <a:ea typeface="微软雅黑"/>
              </a:rPr>
              <a:t>、</a:t>
            </a:r>
            <a:r>
              <a:rPr lang="en-US" sz="1800" b="1" strike="noStrike" spc="-1">
                <a:solidFill>
                  <a:schemeClr val="accent1"/>
                </a:solidFill>
                <a:latin typeface="微软雅黑"/>
                <a:ea typeface="微软雅黑"/>
              </a:rPr>
              <a:t>C</a:t>
            </a:r>
            <a:r>
              <a:rPr lang="zh-CN" sz="1800" b="1" strike="noStrike" spc="-1">
                <a:solidFill>
                  <a:schemeClr val="accent1"/>
                </a:solidFill>
                <a:latin typeface="微软雅黑"/>
                <a:ea typeface="微软雅黑"/>
              </a:rPr>
              <a:t>、</a:t>
            </a:r>
            <a:r>
              <a:rPr lang="en-US" sz="1800" b="1" strike="noStrike" spc="-1">
                <a:solidFill>
                  <a:schemeClr val="accent1"/>
                </a:solidFill>
                <a:latin typeface="微软雅黑"/>
                <a:ea typeface="微软雅黑"/>
              </a:rPr>
              <a:t>E</a:t>
            </a:r>
            <a:r>
              <a:rPr lang="zh-CN" sz="1800" b="1" strike="noStrike" spc="-1">
                <a:solidFill>
                  <a:schemeClr val="accent1"/>
                </a:solidFill>
                <a:latin typeface="微软雅黑"/>
                <a:ea typeface="微软雅黑"/>
              </a:rPr>
              <a:t>的食物</a:t>
            </a:r>
            <a:endParaRPr lang="en-US" sz="1800" b="0" strike="noStrike" spc="-1">
              <a:solidFill>
                <a:srgbClr val="000000"/>
              </a:solidFill>
              <a:latin typeface="Arial"/>
            </a:endParaRPr>
          </a:p>
        </p:txBody>
      </p:sp>
      <p:sp>
        <p:nvSpPr>
          <p:cNvPr id="16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维持眼部健康</a:t>
            </a:r>
            <a:endParaRPr lang="en-US" sz="1400" b="0" strike="noStrike" spc="-1">
              <a:solidFill>
                <a:srgbClr val="000000"/>
              </a:solidFill>
              <a:latin typeface="Arial"/>
            </a:endParaRPr>
          </a:p>
        </p:txBody>
      </p:sp>
      <p:sp>
        <p:nvSpPr>
          <p:cNvPr id="16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均衡膳食对眼睛的重要性</a:t>
            </a:r>
            <a:endParaRPr lang="en-US" sz="1800" b="0" strike="noStrike" spc="-1">
              <a:solidFill>
                <a:srgbClr val="000000"/>
              </a:solidFill>
              <a:latin typeface="Arial"/>
            </a:endParaRPr>
          </a:p>
        </p:txBody>
      </p:sp>
      <p:sp>
        <p:nvSpPr>
          <p:cNvPr id="16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增强视力及抵抗眼部疾病能力</a:t>
            </a:r>
            <a:endParaRPr lang="en-US" sz="1400" b="0" strike="noStrike" spc="-1">
              <a:solidFill>
                <a:srgbClr val="000000"/>
              </a:solidFill>
              <a:latin typeface="Arial"/>
            </a:endParaRPr>
          </a:p>
        </p:txBody>
      </p:sp>
      <p:sp>
        <p:nvSpPr>
          <p:cNvPr id="16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补充叶黄素和玛卡素</a:t>
            </a:r>
            <a:endParaRPr lang="en-US" sz="1800" b="0" strike="noStrike" spc="-1">
              <a:solidFill>
                <a:srgbClr val="000000"/>
              </a:solidFill>
              <a:latin typeface="Arial"/>
            </a:endParaRPr>
          </a:p>
        </p:txBody>
      </p:sp>
      <p:sp>
        <p:nvSpPr>
          <p:cNvPr id="16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视力保健操</a:t>
            </a:r>
            <a:endParaRPr lang="en-US" sz="2200" b="0" strike="noStrike" spc="-1">
              <a:solidFill>
                <a:srgbClr val="000000"/>
              </a:solidFill>
              <a:latin typeface="Arial"/>
            </a:endParaRPr>
          </a:p>
        </p:txBody>
      </p:sp>
      <p:sp>
        <p:nvSpPr>
          <p:cNvPr id="16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视力保健操是通过眼部按摩和特定动作，帮助缓解眼部疲劳，提高视力。定期进行视力保健操有助于保持眼部健康，并预防近视等问题。</a:t>
            </a:r>
            <a:endParaRPr lang="en-US" sz="14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眼镜与隐形眼镜护理</a:t>
            </a:r>
            <a:endParaRPr lang="en-US" sz="3600" b="0" strike="noStrike" spc="-1">
              <a:solidFill>
                <a:schemeClr val="dk1"/>
              </a:solidFill>
              <a:latin typeface="Arial"/>
            </a:endParaRPr>
          </a:p>
        </p:txBody>
      </p:sp>
      <p:sp>
        <p:nvSpPr>
          <p:cNvPr id="17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避免眼睛受伤</a:t>
            </a:r>
            <a:endParaRPr lang="en-US" sz="1400" b="0" strike="noStrike" spc="-1">
              <a:solidFill>
                <a:srgbClr val="000000"/>
              </a:solidFill>
              <a:latin typeface="Arial"/>
            </a:endParaRPr>
          </a:p>
        </p:txBody>
      </p:sp>
      <p:sp>
        <p:nvSpPr>
          <p:cNvPr id="17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眼镜和隐形眼镜的正确佩戴方法</a:t>
            </a:r>
            <a:endParaRPr lang="en-US" sz="1800" b="0" strike="noStrike" spc="-1">
              <a:solidFill>
                <a:srgbClr val="000000"/>
              </a:solidFill>
              <a:latin typeface="Arial"/>
            </a:endParaRPr>
          </a:p>
        </p:txBody>
      </p:sp>
      <p:sp>
        <p:nvSpPr>
          <p:cNvPr id="17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预防眼部感染</a:t>
            </a:r>
            <a:endParaRPr lang="en-US" sz="1400" b="0" strike="noStrike" spc="-1">
              <a:solidFill>
                <a:srgbClr val="000000"/>
              </a:solidFill>
              <a:latin typeface="Arial"/>
            </a:endParaRPr>
          </a:p>
        </p:txBody>
      </p:sp>
      <p:sp>
        <p:nvSpPr>
          <p:cNvPr id="17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清洁和消毒隐形眼镜的步骤</a:t>
            </a:r>
            <a:endParaRPr lang="en-US" sz="1800" b="0" strike="noStrike" spc="-1">
              <a:solidFill>
                <a:srgbClr val="000000"/>
              </a:solidFill>
              <a:latin typeface="Arial"/>
            </a:endParaRPr>
          </a:p>
        </p:txBody>
      </p:sp>
      <p:sp>
        <p:nvSpPr>
          <p:cNvPr id="17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延长眼镜使用寿命</a:t>
            </a:r>
            <a:endParaRPr lang="en-US" sz="1400" b="0" strike="noStrike" spc="-1">
              <a:solidFill>
                <a:srgbClr val="000000"/>
              </a:solidFill>
              <a:latin typeface="Arial"/>
            </a:endParaRPr>
          </a:p>
        </p:txBody>
      </p:sp>
      <p:sp>
        <p:nvSpPr>
          <p:cNvPr id="17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镜片选购和保养注意事项</a:t>
            </a:r>
            <a:endParaRPr lang="en-US" sz="1800" b="0" strike="noStrike" spc="-1">
              <a:solidFill>
                <a:srgbClr val="000000"/>
              </a:solidFill>
              <a:latin typeface="Arial"/>
            </a:endParaRPr>
          </a:p>
        </p:txBody>
      </p:sp>
      <p:sp>
        <p:nvSpPr>
          <p:cNvPr id="17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7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眼保健操</a:t>
            </a:r>
            <a:endParaRPr lang="en-US" sz="3600" b="0" strike="noStrike" spc="-1">
              <a:solidFill>
                <a:schemeClr val="dk1"/>
              </a:solidFill>
              <a:latin typeface="Arial"/>
            </a:endParaRPr>
          </a:p>
        </p:txBody>
      </p:sp>
      <p:sp>
        <p:nvSpPr>
          <p:cNvPr id="1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眼保健操是通过一系列简单的动作，帮助放松眼部肌肉，改善眼睛血液循环。这些操练可以缓解眼睛疲劳，减轻眼部不适，对保护视力非常重要。</a:t>
            </a:r>
            <a:endParaRPr lang="en-US" sz="16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眼部保健小贴士</a:t>
            </a:r>
            <a:endParaRPr lang="en-US" sz="3600" b="0" strike="noStrike" spc="-1">
              <a:solidFill>
                <a:schemeClr val="dk1"/>
              </a:solidFill>
              <a:latin typeface="Arial"/>
            </a:endParaRPr>
          </a:p>
        </p:txBody>
      </p:sp>
      <p:sp>
        <p:nvSpPr>
          <p:cNvPr id="18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保持眼部健康</a:t>
            </a:r>
            <a:endParaRPr lang="en-US" sz="1400" b="0" strike="noStrike" spc="-1">
              <a:solidFill>
                <a:srgbClr val="000000"/>
              </a:solidFill>
              <a:latin typeface="Arial"/>
            </a:endParaRPr>
          </a:p>
        </p:txBody>
      </p:sp>
      <p:sp>
        <p:nvSpPr>
          <p:cNvPr id="18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定期做眼保健操</a:t>
            </a:r>
            <a:endParaRPr lang="en-US" sz="2000" b="0" strike="noStrike" spc="-1">
              <a:solidFill>
                <a:srgbClr val="000000"/>
              </a:solidFill>
              <a:latin typeface="Arial"/>
            </a:endParaRPr>
          </a:p>
        </p:txBody>
      </p:sp>
      <p:sp>
        <p:nvSpPr>
          <p:cNvPr id="18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有助于眼部休息和修复</a:t>
            </a:r>
            <a:endParaRPr lang="en-US" sz="1400" b="0" strike="noStrike" spc="-1">
              <a:solidFill>
                <a:srgbClr val="000000"/>
              </a:solidFill>
              <a:latin typeface="Arial"/>
            </a:endParaRPr>
          </a:p>
        </p:txBody>
      </p:sp>
      <p:sp>
        <p:nvSpPr>
          <p:cNvPr id="1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保持充足睡眠</a:t>
            </a:r>
            <a:endParaRPr lang="en-US" sz="2000" b="0" strike="noStrike" spc="-1">
              <a:solidFill>
                <a:srgbClr val="000000"/>
              </a:solidFill>
              <a:latin typeface="Arial"/>
            </a:endParaRPr>
          </a:p>
        </p:txBody>
      </p:sp>
      <p:sp>
        <p:nvSpPr>
          <p:cNvPr id="1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预防眼部疲劳</a:t>
            </a:r>
            <a:endParaRPr lang="en-US" sz="1400" b="0" strike="noStrike" spc="-1">
              <a:solidFill>
                <a:srgbClr val="000000"/>
              </a:solidFill>
              <a:latin typeface="Arial"/>
            </a:endParaRPr>
          </a:p>
        </p:txBody>
      </p:sp>
      <p:sp>
        <p:nvSpPr>
          <p:cNvPr id="1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避免长时间盯着屏幕</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https://d.book118.com/196151003050010103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健康眼睛远离眼部疾病</vt:lpstr>
      <vt:lpstr>目录</vt:lpstr>
      <vt:lpstr>第1章 眼部解剖学</vt:lpstr>
      <vt:lpstr> </vt:lpstr>
      <vt:lpstr>泪腺系统</vt:lpstr>
      <vt:lpstr>眼内肌肉</vt:lpstr>
      <vt:lpstr>视觉传导</vt:lpstr>
      <vt:lpstr>眼睛是视觉的重要器官</vt:lpstr>
      <vt:lpstr>第2章 常见眼部疾病</vt:lpstr>
      <vt:lpstr>近视和远视</vt:lpstr>
      <vt:lpstr>弱视和散光</vt:lpstr>
      <vt:lpstr>青光眼和白内障</vt:lpstr>
      <vt:lpstr> </vt:lpstr>
      <vt:lpstr>眼部疾病防护小贴士</vt:lpstr>
      <vt:lpstr>第3章 眼部保健</vt:lpstr>
      <vt:lpstr>饮食与眼健康</vt:lpstr>
      <vt:lpstr> </vt:lpstr>
      <vt:lpstr>眼镜与隐形眼镜护理</vt:lpstr>
      <vt:lpstr>眼保健操</vt:lpstr>
      <vt:lpstr>眼部保健小贴士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2024-09-28T12:03:25.230</cp:lastPrinted>
  <dcterms:created xsi:type="dcterms:W3CDTF">2024-09-28T04:03:25Z</dcterms:created>
  <dcterms:modified xsi:type="dcterms:W3CDTF">2024-09-28T04:03:27Z</dcterms:modified>
</cp:coreProperties>
</file>