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TCUSM+MS-UIGothic"/>
      <p:regular r:id="rId15"/>
    </p:embeddedFont>
    <p:embeddedFont>
      <p:font typeface="AWMBQI+TJRVSP+ArialMT"/>
      <p:regular r:id="rId16"/>
    </p:embeddedFont>
    <p:embeddedFont>
      <p:font typeface="GGHRVN+HMGJKD+MicrosoftYaHei-Bold"/>
      <p:regular r:id="rId17"/>
    </p:embeddedFont>
    <p:embeddedFont>
      <p:font typeface="WEOEVD+JCDWOU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C4883-ACD9-461E-AE4E-CF921CBFB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C1F96-52D0-4511-9308-EED97C588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2DE5C-EA3F-4377-BDAD-F397071C7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8B2E0-66A3-4B79-ABE6-5472FBE61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4C2491-14E5-44DF-BD32-8C30A301C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CEC0AE-DFE9-4D98-93DD-4404BED1B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8F7A98-133D-4688-BD38-26CC7F4B3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BE36F-5117-4279-9161-9B7E66888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9B724-4A3D-4377-BE72-55C1F8AA3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9D708-AA56-4EFD-9D4F-A3FA24877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DB6FE-41DD-4F5E-85B7-436CDAA50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1002322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79675" y="1949604"/>
            <a:ext cx="8310588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QTCUSM+MS-UIGothic"/>
                <a:cs typeface="QTCUSM+MS-UIGothic"/>
              </a:rPr>
              <a:t>房地</a:t>
            </a:r>
            <a:r>
              <a:rPr sz="5150" spc="23">
                <a:solidFill>
                  <a:srgbClr val="8D3300"/>
                </a:solidFill>
                <a:latin typeface="SimSun"/>
                <a:cs typeface="SimSun"/>
              </a:rPr>
              <a:t>产项</a:t>
            </a:r>
            <a:r>
              <a:rPr sz="5150" spc="25">
                <a:solidFill>
                  <a:srgbClr val="8D3300"/>
                </a:solidFill>
                <a:latin typeface="QTCUSM+MS-UIGothic"/>
                <a:cs typeface="QTCUSM+MS-UIGothic"/>
              </a:rPr>
              <a:t>目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经济测</a:t>
            </a:r>
            <a:r>
              <a:rPr sz="5150" spc="25">
                <a:solidFill>
                  <a:srgbClr val="8D3300"/>
                </a:solidFill>
                <a:latin typeface="QTCUSM+MS-UIGothic"/>
                <a:cs typeface="QTCUSM+MS-UIGothic"/>
              </a:rPr>
              <a:t>算培</a:t>
            </a:r>
            <a:r>
              <a:rPr sz="5150">
                <a:solidFill>
                  <a:srgbClr val="8D3300"/>
                </a:solidFill>
                <a:latin typeface="SimSun"/>
                <a:cs typeface="SimSun"/>
              </a:rPr>
              <a:t>训</a:t>
            </a:r>
          </a:p>
          <a:p>
            <a:pPr marL="2957829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8D3300"/>
                </a:solidFill>
                <a:latin typeface="QTCUSM+MS-UIGothic"/>
                <a:cs typeface="QTCUS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46929" y="2217610"/>
            <a:ext cx="4089341" cy="13321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AWMBQI+TJRVSP+ArialMT"/>
                <a:cs typeface="AWMBQI+TJRVSP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房地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产项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经济测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算概述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AWMBQI+TJRVSP+ArialMT"/>
                <a:cs typeface="AWMBQI+TJRVSP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房地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产项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目成本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23110" y="246036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QTCUSM+MS-UIGothic"/>
                <a:cs typeface="QTCUSM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46929" y="33148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AWMBQI+TJRVSP+ArialMT"/>
                <a:cs typeface="AWMBQI+TJRVSP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房地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产项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目收益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3110" y="355764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46929" y="386353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AWMBQI+TJRVSP+ArialMT"/>
                <a:cs typeface="AWMBQI+TJRVSP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房地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产项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风险评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46929" y="4412170"/>
            <a:ext cx="4790381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AWMBQI+TJRVSP+ArialMT"/>
                <a:cs typeface="AWMBQI+TJRVSP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房地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产项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经济测</a:t>
            </a:r>
            <a:r>
              <a:rPr sz="2400">
                <a:solidFill>
                  <a:srgbClr val="8D3300"/>
                </a:solidFill>
                <a:latin typeface="QTCUSM+MS-UIGothic"/>
                <a:cs typeface="QTCUSM+MS-UIGothic"/>
              </a:rPr>
              <a:t>算案例分析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GGHRVN+HMGJKD+MicrosoftYaHei-Bold"/>
                <a:cs typeface="GGHRVN+HMGJK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GGHRVN+HMGJKD+MicrosoftYaHei-Bold"/>
                <a:cs typeface="GGHRVN+HMGJKD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02585" y="3584809"/>
            <a:ext cx="734635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QTCUSM+MS-UIGothic"/>
                <a:cs typeface="QTCUSM+MS-UIGothic"/>
              </a:rPr>
              <a:t>房地</a:t>
            </a: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产项</a:t>
            </a:r>
            <a:r>
              <a:rPr sz="4550" spc="23">
                <a:solidFill>
                  <a:srgbClr val="8D3300"/>
                </a:solidFill>
                <a:latin typeface="QTCUSM+MS-UIGothic"/>
                <a:cs typeface="QTCUSM+MS-UIGothic"/>
              </a:rPr>
              <a:t>目</a:t>
            </a: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经济测</a:t>
            </a:r>
            <a:r>
              <a:rPr sz="4550" spc="25">
                <a:solidFill>
                  <a:srgbClr val="8D3300"/>
                </a:solidFill>
                <a:latin typeface="QTCUSM+MS-UIGothic"/>
                <a:cs typeface="QTCUSM+MS-UIGothic"/>
              </a:rPr>
              <a:t>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TCUSM+MS-UIGothic"/>
                <a:cs typeface="QTCUSM+MS-UIGothic"/>
              </a:rPr>
              <a:t>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6D1B"/>
                </a:solidFill>
                <a:latin typeface="QTCUSM+MS-UIGothic"/>
                <a:cs typeface="QTCUSM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QTCUSM+MS-UIGothic"/>
                <a:cs typeface="QTCUSM+MS-UIGothic"/>
              </a:rPr>
              <a:t>定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房地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产项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经济测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算是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房地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行全面的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分析和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估，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以确定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效益、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可行性。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QTCUSM+MS-UIGothic"/>
                <a:cs typeface="QTCUSM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者、开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商和相关部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供决策依据，帮助其了解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目的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效益、投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程度，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从而做出明智的决策。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TCUSM+MS-UIGothic"/>
                <a:cs typeface="QTCUSM+MS-UIGothic"/>
              </a:rPr>
              <a:t>重要性及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6D1B"/>
                </a:solidFill>
                <a:latin typeface="QTCUSM+MS-UIGothic"/>
                <a:cs typeface="QTCUSM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QTCUSM+MS-UIGothic"/>
                <a:cs typeface="QTCUSM+MS-UIGothic"/>
              </a:rPr>
              <a:t>重要性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房地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产项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经济测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目的成功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与否至关重要，它可以帮助投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者和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商了解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效益和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避免投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经济损</a:t>
            </a:r>
            <a:r>
              <a:rPr sz="1350">
                <a:solidFill>
                  <a:srgbClr val="000000"/>
                </a:solidFill>
                <a:latin typeface="QTCUSM+MS-UIGothic"/>
                <a:cs typeface="QTCUSM+MS-UIGothic"/>
              </a:rPr>
              <a:t>失。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FFFFFF"/>
                </a:solidFill>
                <a:latin typeface="QTCUSM+MS-UIGothic"/>
                <a:cs typeface="QTCUSM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313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TCUSM+MS-UIGothic"/>
                <a:cs typeface="QTCUSM+MS-UIGothic"/>
              </a:rPr>
              <a:t>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QTCUSM+MS-UIGothic"/>
                <a:cs typeface="QTCUSM+MS-UIGothic"/>
              </a:rPr>
              <a:t>用于房地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QTCUSM+MS-UIGothic"/>
                <a:cs typeface="QTCUSM+MS-UIGothic"/>
              </a:rPr>
              <a:t>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QTCUSM+MS-UIGothic"/>
                <a:cs typeface="QTCUSM+MS-UIGothic"/>
              </a:rPr>
              <a:t>、投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QTCUSM+MS-UIGothic"/>
                <a:cs typeface="QTCUSM+MS-UIGothic"/>
              </a:rPr>
              <a:t>、融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QTCUSM+MS-UIGothic"/>
                <a:cs typeface="QTCUSM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QTCUSM+MS-UIGothic"/>
                <a:cs typeface="QTCUSM+MS-UIGothic"/>
              </a:rPr>
              <a:t>售等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QTCUSM+MS-UIGothic"/>
                <a:cs typeface="QTCUSM+MS-UIGothic"/>
              </a:rPr>
              <a:t>域，是房地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QTCUSM+MS-UIGothic"/>
                <a:cs typeface="QTCUSM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QTCUSM+MS-UIGothic"/>
                <a:cs typeface="QTCUSM+MS-UIGothic"/>
              </a:rPr>
              <a:t>不可或缺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TCUSM+MS-UIGothic"/>
                <a:cs typeface="QTCUSM+MS-UIGothic"/>
              </a:rPr>
              <a:t>的一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QTCUSM+MS-UIGothic"/>
                <a:cs typeface="QTCUS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TCUSM+MS-UIGothic"/>
                <a:cs typeface="QTCUSM+MS-UIGothic"/>
              </a:rPr>
              <a:t>常用方法和工具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QTCUSM+MS-UIGothic"/>
                <a:cs typeface="QTCUSM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包括静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分析和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分析、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分析和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分析等。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QTCUSM+MS-UIGothic"/>
                <a:cs typeface="QTCUSM+MS-UIGothic"/>
              </a:rPr>
              <a:t>工具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684588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WEOEVD+JCDWOU+MicrosoftYaHei"/>
                <a:cs typeface="WEOEVD+JCDWOU+MicrosoftYaHei"/>
              </a:rPr>
              <a:t>Excel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、</a:t>
            </a:r>
            <a:r>
              <a:rPr sz="1500">
                <a:solidFill>
                  <a:srgbClr val="000000"/>
                </a:solidFill>
                <a:latin typeface="WEOEVD+JCDWOU+MicrosoftYaHei"/>
                <a:cs typeface="WEOEVD+JCDWOU+MicrosoftYaHei"/>
              </a:rPr>
              <a:t>SPSS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、</a:t>
            </a:r>
            <a:r>
              <a:rPr sz="1500">
                <a:solidFill>
                  <a:srgbClr val="000000"/>
                </a:solidFill>
                <a:latin typeface="WEOEVD+JCDWOU+MicrosoftYaHei"/>
                <a:cs typeface="WEOEVD+JCDWOU+MicrosoftYaHei"/>
              </a:rPr>
              <a:t>SAS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件，以及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房地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产经济测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GGHRVN+HMGJKD+MicrosoftYaHei-Bold"/>
                <a:cs typeface="GGHRVN+HMGJK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GGHRVN+HMGJKD+MicrosoftYaHei-Bold"/>
                <a:cs typeface="GGHRVN+HMGJKD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83609" y="3584809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QTCUSM+MS-UIGothic"/>
                <a:cs typeface="QTCUSM+MS-UIGothic"/>
              </a:rPr>
              <a:t>房地</a:t>
            </a: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产项</a:t>
            </a:r>
            <a:r>
              <a:rPr sz="4550" spc="23">
                <a:solidFill>
                  <a:srgbClr val="8D3300"/>
                </a:solidFill>
                <a:latin typeface="QTCUSM+MS-UIGothic"/>
                <a:cs typeface="QTCUSM+MS-UIGothic"/>
              </a:rPr>
              <a:t>目成本</a:t>
            </a:r>
            <a:r>
              <a:rPr sz="4550" spc="27">
                <a:solidFill>
                  <a:srgbClr val="8D3300"/>
                </a:solidFill>
                <a:latin typeface="SimSun"/>
                <a:cs typeface="SimSun"/>
              </a:rPr>
              <a:t>测</a:t>
            </a:r>
            <a:r>
              <a:rPr sz="4550">
                <a:solidFill>
                  <a:srgbClr val="8D3300"/>
                </a:solidFill>
                <a:latin typeface="QTCUSM+MS-UIGothic"/>
                <a:cs typeface="QTCUSM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TCUSM+MS-UIGothic"/>
                <a:cs typeface="QTCUSM+MS-UIGothic"/>
              </a:rPr>
              <a:t>土地成本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GHRVN+HMGJKD+MicrosoftYaHei-Bold"/>
                <a:cs typeface="GGHRVN+HMGJK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GHRVN+HMGJKD+MicrosoftYaHei-Bold"/>
                <a:cs typeface="GGHRVN+HMGJK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GHRVN+HMGJKD+MicrosoftYaHei-Bold"/>
                <a:cs typeface="GGHRVN+HMGJK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QTCUSM+MS-UIGothic"/>
                <a:cs typeface="QTCUSM+MS-UIGothic"/>
              </a:rPr>
              <a:t>土地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购</a:t>
            </a:r>
            <a:r>
              <a:rPr sz="2000" spc="23">
                <a:solidFill>
                  <a:srgbClr val="FF6D1B"/>
                </a:solidFill>
                <a:latin typeface="QTCUSM+MS-UIGothic"/>
                <a:cs typeface="QTCUSM+MS-UIGothic"/>
              </a:rPr>
              <a:t>置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QTCUSM+MS-UIGothic"/>
                <a:cs typeface="QTCUSM+MS-UIGothic"/>
              </a:rPr>
              <a:t>土地使用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权费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QTCUSM+MS-UIGothic"/>
                <a:cs typeface="QTCUSM+MS-UIGothic"/>
              </a:rPr>
              <a:t>拆迁安置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补偿费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土地所需的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用，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包括土地出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金、土地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让费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指因使用土地而需支付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土地所有者的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用。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指因开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房地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产项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目而需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原有居民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行拆迁安置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补偿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TCUSM+MS-UIGothic"/>
                <a:cs typeface="QTCUSM+MS-UIGothic"/>
              </a:rPr>
              <a:t>建安成本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TCUSM+MS-UIGothic"/>
                <a:cs typeface="QTCUSM+MS-UIGothic"/>
              </a:rPr>
              <a:t>建筑工程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2000">
                <a:solidFill>
                  <a:srgbClr val="FFFDFD"/>
                </a:solidFill>
                <a:latin typeface="QTCUSM+MS-UIGothic"/>
                <a:cs typeface="QTCUSM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TCUSM+MS-UIGothic"/>
                <a:cs typeface="QTCUSM+MS-UIGothic"/>
              </a:rPr>
              <a:t>建筑安装工程税金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4980" y="217270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CUSM+MS-UIGothic"/>
                <a:cs typeface="QTCUSM+MS-UIGothic"/>
              </a:rPr>
              <a:t>指因建筑安装工程而需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缴纳</a:t>
            </a:r>
            <a:r>
              <a:rPr sz="1500">
                <a:solidFill>
                  <a:srgbClr val="FFFDFD"/>
                </a:solidFill>
                <a:latin typeface="QTCUSM+MS-UIGothic"/>
                <a:cs typeface="QTCUSM+MS-UIGothic"/>
              </a:rPr>
              <a:t>的税金。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CUSM+MS-UIGothic"/>
                <a:cs typeface="QTCUSM+MS-UIGothic"/>
              </a:rPr>
              <a:t>包括基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QTCUSM+MS-UIGothic"/>
                <a:cs typeface="QTCUSM+MS-UIGothic"/>
              </a:rPr>
              <a:t>工程、主体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QTCUSM+MS-UIGothic"/>
                <a:cs typeface="QTCUSM+MS-UIGothic"/>
              </a:rPr>
              <a:t>构、内外装修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CUSM+MS-UIGothic"/>
                <a:cs typeface="QTCUSM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QTCUSM+MS-UIGothic"/>
                <a:cs typeface="QTCUSM+MS-UIGothic"/>
              </a:rPr>
              <a:t>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TCUSM+MS-UIGothic"/>
                <a:cs typeface="QTCUSM+MS-UIGothic"/>
              </a:rPr>
              <a:t>安装工程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2000">
                <a:solidFill>
                  <a:srgbClr val="FFFDFD"/>
                </a:solidFill>
                <a:latin typeface="QTCUSM+MS-UIGothic"/>
                <a:cs typeface="QTCUSM+MS-UIGothic"/>
              </a:rPr>
              <a:t>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21081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CUSM+MS-UIGothic"/>
                <a:cs typeface="QTCUSM+MS-UIGothic"/>
              </a:rPr>
              <a:t>包括水、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QTCUSM+MS-UIGothic"/>
                <a:cs typeface="QTCUSM+MS-UIGothic"/>
              </a:rPr>
              <a:t>、暖、燃气、通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讯</a:t>
            </a:r>
            <a:r>
              <a:rPr sz="1500">
                <a:solidFill>
                  <a:srgbClr val="FFFDFD"/>
                </a:solidFill>
                <a:latin typeface="QTCUSM+MS-UIGothic"/>
                <a:cs typeface="QTCUSM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QTCUSM+MS-UIGothic"/>
                <a:cs typeface="QTCUSM+MS-UIGothic"/>
              </a:rPr>
              <a:t>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TCUSM+MS-UIGothic"/>
                <a:cs typeface="QTCUSM+MS-UIGothic"/>
              </a:rPr>
              <a:t>的安装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QTCUSM+MS-UIGothic"/>
                <a:cs typeface="QTCUSM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QTCUSM+MS-UIGothic"/>
                <a:cs typeface="QTCUSM+MS-UIGothic"/>
              </a:rPr>
              <a:t>配套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FF6D1B"/>
                </a:solidFill>
                <a:latin typeface="QTCUSM+MS-UIGothic"/>
                <a:cs typeface="QTCUSM+MS-UIGothic"/>
              </a:rPr>
              <a:t>施成本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QTCUSM+MS-UIGothic"/>
                <a:cs typeface="QTCUSM+MS-UIGothic"/>
              </a:rPr>
              <a:t>公共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设</a:t>
            </a:r>
            <a:r>
              <a:rPr sz="2300" spc="23">
                <a:solidFill>
                  <a:srgbClr val="FF6D1B"/>
                </a:solidFill>
                <a:latin typeface="QTCUSM+MS-UIGothic"/>
                <a:cs typeface="QTCUSM+MS-UIGothic"/>
              </a:rPr>
              <a:t>施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费</a:t>
            </a:r>
            <a:r>
              <a:rPr sz="2300">
                <a:solidFill>
                  <a:srgbClr val="FF6D1B"/>
                </a:solidFill>
                <a:latin typeface="QTCUSM+MS-UIGothic"/>
                <a:cs typeface="QTCUSM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QTCUSM+MS-UIGothic"/>
                <a:cs typeface="QTCUSM+MS-UIGothic"/>
              </a:rPr>
              <a:t>服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务设</a:t>
            </a:r>
            <a:r>
              <a:rPr sz="2300" spc="23">
                <a:solidFill>
                  <a:srgbClr val="FF6D1B"/>
                </a:solidFill>
                <a:latin typeface="QTCUSM+MS-UIGothic"/>
                <a:cs typeface="QTCUSM+MS-UIGothic"/>
              </a:rPr>
              <a:t>施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费</a:t>
            </a:r>
            <a:r>
              <a:rPr sz="2300">
                <a:solidFill>
                  <a:srgbClr val="FF6D1B"/>
                </a:solidFill>
                <a:latin typeface="QTCUSM+MS-UIGothic"/>
                <a:cs typeface="QTCUSM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QTCUSM+MS-UIGothic"/>
                <a:cs typeface="QTCUSM+MS-UIGothic"/>
              </a:rPr>
              <a:t>智能化系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统费</a:t>
            </a:r>
            <a:r>
              <a:rPr sz="2300">
                <a:solidFill>
                  <a:srgbClr val="FF6D1B"/>
                </a:solidFill>
                <a:latin typeface="QTCUSM+MS-UIGothic"/>
                <a:cs typeface="QTCUSM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包括道路、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化、照明、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环卫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施的建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设费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包括物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管理、停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位、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2626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包括安防、通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讯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、智能家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居等系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的建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设费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配套等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施的建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设费</a:t>
            </a:r>
            <a:r>
              <a:rPr sz="1500">
                <a:solidFill>
                  <a:srgbClr val="000000"/>
                </a:solidFill>
                <a:latin typeface="QTCUSM+MS-UIGothic"/>
                <a:cs typeface="QTCUSM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https://d.book118.com/196210023225010102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QTCUSM+MS-UIGothic</vt:lpstr>
      <vt:lpstr>SimSun</vt:lpstr>
      <vt:lpstr>AWMBQI+TJRVSP+ArialMT</vt:lpstr>
      <vt:lpstr>Times New Roman</vt:lpstr>
      <vt:lpstr>GGHRVN+HMGJKD+MicrosoftYaHei-Bold</vt:lpstr>
      <vt:lpstr>WEOEVD+JCDWOU+MicrosoftYaHei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2024-09-27T21:29:17.038</cp:lastPrinted>
  <dcterms:created xsi:type="dcterms:W3CDTF">2024-09-27T13:29:17Z</dcterms:created>
  <dcterms:modified xsi:type="dcterms:W3CDTF">2024-09-27T13:29:18Z</dcterms:modified>
</cp:coreProperties>
</file>