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D7DDE140-5F05-4256-B2EF-3D0C5679D22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3F3387D-8DC0-4AF7-B7B1-DDAD7658212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C0E63DB6-D85C-4103-8344-8540E44C5C4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61C7C98C-6C61-4C8C-BA3E-781BAC952D6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6BC97DF7-B4FC-414F-9B3B-0A832981C6F8}"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4F0E3EBE-FB03-4596-B5A3-F9378F2165BE}"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1DC39964-C209-4D23-B8AB-9F7A1F3F0929}"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BBA85B04-C0AE-4ACD-B450-5F6DDF7EA17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081A3C3-7943-4168-95AD-E416BD484BA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7F94AB7-DDCE-4B4B-BF48-12CBE2B5B20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09E779B-422C-4839-8BFD-4D964286E6F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 Id="rId3" Type="http://schemas.openxmlformats.org/officeDocument/2006/relationships/image" Target="../media/image3.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3.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3.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3.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3.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13.jpeg" /><Relationship Id="rId4" Type="http://schemas.openxmlformats.org/officeDocument/2006/relationships/image" Target="../media/image14.jpeg" /><Relationship Id="rId5" Type="http://schemas.openxmlformats.org/officeDocument/2006/relationships/image" Target="../media/image3.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196230203022010033"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4" name="TextBox 4"/>
          <p:cNvSpPr txBox="1"/>
          <p:nvPr/>
        </p:nvSpPr>
        <p:spPr>
          <a:xfrm>
            <a:off x="763747" y="1807375"/>
            <a:ext cx="6503541" cy="2000250"/>
          </a:xfrm>
          <a:prstGeom prst="rect">
            <a:avLst/>
          </a:prstGeom>
        </p:spPr>
        <p:txBody>
          <a:bodyPr vert="horz" wrap="square" lIns="114300" tIns="57150" rIns="114300" bIns="5715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ct val="0"/>
              </a:spcBef>
            </a:pPr>
            <a:r>
              <a:rPr lang="en-US" sz="5400" b="1">
                <a:solidFill>
                  <a:schemeClr val="dk1">
                    <a:alpha val="100000"/>
                  </a:schemeClr>
                </a:solidFill>
                <a:latin typeface="Microsoft Yahei"/>
                <a:ea typeface="Microsoft Yahei"/>
                <a:cs typeface="Microsoft Yahei"/>
              </a:rPr>
              <a:t>针刀治疗腰椎间盘突出</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544858" y="364824"/>
            <a:ext cx="2792730" cy="1005840"/>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5400" b="1">
                <a:solidFill>
                  <a:schemeClr val="dk1">
                    <a:alpha val="100000"/>
                  </a:schemeClr>
                </a:solidFill>
                <a:latin typeface="Microsoft Yahei"/>
                <a:ea typeface="Microsoft Yahei"/>
                <a:cs typeface="Microsoft Yahei"/>
              </a:rPr>
              <a:t>目录</a:t>
            </a:r>
          </a:p>
        </p:txBody>
      </p:sp>
      <p:sp>
        <p:nvSpPr>
          <p:cNvPr id="4" name="TextBox 4"/>
          <p:cNvSpPr txBox="1"/>
          <p:nvPr/>
        </p:nvSpPr>
        <p:spPr>
          <a:xfrm>
            <a:off x="628470" y="1110632"/>
            <a:ext cx="2792730" cy="50101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400" b="1">
                <a:solidFill>
                  <a:schemeClr val="lt2">
                    <a:alpha val="100000"/>
                  </a:schemeClr>
                </a:solidFill>
                <a:latin typeface="Microsoft Yahei"/>
                <a:ea typeface="Microsoft Yahei"/>
                <a:cs typeface="Microsoft Yahei"/>
              </a:rPr>
              <a:t>CONTENTS</a:t>
            </a:r>
          </a:p>
        </p:txBody>
      </p:sp>
      <p:sp>
        <p:nvSpPr>
          <p:cNvPr id="5" name="TextBox 5"/>
          <p:cNvSpPr txBox="1"/>
          <p:nvPr/>
        </p:nvSpPr>
        <p:spPr>
          <a:xfrm>
            <a:off x="1281479" y="1690367"/>
            <a:ext cx="5811370" cy="4253602"/>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针刀治疗简介</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腰椎间盘突出症概述</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针刀治疗腰椎间盘突出的原理</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针刀治疗腰椎间盘突出的操作流程</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针刀治疗腰椎间盘突出的临床研究与效果评估</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针刀治疗腰椎间盘突出的前景与展望</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561387" y="2462858"/>
            <a:ext cx="2333945" cy="1138956"/>
            <a:chOff x="1561387" y="2462858"/>
            <a:chExt cx="2333945" cy="1138956"/>
          </a:xfrm>
        </p:grpSpPr>
        <p:sp>
          <p:nvSpPr>
            <p:cNvPr id="3" name="TextBox 3"/>
            <p:cNvSpPr txBox="1"/>
            <p:nvPr/>
          </p:nvSpPr>
          <p:spPr>
            <a:xfrm>
              <a:off x="1561387" y="2462858"/>
              <a:ext cx="2333945"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8025" b="1">
                  <a:solidFill>
                    <a:schemeClr val="accent1">
                      <a:alpha val="100000"/>
                    </a:schemeClr>
                  </a:solidFill>
                  <a:latin typeface="Microsoft Yahei"/>
                  <a:ea typeface="Microsoft Yahei"/>
                  <a:cs typeface="Microsoft Yahei"/>
                </a:rPr>
                <a:t>01</a:t>
              </a:r>
            </a:p>
          </p:txBody>
        </p:sp>
      </p:grpSp>
      <p:sp>
        <p:nvSpPr>
          <p:cNvPr id="4" name="TextBox 4"/>
          <p:cNvSpPr txBox="1"/>
          <p:nvPr/>
        </p:nvSpPr>
        <p:spPr>
          <a:xfrm>
            <a:off x="3996198" y="2019814"/>
            <a:ext cx="6164285" cy="1996469"/>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40000"/>
              </a:lnSpc>
              <a:spcBef>
                <a:spcPct val="0"/>
              </a:spcBef>
            </a:pPr>
            <a:r>
              <a:rPr lang="en-US" sz="4500" b="1">
                <a:solidFill>
                  <a:schemeClr val="dk1">
                    <a:alpha val="100000"/>
                  </a:schemeClr>
                </a:solidFill>
                <a:latin typeface="Microsoft Yahei"/>
                <a:ea typeface="Microsoft Yahei"/>
                <a:cs typeface="Microsoft Yahei"/>
              </a:rPr>
              <a:t>针刀治疗简介</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51" r="151"/>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针刀治疗是一种结合了针灸和手术的治疗方法，通过使用特制的针具对病变部位进行微创治疗，以达到缓解疼痛、改善功能的目的。</a:t>
            </a:r>
            <a:endParaRPr lang="en-US" sz="1100"/>
          </a:p>
        </p:txBody>
      </p:sp>
      <p:sp>
        <p:nvSpPr>
          <p:cNvPr id="5" name="AutoShape 5"/>
          <p:cNvSpPr/>
          <p:nvPr/>
        </p:nvSpPr>
        <p:spPr>
          <a:xfrm>
            <a:off x="601724" y="4315960"/>
            <a:ext cx="3052052"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针刀治疗具有微创、安全、有效的特点，对于腰椎间盘突出等慢性疼痛疾病有较好的治疗效果。</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定义与特点</a:t>
              </a:r>
            </a:p>
          </p:txBody>
        </p:sp>
      </p:grpSp>
      <p:sp>
        <p:nvSpPr>
          <p:cNvPr id="28" name="AutoShape 28"/>
          <p:cNvSpPr/>
          <p:nvPr/>
        </p:nvSpPr>
        <p:spPr>
          <a:xfrm>
            <a:off x="601724" y="3976765"/>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特点</a:t>
            </a:r>
            <a:endParaRPr lang="en-US" sz="1100"/>
          </a:p>
        </p:txBody>
      </p:sp>
      <p:sp>
        <p:nvSpPr>
          <p:cNvPr id="29" name="AutoShape 29"/>
          <p:cNvSpPr/>
          <p:nvPr/>
        </p:nvSpPr>
        <p:spPr>
          <a:xfrm>
            <a:off x="563624" y="1405309"/>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定义</a:t>
            </a:r>
            <a:endParaRPr lang="en-US" sz="1100"/>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历史</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针刀疗法起源于古代中医的针灸技术，经过多年的实践和发展，逐渐形成了针刀医学这一独立的医学体系。</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发展</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近年来，随着医学技术的进步和人们对健康的关注度提高，针刀治疗在理论和实践方面都得到了迅速发展，被广泛应用于临床治疗。</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4969" r="24969"/>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历史与发展</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25000" r="25000"/>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适用范围</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针刀治疗适用于多种慢性疼痛疾病，如腰椎间盘突出、颈椎病、关节炎等。对于一些功能性疾病也有较好的治疗效果。</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禁忌症</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虽然针刀治疗相对安全，但仍有一些禁忌症，如严重的心血管疾病、感染病灶、凝血功能障碍等。在治疗前应详细了解患者的病史和身体状况，避免不必要的风险。</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适用范围与禁忌症</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561387" y="2462858"/>
            <a:ext cx="2333945" cy="1138956"/>
            <a:chOff x="1561387" y="2462858"/>
            <a:chExt cx="2333945" cy="1138956"/>
          </a:xfrm>
        </p:grpSpPr>
        <p:sp>
          <p:nvSpPr>
            <p:cNvPr id="3" name="TextBox 3"/>
            <p:cNvSpPr txBox="1"/>
            <p:nvPr/>
          </p:nvSpPr>
          <p:spPr>
            <a:xfrm>
              <a:off x="1561387" y="2462858"/>
              <a:ext cx="2333945"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8025" b="1">
                  <a:solidFill>
                    <a:schemeClr val="accent1">
                      <a:alpha val="100000"/>
                    </a:schemeClr>
                  </a:solidFill>
                  <a:latin typeface="Microsoft Yahei"/>
                  <a:ea typeface="Microsoft Yahei"/>
                  <a:cs typeface="Microsoft Yahei"/>
                </a:rPr>
                <a:t>02</a:t>
              </a:r>
            </a:p>
          </p:txBody>
        </p:sp>
      </p:grpSp>
      <p:sp>
        <p:nvSpPr>
          <p:cNvPr id="4" name="TextBox 4"/>
          <p:cNvSpPr txBox="1"/>
          <p:nvPr/>
        </p:nvSpPr>
        <p:spPr>
          <a:xfrm>
            <a:off x="3996198" y="2019814"/>
            <a:ext cx="6164285" cy="1996469"/>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40000"/>
              </a:lnSpc>
              <a:spcBef>
                <a:spcPct val="0"/>
              </a:spcBef>
            </a:pPr>
            <a:r>
              <a:rPr lang="en-US" sz="4500" b="1">
                <a:solidFill>
                  <a:schemeClr val="dk1">
                    <a:alpha val="100000"/>
                  </a:schemeClr>
                </a:solidFill>
                <a:latin typeface="Microsoft Yahei"/>
                <a:ea typeface="Microsoft Yahei"/>
                <a:cs typeface="Microsoft Yahei"/>
              </a:rPr>
              <a:t>腰椎间盘突出症概述</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t="317" b="317"/>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腰椎间盘突出症是由于腰椎间盘退行性变或损伤引起腰椎间盘髓核突出，压迫神经根或脊髓而引起的腰痛及下肢疼痛、麻木等症状的疾病。</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定义</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根据突出程度和部位，腰椎间盘突出症可分为膨隆型、突出型、脱出型和游离型。</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分类</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定义与分类</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病因与病理</a:t>
              </a:r>
            </a:p>
          </p:txBody>
        </p:sp>
      </p:grpSp>
      <p:grpSp>
        <p:nvGrpSpPr>
          <p:cNvPr id="43" name="Group 43"/>
          <p:cNvGrpSpPr/>
          <p:nvPr/>
        </p:nvGrpSpPr>
        <p:grpSpPr>
          <a:xfrm>
            <a:off x="7809821" y="1388973"/>
            <a:ext cx="2987778" cy="490334"/>
            <a:chOff x="7809821" y="1388973"/>
            <a:chExt cx="2987778" cy="490334"/>
          </a:xfrm>
        </p:grpSpPr>
        <p:sp>
          <p:nvSpPr>
            <p:cNvPr id="44" name="TextBox 44"/>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病因</a:t>
              </a:r>
            </a:p>
          </p:txBody>
        </p:sp>
      </p:grpSp>
      <p:grpSp>
        <p:nvGrpSpPr>
          <p:cNvPr id="45" name="Group 45"/>
          <p:cNvGrpSpPr/>
          <p:nvPr/>
        </p:nvGrpSpPr>
        <p:grpSpPr>
          <a:xfrm>
            <a:off x="7809821" y="1823726"/>
            <a:ext cx="3286271" cy="1875094"/>
            <a:chOff x="7809821" y="1823726"/>
            <a:chExt cx="3286271" cy="1875094"/>
          </a:xfrm>
        </p:grpSpPr>
        <p:sp>
          <p:nvSpPr>
            <p:cNvPr id="46" name="TextBox 46"/>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腰椎间盘突出症的病因主要包括腰椎间盘退行性变、损伤、遗传因素、妊娠等。其中，长期反复的劳损和不良姿势是主要原因。</a:t>
              </a:r>
            </a:p>
          </p:txBody>
        </p:sp>
      </p:grpSp>
      <p:grpSp>
        <p:nvGrpSpPr>
          <p:cNvPr id="47" name="Group 47"/>
          <p:cNvGrpSpPr/>
          <p:nvPr/>
        </p:nvGrpSpPr>
        <p:grpSpPr>
          <a:xfrm>
            <a:off x="7809821" y="3814445"/>
            <a:ext cx="2987778" cy="490334"/>
            <a:chOff x="7809821" y="3814445"/>
            <a:chExt cx="2987778" cy="490334"/>
          </a:xfrm>
        </p:grpSpPr>
        <p:sp>
          <p:nvSpPr>
            <p:cNvPr id="48" name="TextBox 48"/>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病理</a:t>
              </a:r>
            </a:p>
          </p:txBody>
        </p:sp>
      </p:grpSp>
      <p:grpSp>
        <p:nvGrpSpPr>
          <p:cNvPr id="49" name="Group 49"/>
          <p:cNvGrpSpPr/>
          <p:nvPr/>
        </p:nvGrpSpPr>
        <p:grpSpPr>
          <a:xfrm>
            <a:off x="7809821" y="4249198"/>
            <a:ext cx="3286271" cy="1875094"/>
            <a:chOff x="7809821" y="4249198"/>
            <a:chExt cx="3286271" cy="1875094"/>
          </a:xfrm>
        </p:grpSpPr>
        <p:sp>
          <p:nvSpPr>
            <p:cNvPr id="50" name="TextBox 50"/>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腰椎间盘突出症的病理过程包括髓核突出、纤维环破裂、神经根受压等。突出的髓核可能压迫神经根或脊髓，引起炎症反应和疼痛。</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腰椎间盘突出症的症状主要包括腰痛、坐骨神经痛、下肢麻木、肌肉萎缩等。疼痛可因体位和活动而加重或缓解。</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症状</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腰椎间盘突出症的诊断主要依据患者的病史、体格检查和影像学检查。影像学检查包括X线、CT和MRI，可帮助医生了解腰椎间盘突出的程度和位置。</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诊断</a:t>
            </a:r>
          </a:p>
        </p:txBody>
      </p:sp>
      <p:cxnSp>
        <p:nvCxnSpPr>
          <p:cNvPr id="8" name="Connector 8"/>
          <p:cNvCxnSpPr/>
          <p:nvPr/>
        </p:nvCxnSpPr>
        <p:spPr>
          <a:xfrm>
            <a:off x="1473659" y="4829453"/>
            <a:ext cx="9220298"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症状与诊断</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561387" y="2462858"/>
            <a:ext cx="2333945" cy="1138956"/>
            <a:chOff x="1561387" y="2462858"/>
            <a:chExt cx="2333945" cy="1138956"/>
          </a:xfrm>
        </p:grpSpPr>
        <p:sp>
          <p:nvSpPr>
            <p:cNvPr id="3" name="TextBox 3"/>
            <p:cNvSpPr txBox="1"/>
            <p:nvPr/>
          </p:nvSpPr>
          <p:spPr>
            <a:xfrm>
              <a:off x="1561387" y="2462858"/>
              <a:ext cx="2333945"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8025" b="1">
                  <a:solidFill>
                    <a:schemeClr val="accent1">
                      <a:alpha val="100000"/>
                    </a:schemeClr>
                  </a:solidFill>
                  <a:latin typeface="Microsoft Yahei"/>
                  <a:ea typeface="Microsoft Yahei"/>
                  <a:cs typeface="Microsoft Yahei"/>
                </a:rPr>
                <a:t>03</a:t>
              </a:r>
            </a:p>
          </p:txBody>
        </p:sp>
      </p:grpSp>
      <p:sp>
        <p:nvSpPr>
          <p:cNvPr id="4" name="TextBox 4"/>
          <p:cNvSpPr txBox="1"/>
          <p:nvPr/>
        </p:nvSpPr>
        <p:spPr>
          <a:xfrm>
            <a:off x="3996198" y="2019814"/>
            <a:ext cx="6164285" cy="1996469"/>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40000"/>
              </a:lnSpc>
              <a:spcBef>
                <a:spcPct val="0"/>
              </a:spcBef>
            </a:pPr>
            <a:r>
              <a:rPr lang="en-US" sz="4275" b="1">
                <a:solidFill>
                  <a:schemeClr val="dk1">
                    <a:alpha val="100000"/>
                  </a:schemeClr>
                </a:solidFill>
                <a:latin typeface="Microsoft Yahei"/>
                <a:ea typeface="Microsoft Yahei"/>
                <a:cs typeface="Microsoft Yahei"/>
              </a:rPr>
              <a:t>针刀治疗腰椎间盘突出的原理</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2524" r="32524"/>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23819" r="23819"/>
          <a:stretch>
            <a:fillRect/>
          </a:stretch>
        </p:blipFill>
        <p:spPr>
          <a:xfrm>
            <a:off x="5906739" y="1869245"/>
            <a:ext cx="2050689" cy="3916435"/>
          </a:xfrm>
          <a:prstGeom prst="rect">
            <a:avLst/>
          </a:prstGeom>
        </p:spPr>
      </p:pic>
      <p:pic>
        <p:nvPicPr>
          <p:cNvPr id="4" name="Picture 4"/>
          <p:cNvPicPr>
            <a:picLocks noChangeAspect="1"/>
          </p:cNvPicPr>
          <p:nvPr/>
        </p:nvPicPr>
        <p:blipFill>
          <a:blip r:embed="rId4"/>
          <a:srcRect l="23819" r="23819"/>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针刀治疗基于中医学理论，通过刺激穴位和经络，调节气血运行，达到舒筋活络、止痛消炎的目的。</a:t>
            </a:r>
            <a:endParaRPr lang="en-US" sz="1100"/>
          </a:p>
        </p:txBody>
      </p:sp>
      <p:sp>
        <p:nvSpPr>
          <p:cNvPr id="8" name="AutoShape 8"/>
          <p:cNvSpPr/>
          <p:nvPr/>
        </p:nvSpPr>
        <p:spPr>
          <a:xfrm>
            <a:off x="8901714" y="1901965"/>
            <a:ext cx="2084387" cy="46037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中医学理论</a:t>
            </a:r>
            <a:endParaRPr lang="en-US" sz="1100"/>
          </a:p>
        </p:txBody>
      </p:sp>
      <p:sp>
        <p:nvSpPr>
          <p:cNvPr id="9" name="AutoShape 9"/>
          <p:cNvSpPr/>
          <p:nvPr/>
        </p:nvSpPr>
        <p:spPr>
          <a:xfrm>
            <a:off x="8406414" y="45259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针刀治疗结合西医解剖学理论，针对腰椎间盘突出部位进行精确的松解和减压，改善局部血液循环，缓解炎症反应。</a:t>
            </a:r>
            <a:endParaRPr lang="en-US" sz="1100"/>
          </a:p>
        </p:txBody>
      </p:sp>
      <p:sp>
        <p:nvSpPr>
          <p:cNvPr id="10" name="AutoShape 10"/>
          <p:cNvSpPr/>
          <p:nvPr/>
        </p:nvSpPr>
        <p:spPr>
          <a:xfrm>
            <a:off x="8901714" y="4005263"/>
            <a:ext cx="2084387" cy="460375"/>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西医解剖学理论</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针刀治疗的理论基础</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针刀能够松解腰椎间盘突出部位周围软组织的粘连和瘢痕，恢复正常的生理结构。</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松解粘连</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15625" r="15625"/>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减压突出物</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16625" r="16625"/>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调节免疫功能</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t="11750" b="11750"/>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通过针刀对突出物的减压，减轻对神经根的压迫，缓解疼痛和麻木等症状。</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针刀刺激可调节局部免疫功能，增强抗炎作用，有助于消除炎症反应。</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针刀治疗的机制</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https://d.book118.com/196230203022010033</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EFFBFF"/>
      </a:lt1>
      <a:dk2>
        <a:srgbClr val="002F40"/>
      </a:dk2>
      <a:lt2>
        <a:srgbClr val="FFFFFF"/>
      </a:lt2>
      <a:accent1>
        <a:srgbClr val="3045FD"/>
      </a:accent1>
      <a:accent2>
        <a:srgbClr val="0085FF"/>
      </a:accent2>
      <a:accent3>
        <a:srgbClr val="2947E8"/>
      </a:accent3>
      <a:accent4>
        <a:srgbClr val="3CD6DF"/>
      </a:accent4>
      <a:accent5>
        <a:srgbClr val="73DDE3"/>
      </a:accent5>
      <a:accent6>
        <a:srgbClr val="FFC67C"/>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61</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2024-09-01T14:18:06.997</cp:lastPrinted>
  <dcterms:created xsi:type="dcterms:W3CDTF">2024-09-01T06:18:07Z</dcterms:created>
  <dcterms:modified xsi:type="dcterms:W3CDTF">2024-09-01T06:18:09Z</dcterms:modified>
</cp:coreProperties>
</file>