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9144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23262-BF48-4DD6-BBD5-6302DC25E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FD79D-EB0D-496D-9DC1-F96CB991B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C527D-D992-472A-9047-247D53958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D95A8-0086-4E44-A6C0-937416A6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8BFA7-C9C2-436A-979C-FC0E29069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32DF4-9820-4565-9CC7-6E032A01B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7F2BF-A4FA-4E86-B4D7-14586FA5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CE273-DE84-4484-AD05-A391F8E4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3ADD0-29AF-4D9A-AA5D-7AA3CC3E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F9FCE-8A98-4D07-B4DF-EDECF3F00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08473-C8CF-4EDE-A653-F68311539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96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96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96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3501105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2051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/>
              <a:t>若是议论文，不论是哪一种类型，</a:t>
            </a:r>
            <a:r>
              <a:rPr lang="zh-CN" altLang="en-US">
                <a:solidFill>
                  <a:srgbClr val="FF33CC"/>
                </a:solidFill>
              </a:rPr>
              <a:t>一定注意在第一段写上主题句，概况全文的观点</a:t>
            </a:r>
            <a:endParaRPr lang="zh-CN" altLang="en-US">
              <a:solidFill>
                <a:srgbClr val="FF33CC"/>
              </a:solidFill>
            </a:endParaRPr>
          </a:p>
          <a:p>
            <a:pPr eaLnBrk="1" hangingPunct="1"/>
            <a:r>
              <a:rPr lang="zh-CN" altLang="en-US">
                <a:solidFill>
                  <a:srgbClr val="FF33CC"/>
                </a:solidFill>
              </a:rPr>
              <a:t>一定注意每一自然段要写上</a:t>
            </a:r>
            <a:endParaRPr lang="zh-CN" altLang="en-US">
              <a:solidFill>
                <a:srgbClr val="FF33CC"/>
              </a:solidFill>
            </a:endParaRPr>
          </a:p>
          <a:p>
            <a:pPr eaLnBrk="1" hangingPunct="1"/>
            <a:r>
              <a:rPr lang="zh-CN" altLang="en-US" b="1">
                <a:solidFill>
                  <a:srgbClr val="FF33CC"/>
                </a:solidFill>
              </a:rPr>
              <a:t>衔接词</a:t>
            </a:r>
            <a:r>
              <a:rPr lang="en-US" altLang="zh-CN" b="1">
                <a:solidFill>
                  <a:srgbClr val="FF33CC"/>
                </a:solidFill>
              </a:rPr>
              <a:t>+</a:t>
            </a:r>
            <a:r>
              <a:rPr lang="zh-CN" altLang="en-US" b="1">
                <a:solidFill>
                  <a:srgbClr val="FF33CC"/>
                </a:solidFill>
              </a:rPr>
              <a:t>论点句</a:t>
            </a:r>
            <a:endParaRPr lang="zh-CN" altLang="en-US" b="1">
              <a:solidFill>
                <a:srgbClr val="FF33CC"/>
              </a:solidFill>
            </a:endParaRPr>
          </a:p>
          <a:p>
            <a:pPr eaLnBrk="1" hangingPunct="1"/>
            <a:r>
              <a:rPr lang="en-US" altLang="zh-CN" b="1">
                <a:solidFill>
                  <a:srgbClr val="FF33CC"/>
                </a:solidFill>
              </a:rPr>
              <a:t>First+</a:t>
            </a:r>
            <a:r>
              <a:rPr lang="zh-CN" altLang="en-US" b="1">
                <a:solidFill>
                  <a:srgbClr val="FF33CC"/>
                </a:solidFill>
              </a:rPr>
              <a:t>一句完整的话</a:t>
            </a:r>
            <a:endParaRPr lang="zh-CN" altLang="en-US" b="1">
              <a:solidFill>
                <a:srgbClr val="FF33CC"/>
              </a:solidFill>
            </a:endParaRPr>
          </a:p>
          <a:p>
            <a:pPr eaLnBrk="1" hangingPunct="1"/>
            <a:r>
              <a:rPr lang="en-US" altLang="zh-CN" b="1">
                <a:solidFill>
                  <a:srgbClr val="FF33CC"/>
                </a:solidFill>
              </a:rPr>
              <a:t>Second+</a:t>
            </a:r>
            <a:r>
              <a:rPr lang="zh-CN" altLang="en-US" b="1">
                <a:solidFill>
                  <a:srgbClr val="FF33CC"/>
                </a:solidFill>
              </a:rPr>
              <a:t>一句完整的话</a:t>
            </a:r>
            <a:endParaRPr lang="zh-CN" altLang="en-US" b="1">
              <a:solidFill>
                <a:srgbClr val="FF33CC"/>
              </a:solidFill>
            </a:endParaRPr>
          </a:p>
          <a:p>
            <a:pPr eaLnBrk="1" hangingPunct="1"/>
            <a:r>
              <a:rPr lang="zh-CN" altLang="en-US">
                <a:solidFill>
                  <a:srgbClr val="FF33CC"/>
                </a:solidFill>
              </a:rPr>
              <a:t>一定注意结尾不要写的太简单，要有一定深度</a:t>
            </a:r>
            <a:endParaRPr lang="zh-CN" altLang="en-US">
              <a:solidFill>
                <a:srgbClr val="FF33CC"/>
              </a:solidFill>
            </a:endParaRPr>
          </a:p>
        </p:txBody>
      </p:sp>
      <p:sp>
        <p:nvSpPr>
          <p:cNvPr id="2052" name="TextBox 205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3075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>
                <a:solidFill>
                  <a:srgbClr val="FF33CC"/>
                </a:solidFill>
              </a:rPr>
              <a:t>小作文一定注意格式</a:t>
            </a:r>
            <a:endParaRPr lang="zh-CN" altLang="en-US">
              <a:solidFill>
                <a:srgbClr val="FF33CC"/>
              </a:solidFill>
            </a:endParaRPr>
          </a:p>
          <a:p>
            <a:pPr eaLnBrk="1" hangingPunct="1"/>
            <a:r>
              <a:rPr lang="zh-CN" altLang="en-US">
                <a:solidFill>
                  <a:srgbClr val="FF33CC"/>
                </a:solidFill>
              </a:rPr>
              <a:t>一定注意看清楚题目要求</a:t>
            </a:r>
            <a:endParaRPr lang="zh-CN" altLang="en-US">
              <a:solidFill>
                <a:srgbClr val="FF33CC"/>
              </a:solidFill>
            </a:endParaRPr>
          </a:p>
          <a:p>
            <a:pPr eaLnBrk="1" hangingPunct="1"/>
            <a:r>
              <a:rPr lang="zh-CN" altLang="en-US">
                <a:solidFill>
                  <a:srgbClr val="FF33CC"/>
                </a:solidFill>
              </a:rPr>
              <a:t>多背一些句子</a:t>
            </a:r>
            <a:endParaRPr lang="zh-CN" altLang="en-US">
              <a:solidFill>
                <a:srgbClr val="FF33CC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 descr="p_large_iKv0_7659000253ed2d0c[2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762"/>
            <a:ext cx="9144000" cy="685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Rectangle 3"/>
          <p:cNvSpPr>
            <a:spLocks noGrp="1" noRot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en-US"/>
          </a:p>
          <a:p>
            <a:pPr eaLnBrk="1" hangingPunct="1"/>
            <a:endParaRPr lang="zh-CN" altLang="en-US"/>
          </a:p>
          <a:p>
            <a:pPr algn="ctr" eaLnBrk="1" hangingPunct="1">
              <a:buNone/>
            </a:pPr>
            <a:r>
              <a:rPr lang="zh-CN" altLang="en-US" sz="4400" b="1">
                <a:solidFill>
                  <a:srgbClr val="003300"/>
                </a:solidFill>
              </a:rPr>
              <a:t>完型中的词汇</a:t>
            </a:r>
            <a:br>
              <a:rPr lang="zh-CN" altLang="en-US" sz="4400" b="1">
                <a:solidFill>
                  <a:srgbClr val="003300"/>
                </a:solidFill>
              </a:rPr>
            </a:br>
            <a:br>
              <a:rPr lang="zh-CN" altLang="en-US" sz="4400" b="1">
                <a:solidFill>
                  <a:srgbClr val="003300"/>
                </a:solidFill>
              </a:rPr>
            </a:br>
            <a:r>
              <a:rPr lang="zh-CN" altLang="en-US" sz="4400">
                <a:solidFill>
                  <a:srgbClr val="0000FF"/>
                </a:solidFill>
              </a:rPr>
              <a:t>形近词</a:t>
            </a:r>
            <a:br>
              <a:rPr lang="zh-CN" altLang="en-US" sz="4400">
                <a:solidFill>
                  <a:srgbClr val="0000FF"/>
                </a:solidFill>
              </a:rPr>
            </a:br>
            <a:r>
              <a:rPr lang="zh-CN" altLang="en-US" sz="4400"/>
              <a:t> 近义词</a:t>
            </a:r>
            <a:br>
              <a:rPr lang="zh-CN" altLang="en-US" sz="4400"/>
            </a:br>
            <a:endParaRPr lang="zh-CN" altLang="en-US" sz="4400">
              <a:solidFill>
                <a:srgbClr val="CC3300"/>
              </a:solidFill>
            </a:endParaRPr>
          </a:p>
          <a:p>
            <a:pPr eaLnBrk="1" hangingPunct="1">
              <a:buNone/>
            </a:pPr>
            <a:r>
              <a:rPr lang="zh-CN" altLang="en-US" sz="3600"/>
              <a:t>                         </a:t>
            </a:r>
            <a:endParaRPr lang="zh-CN" altLang="en-US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Deduce, reduce, reproduce</a:t>
            </a:r>
            <a:endParaRPr lang="en-US" altLang="zh-CN">
              <a:solidFill>
                <a:srgbClr val="CC3300"/>
              </a:solidFill>
            </a:endParaRPr>
          </a:p>
        </p:txBody>
      </p:sp>
      <p:sp>
        <p:nvSpPr>
          <p:cNvPr id="10243" name="Rectangle 3"/>
          <p:cNvSpPr>
            <a:spLocks noGrp="1" noRot="1"/>
          </p:cNvSpPr>
          <p:nvPr>
            <p:ph idx="1"/>
          </p:nvPr>
        </p:nvSpPr>
        <p:spPr>
          <a:xfrm>
            <a:off x="381000" y="1447800"/>
            <a:ext cx="8229600" cy="45259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/>
              <a:t>	</a:t>
            </a:r>
            <a:r>
              <a:rPr lang="en-US" altLang="zh-CN"/>
              <a:t>On the basis of evidence we _____ that he was guilty.</a:t>
            </a:r>
            <a:endParaRPr lang="en-US" altLang="zh-CN"/>
          </a:p>
          <a:p>
            <a:pPr eaLnBrk="1" hangingPunct="1">
              <a:buNone/>
            </a:pPr>
            <a:r>
              <a:rPr lang="en-US" altLang="zh-CN"/>
              <a:t>deduce</a:t>
            </a:r>
            <a:endParaRPr lang="en-US" altLang="zh-CN"/>
          </a:p>
          <a:p>
            <a:pPr eaLnBrk="1" hangingPunct="1">
              <a:buNone/>
            </a:pPr>
            <a:r>
              <a:rPr lang="en-US" altLang="zh-CN"/>
              <a:t>	He won't _____ the rent of our house.</a:t>
            </a:r>
            <a:endParaRPr lang="en-US" altLang="zh-CN"/>
          </a:p>
          <a:p>
            <a:pPr eaLnBrk="1" hangingPunct="1">
              <a:buNone/>
            </a:pPr>
            <a:r>
              <a:rPr lang="en-US" altLang="zh-CN"/>
              <a:t>reduce</a:t>
            </a:r>
            <a:endParaRPr lang="en-US" altLang="zh-CN"/>
          </a:p>
          <a:p>
            <a:pPr eaLnBrk="1" hangingPunct="1">
              <a:buNone/>
            </a:pPr>
            <a:r>
              <a:rPr lang="en-US" altLang="zh-CN"/>
              <a:t>	Rabbits _____quickly.</a:t>
            </a:r>
            <a:endParaRPr lang="en-US" altLang="zh-CN"/>
          </a:p>
          <a:p>
            <a:pPr eaLnBrk="1" hangingPunct="1">
              <a:buNone/>
            </a:pPr>
            <a:r>
              <a:rPr lang="en-US" altLang="zh-CN"/>
              <a:t>reproduce</a:t>
            </a:r>
            <a:endParaRPr lang="en-US" altLang="zh-CN"/>
          </a:p>
          <a:p>
            <a:pPr eaLnBrk="1" hangingPunct="1">
              <a:buNone/>
            </a:pPr>
            <a:endParaRPr lang="en-US" altLang="zh-CN"/>
          </a:p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Rot="1"/>
          </p:cNvSpPr>
          <p:nvPr>
            <p:ph type="title"/>
          </p:nvPr>
        </p:nvSpPr>
        <p:spPr>
          <a:xfrm>
            <a:off x="457200" y="0"/>
            <a:ext cx="8229600" cy="6858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4000">
                <a:solidFill>
                  <a:srgbClr val="CC3300"/>
                </a:solidFill>
              </a:rPr>
              <a:t>Deduce, reduce, reproduce</a:t>
            </a:r>
            <a:endParaRPr lang="en-US" altLang="zh-CN" sz="4000">
              <a:solidFill>
                <a:srgbClr val="CC3300"/>
              </a:solidFill>
            </a:endParaRPr>
          </a:p>
        </p:txBody>
      </p:sp>
      <p:sp>
        <p:nvSpPr>
          <p:cNvPr id="6147" name="Rectangle 3"/>
          <p:cNvSpPr>
            <a:spLocks noGrp="1" noRot="1"/>
          </p:cNvSpPr>
          <p:nvPr>
            <p:ph idx="1"/>
          </p:nvPr>
        </p:nvSpPr>
        <p:spPr>
          <a:xfrm>
            <a:off x="457200" y="1143000"/>
            <a:ext cx="8229600" cy="54102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Deduce :</a:t>
            </a:r>
            <a:r>
              <a:rPr lang="zh-CN" altLang="en-US">
                <a:solidFill>
                  <a:srgbClr val="0000FF"/>
                </a:solidFill>
              </a:rPr>
              <a:t>推论</a:t>
            </a:r>
            <a:r>
              <a:rPr lang="en-US" altLang="zh-CN">
                <a:solidFill>
                  <a:srgbClr val="0000FF"/>
                </a:solidFill>
              </a:rPr>
              <a:t>, </a:t>
            </a:r>
            <a:r>
              <a:rPr lang="zh-CN" altLang="en-US">
                <a:solidFill>
                  <a:srgbClr val="0000FF"/>
                </a:solidFill>
              </a:rPr>
              <a:t>演绎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/>
              <a:t>	</a:t>
            </a:r>
            <a:r>
              <a:rPr lang="en-US" altLang="zh-CN" sz="2400"/>
              <a:t>On the basis of evidence we deduced that he was guilty.</a:t>
            </a:r>
            <a:endParaRPr lang="en-US" altLang="zh-CN" sz="2400"/>
          </a:p>
          <a:p>
            <a:pPr eaLnBrk="1" hangingPunct="1">
              <a:buNone/>
            </a:pPr>
            <a:r>
              <a:rPr lang="en-US" altLang="zh-CN" sz="2400"/>
              <a:t>	</a:t>
            </a:r>
            <a:r>
              <a:rPr lang="zh-CN" altLang="en-US" sz="2400"/>
              <a:t>根据这些证据我们推断他是有罪的。</a:t>
            </a:r>
            <a:endParaRPr lang="zh-CN" altLang="en-US" sz="2400"/>
          </a:p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Reduce</a:t>
            </a:r>
            <a:r>
              <a:rPr lang="zh-CN" altLang="en-US">
                <a:solidFill>
                  <a:srgbClr val="0000FF"/>
                </a:solidFill>
              </a:rPr>
              <a:t>：减少</a:t>
            </a:r>
            <a:r>
              <a:rPr lang="en-US" altLang="zh-CN">
                <a:solidFill>
                  <a:srgbClr val="0000FF"/>
                </a:solidFill>
              </a:rPr>
              <a:t>; </a:t>
            </a:r>
            <a:r>
              <a:rPr lang="zh-CN" altLang="en-US">
                <a:solidFill>
                  <a:srgbClr val="0000FF"/>
                </a:solidFill>
              </a:rPr>
              <a:t>降低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/>
              <a:t>	</a:t>
            </a:r>
            <a:r>
              <a:rPr lang="en-US" altLang="zh-CN" sz="2400"/>
              <a:t>He won't reduce the rent of our house.</a:t>
            </a:r>
            <a:endParaRPr lang="en-US" altLang="zh-CN" sz="2400"/>
          </a:p>
          <a:p>
            <a:pPr eaLnBrk="1" hangingPunct="1">
              <a:buNone/>
            </a:pPr>
            <a:r>
              <a:rPr lang="en-US" altLang="zh-CN" sz="2400"/>
              <a:t>	</a:t>
            </a:r>
            <a:r>
              <a:rPr lang="zh-CN" altLang="en-US" sz="2400"/>
              <a:t>他不肯减少我们住房的租金。</a:t>
            </a:r>
            <a:endParaRPr lang="zh-CN" altLang="en-US" sz="2400"/>
          </a:p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Reproduce</a:t>
            </a:r>
            <a:r>
              <a:rPr lang="zh-CN" altLang="en-US">
                <a:solidFill>
                  <a:srgbClr val="0000FF"/>
                </a:solidFill>
              </a:rPr>
              <a:t>：复制，繁殖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/>
              <a:t>	</a:t>
            </a:r>
            <a:r>
              <a:rPr lang="en-US" altLang="zh-CN" sz="2400"/>
              <a:t>Rabbits reproduce quickly.</a:t>
            </a:r>
            <a:endParaRPr lang="en-US" altLang="zh-CN" sz="2400"/>
          </a:p>
          <a:p>
            <a:pPr eaLnBrk="1" hangingPunct="1">
              <a:buNone/>
            </a:pPr>
            <a:r>
              <a:rPr lang="en-US" altLang="zh-CN" sz="2400"/>
              <a:t>	</a:t>
            </a:r>
            <a:r>
              <a:rPr lang="zh-CN" altLang="en-US" sz="2400"/>
              <a:t>兔子繁殖速度很快。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compose, dispose, propose</a:t>
            </a:r>
            <a:endParaRPr lang="en-US" altLang="zh-CN">
              <a:solidFill>
                <a:srgbClr val="CC3300"/>
              </a:solidFill>
            </a:endParaRPr>
          </a:p>
        </p:txBody>
      </p:sp>
      <p:sp>
        <p:nvSpPr>
          <p:cNvPr id="12291" name="Rectangle 3"/>
          <p:cNvSpPr>
            <a:spLocks noGrp="1" noRot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  <a:buNone/>
            </a:pPr>
            <a:endParaRPr lang="zh-CN" altLang="en-US" sz="3600">
              <a:solidFill>
                <a:srgbClr val="0000FF"/>
              </a:solidFill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/>
              <a:t>	</a:t>
            </a:r>
            <a:r>
              <a:rPr lang="en-US" altLang="zh-CN" b="1"/>
              <a:t>These twelve men are believed to </a:t>
            </a:r>
            <a:endParaRPr lang="en-US" altLang="zh-CN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b="1"/>
              <a:t>_____ the jury.</a:t>
            </a:r>
            <a:endParaRPr lang="en-US" altLang="zh-CN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b="1">
                <a:solidFill>
                  <a:srgbClr val="CC3300"/>
                </a:solidFill>
              </a:rPr>
              <a:t>compose</a:t>
            </a:r>
            <a:endParaRPr lang="en-US" altLang="zh-CN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b="1"/>
              <a:t>	He _____ his books on the shelves.</a:t>
            </a:r>
            <a:endParaRPr lang="en-US" altLang="zh-CN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b="1"/>
              <a:t>	</a:t>
            </a:r>
            <a:r>
              <a:rPr lang="en-US" altLang="zh-CN" b="1">
                <a:solidFill>
                  <a:srgbClr val="CC3300"/>
                </a:solidFill>
              </a:rPr>
              <a:t> dispose</a:t>
            </a:r>
            <a:endParaRPr lang="en-US" altLang="zh-CN" b="1">
              <a:solidFill>
                <a:srgbClr val="0000FF"/>
              </a:solidFill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b="1"/>
              <a:t>	They ______ to make arrangement beforehand.</a:t>
            </a:r>
            <a:endParaRPr lang="en-US" altLang="zh-CN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b="1"/>
              <a:t>	 </a:t>
            </a:r>
            <a:r>
              <a:rPr lang="en-US" altLang="zh-CN" b="1">
                <a:solidFill>
                  <a:srgbClr val="CC3300"/>
                </a:solidFill>
              </a:rPr>
              <a:t>propose</a:t>
            </a:r>
            <a:endParaRPr lang="en-US" altLang="zh-CN" b="1">
              <a:solidFill>
                <a:srgbClr val="CC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Rot="1"/>
          </p:cNvSpPr>
          <p:nvPr>
            <p:ph type="title"/>
          </p:nvPr>
        </p:nvSpPr>
        <p:spPr>
          <a:xfrm>
            <a:off x="457200" y="0"/>
            <a:ext cx="8229600" cy="10668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compose, dispose, propose</a:t>
            </a:r>
            <a:endParaRPr lang="en-US" altLang="zh-CN">
              <a:solidFill>
                <a:srgbClr val="CC3300"/>
              </a:solidFill>
            </a:endParaRPr>
          </a:p>
        </p:txBody>
      </p:sp>
      <p:sp>
        <p:nvSpPr>
          <p:cNvPr id="8195" name="Rectangle 3"/>
          <p:cNvSpPr>
            <a:spLocks noGrp="1" noRot="1"/>
          </p:cNvSpPr>
          <p:nvPr>
            <p:ph idx="1"/>
          </p:nvPr>
        </p:nvSpPr>
        <p:spPr>
          <a:xfrm>
            <a:off x="457200" y="990600"/>
            <a:ext cx="8229600" cy="5135563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Compose</a:t>
            </a:r>
            <a:r>
              <a:rPr lang="zh-CN" altLang="en-US">
                <a:solidFill>
                  <a:srgbClr val="0000FF"/>
                </a:solidFill>
              </a:rPr>
              <a:t>：组成</a:t>
            </a:r>
            <a:r>
              <a:rPr lang="en-US" altLang="zh-CN">
                <a:solidFill>
                  <a:srgbClr val="0000FF"/>
                </a:solidFill>
              </a:rPr>
              <a:t>, </a:t>
            </a:r>
            <a:r>
              <a:rPr lang="zh-CN" altLang="en-US">
                <a:solidFill>
                  <a:srgbClr val="0000FF"/>
                </a:solidFill>
              </a:rPr>
              <a:t>构成</a:t>
            </a:r>
            <a:r>
              <a:rPr lang="en-US" altLang="zh-CN">
                <a:solidFill>
                  <a:srgbClr val="0000FF"/>
                </a:solidFill>
              </a:rPr>
              <a:t>, </a:t>
            </a:r>
            <a:r>
              <a:rPr lang="zh-CN" altLang="en-US">
                <a:solidFill>
                  <a:srgbClr val="0000FF"/>
                </a:solidFill>
              </a:rPr>
              <a:t>创作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/>
              <a:t>	</a:t>
            </a:r>
            <a:r>
              <a:rPr lang="en-US" altLang="zh-CN" sz="2400"/>
              <a:t>These twelve men are believed to compose the jury.</a:t>
            </a:r>
            <a:endParaRPr lang="en-US" altLang="zh-CN" sz="2400"/>
          </a:p>
          <a:p>
            <a:pPr eaLnBrk="1" hangingPunct="1">
              <a:buNone/>
            </a:pPr>
            <a:r>
              <a:rPr lang="en-US" altLang="zh-CN" sz="2400"/>
              <a:t>	</a:t>
            </a:r>
            <a:r>
              <a:rPr lang="zh-CN" altLang="en-US" sz="2400"/>
              <a:t>陪审团是由这</a:t>
            </a:r>
            <a:r>
              <a:rPr lang="en-US" altLang="zh-CN" sz="2400"/>
              <a:t>12</a:t>
            </a:r>
            <a:r>
              <a:rPr lang="zh-CN" altLang="en-US" sz="2400"/>
              <a:t>人组成的。</a:t>
            </a:r>
            <a:endParaRPr lang="zh-CN" altLang="en-US" sz="2400"/>
          </a:p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Dispose</a:t>
            </a:r>
            <a:r>
              <a:rPr lang="zh-CN" altLang="en-US">
                <a:solidFill>
                  <a:srgbClr val="0000FF"/>
                </a:solidFill>
              </a:rPr>
              <a:t>处理</a:t>
            </a:r>
            <a:r>
              <a:rPr lang="en-US" altLang="zh-CN">
                <a:solidFill>
                  <a:srgbClr val="0000FF"/>
                </a:solidFill>
              </a:rPr>
              <a:t>; </a:t>
            </a:r>
            <a:r>
              <a:rPr lang="zh-CN" altLang="en-US">
                <a:solidFill>
                  <a:srgbClr val="0000FF"/>
                </a:solidFill>
              </a:rPr>
              <a:t>布置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/>
              <a:t>	</a:t>
            </a:r>
            <a:r>
              <a:rPr lang="en-US" altLang="zh-CN" sz="2400"/>
              <a:t>He disposed his books on the shelves.</a:t>
            </a:r>
            <a:endParaRPr lang="en-US" altLang="zh-CN" sz="2400"/>
          </a:p>
          <a:p>
            <a:pPr eaLnBrk="1" hangingPunct="1">
              <a:buNone/>
            </a:pPr>
            <a:r>
              <a:rPr lang="en-US" altLang="zh-CN" sz="2400"/>
              <a:t>	</a:t>
            </a:r>
            <a:r>
              <a:rPr lang="zh-CN" altLang="en-US" sz="2400"/>
              <a:t>把书籍排列在书架上。</a:t>
            </a:r>
            <a:endParaRPr lang="zh-CN" altLang="en-US" sz="2400"/>
          </a:p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Propose</a:t>
            </a:r>
            <a:r>
              <a:rPr lang="zh-CN" altLang="en-US">
                <a:solidFill>
                  <a:srgbClr val="0000FF"/>
                </a:solidFill>
              </a:rPr>
              <a:t>：提议，求婚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/>
              <a:t>	</a:t>
            </a:r>
            <a:r>
              <a:rPr lang="en-US" altLang="zh-CN" sz="2400"/>
              <a:t>They proposed to make arrangement beforehand.</a:t>
            </a:r>
            <a:endParaRPr lang="en-US" altLang="zh-CN" sz="2400"/>
          </a:p>
          <a:p>
            <a:pPr eaLnBrk="1" hangingPunct="1">
              <a:buNone/>
            </a:pPr>
            <a:r>
              <a:rPr lang="en-US" altLang="zh-CN" sz="2400"/>
              <a:t>	</a:t>
            </a:r>
            <a:r>
              <a:rPr lang="zh-CN" altLang="en-US" sz="2400"/>
              <a:t>他们提议事先做好安排。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radius, radium, radiate</a:t>
            </a:r>
            <a:endParaRPr lang="en-US" altLang="zh-CN">
              <a:solidFill>
                <a:srgbClr val="CC3300"/>
              </a:solidFill>
            </a:endParaRPr>
          </a:p>
        </p:txBody>
      </p:sp>
      <p:sp>
        <p:nvSpPr>
          <p:cNvPr id="14339" name="Rectangle 3"/>
          <p:cNvSpPr>
            <a:spLocks noGrp="1" noRot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  <a:buNone/>
            </a:pPr>
            <a:endParaRPr lang="zh-CN" altLang="en-US" sz="2800">
              <a:solidFill>
                <a:srgbClr val="0000FF"/>
              </a:solidFill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zh-CN" altLang="en-US" sz="2800" b="1"/>
              <a:t>	</a:t>
            </a:r>
            <a:r>
              <a:rPr lang="en-US" altLang="zh-CN" sz="2800" b="1"/>
              <a:t>He has visited every shop within a ____ of two miles.</a:t>
            </a:r>
            <a:endParaRPr lang="en-US" altLang="zh-CN" sz="2800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>
                <a:solidFill>
                  <a:srgbClr val="CC3300"/>
                </a:solidFill>
              </a:rPr>
              <a:t>radius</a:t>
            </a:r>
            <a:endParaRPr lang="en-US" altLang="zh-CN" b="1">
              <a:solidFill>
                <a:srgbClr val="0000FF"/>
              </a:solidFill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	</a:t>
            </a:r>
            <a:r>
              <a:rPr lang="en-US" altLang="zh-CN" sz="2800" b="1"/>
              <a:t>The sun _____ light and heat.</a:t>
            </a:r>
            <a:endParaRPr lang="en-US" altLang="zh-CN" sz="2800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 </a:t>
            </a:r>
            <a:r>
              <a:rPr lang="en-US" altLang="zh-CN">
                <a:solidFill>
                  <a:srgbClr val="CC3300"/>
                </a:solidFill>
              </a:rPr>
              <a:t>radiate</a:t>
            </a:r>
            <a:endParaRPr lang="en-US" altLang="zh-CN">
              <a:solidFill>
                <a:srgbClr val="CC3300"/>
              </a:solidFill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800" b="1"/>
              <a:t>_______can be used to treat cancer.</a:t>
            </a:r>
            <a:endParaRPr lang="en-US" altLang="zh-CN" sz="2800" b="1"/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b="1">
                <a:solidFill>
                  <a:srgbClr val="CC3300"/>
                </a:solidFill>
              </a:rPr>
              <a:t>radium</a:t>
            </a:r>
            <a:endParaRPr lang="en-US" altLang="zh-CN" b="1"/>
          </a:p>
          <a:p>
            <a:pPr eaLnBrk="1" hangingPunct="1">
              <a:lnSpc>
                <a:spcPct val="80000"/>
              </a:lnSpc>
              <a:buNone/>
            </a:pPr>
            <a:endParaRPr lang="en-US" altLang="zh-CN" b="1">
              <a:solidFill>
                <a:srgbClr val="0000FF"/>
              </a:solidFill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 sz="2000"/>
              <a:t>		</a:t>
            </a:r>
            <a:endParaRPr lang="en-US" altLang="zh-CN" sz="2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Rot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radius, radium, radiate</a:t>
            </a:r>
            <a:endParaRPr lang="en-US" altLang="zh-CN">
              <a:solidFill>
                <a:srgbClr val="CC3300"/>
              </a:solidFill>
            </a:endParaRPr>
          </a:p>
        </p:txBody>
      </p:sp>
      <p:sp>
        <p:nvSpPr>
          <p:cNvPr id="10243" name="Rectangle 3"/>
          <p:cNvSpPr>
            <a:spLocks noGrp="1" noRot="1"/>
          </p:cNvSpPr>
          <p:nvPr>
            <p:ph idx="1"/>
          </p:nvPr>
        </p:nvSpPr>
        <p:spPr>
          <a:xfrm>
            <a:off x="457200" y="914400"/>
            <a:ext cx="8229600" cy="56388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Radius:</a:t>
            </a:r>
            <a:r>
              <a:rPr lang="zh-CN" altLang="en-US">
                <a:solidFill>
                  <a:srgbClr val="0000FF"/>
                </a:solidFill>
              </a:rPr>
              <a:t>半径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800"/>
              <a:t>	</a:t>
            </a:r>
            <a:r>
              <a:rPr lang="en-US" altLang="zh-CN" sz="2800"/>
              <a:t>He has visited every shop within a radius of two miles.</a:t>
            </a:r>
            <a:r>
              <a:rPr lang="zh-CN" altLang="en-US" sz="2800"/>
              <a:t>周围两英里以内的店铺他都去过。</a:t>
            </a:r>
            <a:endParaRPr lang="zh-CN" altLang="en-US" sz="2800"/>
          </a:p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Radium </a:t>
            </a:r>
            <a:r>
              <a:rPr lang="zh-CN" altLang="en-US">
                <a:solidFill>
                  <a:srgbClr val="0000FF"/>
                </a:solidFill>
              </a:rPr>
              <a:t>：</a:t>
            </a:r>
            <a:r>
              <a:rPr lang="en-US" altLang="zh-CN">
                <a:solidFill>
                  <a:srgbClr val="0000FF"/>
                </a:solidFill>
              </a:rPr>
              <a:t>〈</a:t>
            </a:r>
            <a:r>
              <a:rPr lang="zh-CN" altLang="en-US">
                <a:solidFill>
                  <a:srgbClr val="0000FF"/>
                </a:solidFill>
              </a:rPr>
              <a:t>化</a:t>
            </a:r>
            <a:r>
              <a:rPr lang="en-US" altLang="zh-CN">
                <a:solidFill>
                  <a:srgbClr val="0000FF"/>
                </a:solidFill>
              </a:rPr>
              <a:t>〉</a:t>
            </a:r>
            <a:r>
              <a:rPr lang="zh-CN" altLang="en-US">
                <a:solidFill>
                  <a:srgbClr val="0000FF"/>
                </a:solidFill>
              </a:rPr>
              <a:t>镭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/>
              <a:t>	</a:t>
            </a:r>
            <a:r>
              <a:rPr lang="en-US" altLang="zh-CN" sz="2400"/>
              <a:t>Radium can be used to treat cancer.</a:t>
            </a:r>
            <a:endParaRPr lang="en-US" altLang="zh-CN" sz="2400"/>
          </a:p>
          <a:p>
            <a:pPr eaLnBrk="1" hangingPunct="1">
              <a:buNone/>
            </a:pPr>
            <a:r>
              <a:rPr lang="en-US" altLang="zh-CN" sz="2400"/>
              <a:t>	</a:t>
            </a:r>
            <a:r>
              <a:rPr lang="zh-CN" altLang="en-US" sz="2400"/>
              <a:t>镭可以用来治疗癌症。</a:t>
            </a:r>
            <a:endParaRPr lang="zh-CN" altLang="en-US" sz="2400"/>
          </a:p>
          <a:p>
            <a:pPr eaLnBrk="1" hangingPunct="1"/>
            <a:r>
              <a:rPr lang="en-US" altLang="zh-CN">
                <a:solidFill>
                  <a:srgbClr val="0000FF"/>
                </a:solidFill>
              </a:rPr>
              <a:t>Radiate</a:t>
            </a:r>
            <a:r>
              <a:rPr lang="zh-CN" altLang="en-US">
                <a:solidFill>
                  <a:srgbClr val="0000FF"/>
                </a:solidFill>
              </a:rPr>
              <a:t>：发射出</a:t>
            </a:r>
            <a:r>
              <a:rPr lang="en-US" altLang="zh-CN">
                <a:solidFill>
                  <a:srgbClr val="0000FF"/>
                </a:solidFill>
              </a:rPr>
              <a:t>(</a:t>
            </a:r>
            <a:r>
              <a:rPr lang="zh-CN" altLang="en-US">
                <a:solidFill>
                  <a:srgbClr val="0000FF"/>
                </a:solidFill>
              </a:rPr>
              <a:t>光、热等</a:t>
            </a:r>
            <a:r>
              <a:rPr lang="en-US" altLang="zh-CN">
                <a:solidFill>
                  <a:srgbClr val="0000FF"/>
                </a:solidFill>
              </a:rPr>
              <a:t>)</a:t>
            </a:r>
            <a:r>
              <a:rPr lang="zh-CN" altLang="en-US">
                <a:solidFill>
                  <a:srgbClr val="0000FF"/>
                </a:solidFill>
              </a:rPr>
              <a:t>，向四周伸出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/>
              <a:t>	</a:t>
            </a:r>
            <a:r>
              <a:rPr lang="en-US" altLang="zh-CN" sz="2400"/>
              <a:t>The sun radiates light and heat.</a:t>
            </a:r>
            <a:endParaRPr lang="en-US" altLang="zh-CN" sz="2400"/>
          </a:p>
          <a:p>
            <a:pPr eaLnBrk="1" hangingPunct="1">
              <a:buNone/>
            </a:pPr>
            <a:r>
              <a:rPr lang="en-US" altLang="zh-CN" sz="2400"/>
              <a:t>	</a:t>
            </a:r>
            <a:r>
              <a:rPr lang="zh-CN" altLang="en-US" sz="2400"/>
              <a:t>太阳散发光和热。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3"/>
          <p:cNvSpPr>
            <a:spLocks noGrp="1" noRot="1"/>
          </p:cNvSpPr>
          <p:nvPr>
            <p:ph type="title"/>
          </p:nvPr>
        </p:nvSpPr>
        <p:spPr>
          <a:xfrm>
            <a:off x="457200" y="0"/>
            <a:ext cx="8229600" cy="10668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Statue, status</a:t>
            </a:r>
            <a:endParaRPr lang="en-US" altLang="zh-CN">
              <a:solidFill>
                <a:srgbClr val="CC3300"/>
              </a:solidFill>
            </a:endParaRPr>
          </a:p>
        </p:txBody>
      </p:sp>
      <p:sp>
        <p:nvSpPr>
          <p:cNvPr id="18436" name="Rectangle 4"/>
          <p:cNvSpPr>
            <a:spLocks noGrp="1" noRot="1"/>
          </p:cNvSpPr>
          <p:nvPr>
            <p:ph idx="1"/>
          </p:nvPr>
        </p:nvSpPr>
        <p:spPr>
          <a:xfrm>
            <a:off x="304800" y="914400"/>
            <a:ext cx="7162800" cy="48006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 b="1">
                <a:solidFill>
                  <a:srgbClr val="0000FF"/>
                </a:solidFill>
              </a:rPr>
              <a:t>Statue:</a:t>
            </a:r>
            <a:r>
              <a:rPr lang="zh-CN" altLang="en-US" b="1">
                <a:solidFill>
                  <a:srgbClr val="0000FF"/>
                </a:solidFill>
              </a:rPr>
              <a:t>雕像</a:t>
            </a:r>
            <a:endParaRPr lang="zh-CN" altLang="en-US" b="1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b="1"/>
              <a:t>	</a:t>
            </a:r>
            <a:r>
              <a:rPr lang="en-US" altLang="zh-CN" sz="2400" b="1"/>
              <a:t>Statue of Liberty </a:t>
            </a:r>
            <a:r>
              <a:rPr lang="zh-CN" altLang="en-US" sz="2400" b="1"/>
              <a:t>自由女神</a:t>
            </a:r>
            <a:endParaRPr lang="zh-CN" altLang="en-US" sz="2400" b="1"/>
          </a:p>
          <a:p>
            <a:pPr eaLnBrk="1" hangingPunct="1"/>
            <a:r>
              <a:rPr lang="en-US" altLang="zh-CN" b="1">
                <a:solidFill>
                  <a:srgbClr val="0000FF"/>
                </a:solidFill>
              </a:rPr>
              <a:t>Status</a:t>
            </a:r>
            <a:r>
              <a:rPr lang="zh-CN" altLang="en-US" b="1">
                <a:solidFill>
                  <a:srgbClr val="0000FF"/>
                </a:solidFill>
              </a:rPr>
              <a:t>：地位、身份；情形、状况</a:t>
            </a:r>
            <a:endParaRPr lang="zh-CN" altLang="en-US" b="1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400" b="1"/>
              <a:t>	</a:t>
            </a:r>
            <a:r>
              <a:rPr lang="en-US" altLang="zh-CN" sz="2400" b="1"/>
              <a:t>Age has status in the villages.</a:t>
            </a:r>
            <a:endParaRPr lang="en-US" altLang="zh-CN" sz="2400" b="1"/>
          </a:p>
          <a:p>
            <a:pPr eaLnBrk="1" hangingPunct="1">
              <a:buNone/>
            </a:pPr>
            <a:r>
              <a:rPr lang="en-US" altLang="zh-CN" sz="2400" b="1"/>
              <a:t>	</a:t>
            </a:r>
            <a:r>
              <a:rPr lang="zh-CN" altLang="en-US" sz="2400" b="1"/>
              <a:t>在乡村里年长者受人尊敬。</a:t>
            </a:r>
            <a:endParaRPr lang="zh-CN" altLang="en-US" sz="2400" b="1"/>
          </a:p>
          <a:p>
            <a:pPr eaLnBrk="1" hangingPunct="1">
              <a:buNone/>
            </a:pPr>
            <a:r>
              <a:rPr lang="zh-CN" altLang="en-US" sz="2400" b="1"/>
              <a:t>	</a:t>
            </a:r>
            <a:endParaRPr lang="zh-CN" altLang="en-US" b="1"/>
          </a:p>
          <a:p>
            <a:pPr eaLnBrk="1" hangingPunct="1"/>
            <a:endParaRPr lang="zh-CN" altLang="en-US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" descr="p_large_QC0K_765d00063c7f2d0c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Rectangle 3"/>
          <p:cNvSpPr>
            <a:spLocks noGrp="1" noRot="1"/>
          </p:cNvSpPr>
          <p:nvPr>
            <p:ph type="title"/>
          </p:nvPr>
        </p:nvSpPr>
        <p:spPr>
          <a:xfrm>
            <a:off x="457200" y="0"/>
            <a:ext cx="8229600" cy="715963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4000">
                <a:solidFill>
                  <a:srgbClr val="CC3300"/>
                </a:solidFill>
              </a:rPr>
              <a:t>Affect, defect, effect, infect</a:t>
            </a:r>
            <a:endParaRPr lang="en-US" altLang="zh-CN" sz="4000">
              <a:solidFill>
                <a:srgbClr val="CC3300"/>
              </a:solidFill>
            </a:endParaRPr>
          </a:p>
        </p:txBody>
      </p:sp>
      <p:sp>
        <p:nvSpPr>
          <p:cNvPr id="19460" name="Rectangle 4"/>
          <p:cNvSpPr>
            <a:spLocks noGrp="1" noRot="1"/>
          </p:cNvSpPr>
          <p:nvPr>
            <p:ph idx="1"/>
          </p:nvPr>
        </p:nvSpPr>
        <p:spPr>
          <a:xfrm>
            <a:off x="0" y="609600"/>
            <a:ext cx="9144000" cy="60960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 sz="4000">
                <a:solidFill>
                  <a:srgbClr val="0000FF"/>
                </a:solidFill>
              </a:rPr>
              <a:t>Affect:</a:t>
            </a:r>
            <a:r>
              <a:rPr lang="zh-CN" altLang="en-US" sz="4000">
                <a:solidFill>
                  <a:srgbClr val="0000FF"/>
                </a:solidFill>
              </a:rPr>
              <a:t>影响</a:t>
            </a:r>
            <a:endParaRPr lang="zh-CN" altLang="en-US" sz="4000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/>
              <a:t>	</a:t>
            </a:r>
            <a:r>
              <a:rPr lang="en-US" altLang="zh-CN"/>
              <a:t>The tax increases have affected us all.</a:t>
            </a:r>
            <a:endParaRPr lang="en-US" altLang="zh-CN"/>
          </a:p>
          <a:p>
            <a:pPr eaLnBrk="1" hangingPunct="1">
              <a:buNone/>
            </a:pPr>
            <a:r>
              <a:rPr lang="en-US" altLang="zh-CN"/>
              <a:t>	</a:t>
            </a:r>
            <a:r>
              <a:rPr lang="zh-CN" altLang="en-US"/>
              <a:t>加税已经影响了我们所有的人。</a:t>
            </a:r>
            <a:endParaRPr lang="zh-CN" altLang="en-US"/>
          </a:p>
          <a:p>
            <a:pPr eaLnBrk="1" hangingPunct="1"/>
            <a:r>
              <a:rPr lang="en-US" altLang="zh-CN" sz="4000">
                <a:solidFill>
                  <a:srgbClr val="0000FF"/>
                </a:solidFill>
              </a:rPr>
              <a:t>Defect:</a:t>
            </a:r>
            <a:r>
              <a:rPr lang="zh-CN" altLang="en-US" sz="4000">
                <a:solidFill>
                  <a:srgbClr val="0000FF"/>
                </a:solidFill>
              </a:rPr>
              <a:t>缺点、瑕疵</a:t>
            </a:r>
            <a:endParaRPr lang="zh-CN" altLang="en-US" sz="4000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4000"/>
              <a:t>	</a:t>
            </a:r>
            <a:r>
              <a:rPr lang="en-US" altLang="zh-CN"/>
              <a:t>We must correct our defects as soon as possible.</a:t>
            </a:r>
            <a:endParaRPr lang="en-US" altLang="zh-CN"/>
          </a:p>
          <a:p>
            <a:pPr eaLnBrk="1" hangingPunct="1"/>
            <a:endParaRPr lang="zh-CN" altLang="en-US"/>
          </a:p>
          <a:p>
            <a:pPr eaLnBrk="1" hangingPunct="1"/>
            <a:endParaRPr lang="zh-CN" altLang="en-US" sz="4000"/>
          </a:p>
          <a:p>
            <a:pPr eaLnBrk="1" hangingPunct="1"/>
            <a:endParaRPr lang="zh-CN" altLang="en-US" sz="4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74755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 sz="4000">
                <a:solidFill>
                  <a:srgbClr val="0000FF"/>
                </a:solidFill>
              </a:rPr>
              <a:t>Effect</a:t>
            </a:r>
            <a:r>
              <a:rPr lang="zh-CN" altLang="en-US" sz="4000">
                <a:solidFill>
                  <a:srgbClr val="0000FF"/>
                </a:solidFill>
              </a:rPr>
              <a:t>：效果、影响</a:t>
            </a:r>
            <a:endParaRPr lang="zh-CN" altLang="en-US" sz="4000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4000"/>
              <a:t>	</a:t>
            </a:r>
            <a:r>
              <a:rPr lang="en-US" altLang="zh-CN"/>
              <a:t>When does the new law </a:t>
            </a:r>
            <a:r>
              <a:rPr lang="en-US" altLang="zh-CN">
                <a:solidFill>
                  <a:srgbClr val="CC3300"/>
                </a:solidFill>
              </a:rPr>
              <a:t>come into effect</a:t>
            </a:r>
            <a:r>
              <a:rPr lang="en-US" altLang="zh-CN"/>
              <a:t>?</a:t>
            </a:r>
            <a:endParaRPr lang="en-US" altLang="zh-CN"/>
          </a:p>
          <a:p>
            <a:pPr eaLnBrk="1" hangingPunct="1">
              <a:buNone/>
            </a:pPr>
            <a:r>
              <a:rPr lang="en-US" altLang="zh-CN"/>
              <a:t> </a:t>
            </a:r>
            <a:r>
              <a:rPr lang="zh-CN" altLang="en-US"/>
              <a:t>新法律何时生效？</a:t>
            </a:r>
            <a:endParaRPr lang="zh-CN" altLang="en-US"/>
          </a:p>
          <a:p>
            <a:pPr eaLnBrk="1" hangingPunct="1"/>
            <a:r>
              <a:rPr lang="en-US" altLang="zh-CN" sz="4000">
                <a:solidFill>
                  <a:srgbClr val="0000FF"/>
                </a:solidFill>
              </a:rPr>
              <a:t>Infect</a:t>
            </a:r>
            <a:r>
              <a:rPr lang="zh-CN" altLang="en-US" sz="4000">
                <a:solidFill>
                  <a:srgbClr val="0000FF"/>
                </a:solidFill>
              </a:rPr>
              <a:t>：感染、影响</a:t>
            </a:r>
            <a:endParaRPr lang="zh-CN" altLang="en-US" sz="4000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/>
              <a:t>	</a:t>
            </a:r>
            <a:r>
              <a:rPr lang="en-US" altLang="zh-CN"/>
              <a:t>Mary's high spirits infected all the girls in the class. </a:t>
            </a:r>
            <a:endParaRPr lang="en-US" altLang="zh-CN"/>
          </a:p>
          <a:p>
            <a:pPr eaLnBrk="1" hangingPunct="1">
              <a:buNone/>
            </a:pPr>
            <a:r>
              <a:rPr lang="zh-CN" altLang="en-US"/>
              <a:t>玛丽的兴致感染了全班的女孩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3"/>
          <p:cNvSpPr>
            <a:spLocks noGrp="1" noRot="1"/>
          </p:cNvSpPr>
          <p:nvPr>
            <p:ph type="title"/>
          </p:nvPr>
        </p:nvSpPr>
        <p:spPr>
          <a:xfrm>
            <a:off x="457200" y="0"/>
            <a:ext cx="8382000" cy="9144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3600">
                <a:solidFill>
                  <a:srgbClr val="CC3300"/>
                </a:solidFill>
              </a:rPr>
              <a:t>Conserve, deserve, observe, preserve</a:t>
            </a:r>
            <a:endParaRPr lang="en-US" altLang="zh-CN" sz="3600">
              <a:solidFill>
                <a:srgbClr val="CC3300"/>
              </a:solidFill>
            </a:endParaRPr>
          </a:p>
        </p:txBody>
      </p:sp>
      <p:sp>
        <p:nvSpPr>
          <p:cNvPr id="20484" name="Rectangle 4"/>
          <p:cNvSpPr>
            <a:spLocks noGrp="1" noRot="1"/>
          </p:cNvSpPr>
          <p:nvPr>
            <p:ph idx="1"/>
          </p:nvPr>
        </p:nvSpPr>
        <p:spPr>
          <a:xfrm>
            <a:off x="0" y="1143000"/>
            <a:ext cx="9144000" cy="57150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 sz="4000">
                <a:solidFill>
                  <a:srgbClr val="0000FF"/>
                </a:solidFill>
              </a:rPr>
              <a:t>Conserve:</a:t>
            </a:r>
            <a:r>
              <a:rPr lang="zh-CN" altLang="en-US" sz="4000">
                <a:solidFill>
                  <a:srgbClr val="0000FF"/>
                </a:solidFill>
              </a:rPr>
              <a:t>保护</a:t>
            </a:r>
            <a:r>
              <a:rPr lang="en-US" altLang="zh-CN" sz="4000">
                <a:solidFill>
                  <a:srgbClr val="0000FF"/>
                </a:solidFill>
              </a:rPr>
              <a:t>, </a:t>
            </a:r>
            <a:r>
              <a:rPr lang="zh-CN" altLang="en-US" sz="4000">
                <a:solidFill>
                  <a:srgbClr val="0000FF"/>
                </a:solidFill>
              </a:rPr>
              <a:t>保藏</a:t>
            </a:r>
            <a:r>
              <a:rPr lang="en-US" altLang="zh-CN" sz="4000">
                <a:solidFill>
                  <a:srgbClr val="0000FF"/>
                </a:solidFill>
              </a:rPr>
              <a:t>, </a:t>
            </a:r>
            <a:r>
              <a:rPr lang="zh-CN" altLang="en-US" sz="4000">
                <a:solidFill>
                  <a:srgbClr val="0000FF"/>
                </a:solidFill>
              </a:rPr>
              <a:t>保存</a:t>
            </a:r>
            <a:endParaRPr lang="zh-CN" altLang="en-US" sz="4000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/>
              <a:t>	</a:t>
            </a:r>
            <a:r>
              <a:rPr lang="en-US" altLang="zh-CN"/>
              <a:t>Conserve your energy, you'll need it!</a:t>
            </a:r>
            <a:endParaRPr lang="en-US" altLang="zh-CN"/>
          </a:p>
          <a:p>
            <a:pPr eaLnBrk="1" hangingPunct="1">
              <a:buNone/>
            </a:pPr>
            <a:r>
              <a:rPr lang="en-US" altLang="zh-CN"/>
              <a:t>	</a:t>
            </a:r>
            <a:r>
              <a:rPr lang="zh-CN" altLang="en-US"/>
              <a:t>保存你的精力</a:t>
            </a:r>
            <a:r>
              <a:rPr lang="en-US" altLang="zh-CN"/>
              <a:t>, </a:t>
            </a:r>
            <a:r>
              <a:rPr lang="zh-CN" altLang="en-US"/>
              <a:t>你会用得着的！</a:t>
            </a:r>
            <a:endParaRPr lang="zh-CN" altLang="en-US"/>
          </a:p>
          <a:p>
            <a:pPr eaLnBrk="1" hangingPunct="1"/>
            <a:r>
              <a:rPr lang="en-US" altLang="zh-CN" sz="4000">
                <a:solidFill>
                  <a:srgbClr val="0000FF"/>
                </a:solidFill>
              </a:rPr>
              <a:t>Deserve:</a:t>
            </a:r>
            <a:r>
              <a:rPr lang="zh-CN" altLang="en-US" sz="4000">
                <a:solidFill>
                  <a:srgbClr val="0000FF"/>
                </a:solidFill>
              </a:rPr>
              <a:t>应受，值得</a:t>
            </a:r>
            <a:endParaRPr lang="zh-CN" altLang="en-US" sz="4000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/>
              <a:t>	</a:t>
            </a:r>
            <a:r>
              <a:rPr lang="en-US" altLang="zh-CN"/>
              <a:t>What crime have they committed to deserve such cruelty? </a:t>
            </a:r>
            <a:endParaRPr lang="en-US" altLang="zh-CN"/>
          </a:p>
          <a:p>
            <a:pPr eaLnBrk="1" hangingPunct="1">
              <a:buNone/>
            </a:pPr>
            <a:r>
              <a:rPr lang="zh-CN" altLang="en-US"/>
              <a:t>他们犯了什么错，竟遭如此惩罚？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73731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</a:pPr>
            <a:r>
              <a:rPr lang="en-US" altLang="zh-CN" sz="4000">
                <a:solidFill>
                  <a:srgbClr val="0000FF"/>
                </a:solidFill>
              </a:rPr>
              <a:t>Observe</a:t>
            </a:r>
            <a:r>
              <a:rPr lang="zh-CN" altLang="en-US" sz="4000">
                <a:solidFill>
                  <a:srgbClr val="0000FF"/>
                </a:solidFill>
              </a:rPr>
              <a:t>：观察，研究； 看待；遵循</a:t>
            </a:r>
            <a:endParaRPr lang="zh-CN" altLang="en-US" sz="4000">
              <a:solidFill>
                <a:srgbClr val="0000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/>
              <a:t>	</a:t>
            </a:r>
            <a:r>
              <a:rPr lang="en-US" altLang="zh-CN"/>
              <a:t>He observes carefully but says little.</a:t>
            </a:r>
            <a:endParaRPr lang="en-US" altLang="zh-CN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/>
              <a:t>他总是仔细观察</a:t>
            </a:r>
            <a:r>
              <a:rPr lang="en-US" altLang="zh-CN"/>
              <a:t>, </a:t>
            </a:r>
            <a:r>
              <a:rPr lang="zh-CN" altLang="en-US"/>
              <a:t>很少说话。</a:t>
            </a:r>
            <a:endParaRPr lang="zh-CN" altLang="en-US"/>
          </a:p>
          <a:p>
            <a:pPr eaLnBrk="1" hangingPunct="1">
              <a:lnSpc>
                <a:spcPct val="90000"/>
              </a:lnSpc>
            </a:pPr>
            <a:r>
              <a:rPr lang="en-US" altLang="zh-CN" sz="4000">
                <a:solidFill>
                  <a:srgbClr val="0000FF"/>
                </a:solidFill>
              </a:rPr>
              <a:t>Preserve</a:t>
            </a:r>
            <a:r>
              <a:rPr lang="zh-CN" altLang="en-US" sz="4000">
                <a:solidFill>
                  <a:srgbClr val="0000FF"/>
                </a:solidFill>
              </a:rPr>
              <a:t>：保护；维持</a:t>
            </a:r>
            <a:endParaRPr lang="zh-CN" altLang="en-US" sz="4000">
              <a:solidFill>
                <a:srgbClr val="0000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4000"/>
              <a:t>	</a:t>
            </a:r>
            <a:r>
              <a:rPr lang="en-US" altLang="zh-CN"/>
              <a:t>We must preserve our natural resources.</a:t>
            </a:r>
            <a:endParaRPr lang="en-US" altLang="zh-CN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/>
              <a:t>我们必须保护自然资源。</a:t>
            </a:r>
            <a:endParaRPr lang="zh-CN" altLang="en-US"/>
          </a:p>
          <a:p>
            <a:pPr eaLnBrk="1" hangingPunct="1">
              <a:lnSpc>
                <a:spcPct val="90000"/>
              </a:lnSpc>
            </a:pP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003300"/>
                </a:solidFill>
              </a:rPr>
              <a:t>spontaneous, simultaneous</a:t>
            </a:r>
            <a:endParaRPr lang="en-US" altLang="zh-CN">
              <a:solidFill>
                <a:srgbClr val="003300"/>
              </a:solidFill>
            </a:endParaRPr>
          </a:p>
        </p:txBody>
      </p:sp>
      <p:sp>
        <p:nvSpPr>
          <p:cNvPr id="16387" name="Rectangle 3"/>
          <p:cNvSpPr>
            <a:spLocks noGrp="1" noRot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 b="1">
                <a:solidFill>
                  <a:srgbClr val="003300"/>
                </a:solidFill>
              </a:rPr>
              <a:t>We need a _____ interpreter.</a:t>
            </a:r>
            <a:endParaRPr lang="en-US" altLang="zh-CN" b="1">
              <a:solidFill>
                <a:srgbClr val="003300"/>
              </a:solidFill>
            </a:endParaRPr>
          </a:p>
          <a:p>
            <a:pPr eaLnBrk="1" hangingPunct="1">
              <a:buNone/>
            </a:pPr>
            <a:r>
              <a:rPr lang="en-US" altLang="zh-CN">
                <a:solidFill>
                  <a:srgbClr val="003300"/>
                </a:solidFill>
              </a:rPr>
              <a:t>simultaneous</a:t>
            </a:r>
            <a:endParaRPr lang="en-US" altLang="zh-CN" b="1">
              <a:solidFill>
                <a:srgbClr val="003300"/>
              </a:solidFill>
            </a:endParaRPr>
          </a:p>
          <a:p>
            <a:pPr eaLnBrk="1" hangingPunct="1">
              <a:buNone/>
            </a:pPr>
            <a:r>
              <a:rPr lang="en-US" altLang="zh-CN" b="1">
                <a:solidFill>
                  <a:srgbClr val="003300"/>
                </a:solidFill>
              </a:rPr>
              <a:t>To be thoroughly enjoyed, reading must be entirely _____. </a:t>
            </a:r>
            <a:endParaRPr lang="en-US" altLang="zh-CN" b="1">
              <a:solidFill>
                <a:srgbClr val="003300"/>
              </a:solidFill>
            </a:endParaRPr>
          </a:p>
          <a:p>
            <a:pPr eaLnBrk="1" hangingPunct="1">
              <a:buNone/>
            </a:pPr>
            <a:r>
              <a:rPr lang="en-US" altLang="zh-CN">
                <a:solidFill>
                  <a:srgbClr val="003300"/>
                </a:solidFill>
              </a:rPr>
              <a:t>spontaneous</a:t>
            </a:r>
            <a:endParaRPr lang="en-US" altLang="zh-CN">
              <a:solidFill>
                <a:srgbClr val="003300"/>
              </a:solidFill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3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003300"/>
                </a:solidFill>
              </a:rPr>
              <a:t>spontaneous, simultaneous</a:t>
            </a:r>
            <a:endParaRPr lang="en-US" altLang="zh-CN">
              <a:solidFill>
                <a:srgbClr val="003300"/>
              </a:solidFill>
            </a:endParaRPr>
          </a:p>
        </p:txBody>
      </p:sp>
      <p:sp>
        <p:nvSpPr>
          <p:cNvPr id="25604" name="Rectangle 4"/>
          <p:cNvSpPr>
            <a:spLocks noGrp="1" noRot="1"/>
          </p:cNvSpPr>
          <p:nvPr>
            <p:ph idx="1"/>
          </p:nvPr>
        </p:nvSpPr>
        <p:spPr>
          <a:xfrm>
            <a:off x="533400" y="1600200"/>
            <a:ext cx="8229600" cy="49530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 sz="2800" b="1">
                <a:solidFill>
                  <a:srgbClr val="0000FF"/>
                </a:solidFill>
              </a:rPr>
              <a:t>Spontaneous:</a:t>
            </a:r>
            <a:r>
              <a:rPr lang="zh-CN" altLang="en-US" sz="2800" b="1">
                <a:solidFill>
                  <a:srgbClr val="0000FF"/>
                </a:solidFill>
              </a:rPr>
              <a:t>自发的，无意识的</a:t>
            </a:r>
            <a:endParaRPr lang="zh-CN" altLang="en-US" sz="2800" b="1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800" b="1"/>
              <a:t>	</a:t>
            </a:r>
            <a:r>
              <a:rPr lang="en-US" altLang="zh-CN" sz="2800" b="1">
                <a:solidFill>
                  <a:srgbClr val="003300"/>
                </a:solidFill>
              </a:rPr>
              <a:t>To be thoroughly enjoyed, reading must be entirely spontaneous. </a:t>
            </a:r>
            <a:endParaRPr lang="en-US" altLang="zh-CN" sz="2800" b="1">
              <a:solidFill>
                <a:srgbClr val="003300"/>
              </a:solidFill>
            </a:endParaRPr>
          </a:p>
          <a:p>
            <a:pPr eaLnBrk="1" hangingPunct="1">
              <a:buNone/>
            </a:pPr>
            <a:r>
              <a:rPr lang="en-US" altLang="zh-CN" sz="2800" b="1">
                <a:solidFill>
                  <a:srgbClr val="003300"/>
                </a:solidFill>
              </a:rPr>
              <a:t>	</a:t>
            </a:r>
            <a:r>
              <a:rPr lang="zh-CN" altLang="en-US" sz="2800" b="1">
                <a:solidFill>
                  <a:srgbClr val="003300"/>
                </a:solidFill>
              </a:rPr>
              <a:t>一个人读书必须出其自然，才能够彻底享受读书的乐趣。</a:t>
            </a:r>
            <a:endParaRPr lang="zh-CN" altLang="en-US" sz="2800" b="1">
              <a:solidFill>
                <a:srgbClr val="003300"/>
              </a:solidFill>
            </a:endParaRPr>
          </a:p>
          <a:p>
            <a:pPr eaLnBrk="1" hangingPunct="1"/>
            <a:r>
              <a:rPr lang="en-US" altLang="zh-CN" sz="2800" b="1">
                <a:solidFill>
                  <a:srgbClr val="0000FF"/>
                </a:solidFill>
              </a:rPr>
              <a:t>Simultaneous</a:t>
            </a:r>
            <a:r>
              <a:rPr lang="zh-CN" altLang="en-US" sz="2800" b="1">
                <a:solidFill>
                  <a:srgbClr val="0000FF"/>
                </a:solidFill>
              </a:rPr>
              <a:t>：同时发生的</a:t>
            </a:r>
            <a:endParaRPr lang="zh-CN" altLang="en-US" sz="2800" b="1">
              <a:solidFill>
                <a:srgbClr val="0000FF"/>
              </a:solidFill>
            </a:endParaRPr>
          </a:p>
          <a:p>
            <a:pPr eaLnBrk="1" hangingPunct="1">
              <a:buNone/>
            </a:pPr>
            <a:r>
              <a:rPr lang="zh-CN" altLang="en-US" sz="2800" b="1">
                <a:solidFill>
                  <a:srgbClr val="003300"/>
                </a:solidFill>
              </a:rPr>
              <a:t>	</a:t>
            </a:r>
            <a:r>
              <a:rPr lang="en-US" altLang="zh-CN" sz="2800" b="1">
                <a:solidFill>
                  <a:srgbClr val="003300"/>
                </a:solidFill>
              </a:rPr>
              <a:t>We need a simultaneous interpreter.</a:t>
            </a:r>
            <a:endParaRPr lang="en-US" altLang="zh-CN" sz="2800" b="1">
              <a:solidFill>
                <a:srgbClr val="003300"/>
              </a:solidFill>
            </a:endParaRPr>
          </a:p>
          <a:p>
            <a:pPr eaLnBrk="1" hangingPunct="1">
              <a:buNone/>
            </a:pPr>
            <a:r>
              <a:rPr lang="en-US" altLang="zh-CN" sz="2800" b="1">
                <a:solidFill>
                  <a:srgbClr val="003300"/>
                </a:solidFill>
              </a:rPr>
              <a:t>   </a:t>
            </a:r>
            <a:r>
              <a:rPr lang="zh-CN" altLang="en-US" sz="2800" b="1">
                <a:solidFill>
                  <a:srgbClr val="003300"/>
                </a:solidFill>
              </a:rPr>
              <a:t>我们需要一个同声翻译。</a:t>
            </a:r>
            <a:endParaRPr lang="zh-CN" altLang="en-US" sz="2800" b="1">
              <a:solidFill>
                <a:srgbClr val="003300"/>
              </a:solidFill>
            </a:endParaRPr>
          </a:p>
          <a:p>
            <a:pPr eaLnBrk="1" hangingPunct="1"/>
            <a:endParaRPr lang="zh-CN" altLang="en-US" sz="2400" b="1">
              <a:solidFill>
                <a:srgbClr val="003300"/>
              </a:solidFill>
            </a:endParaRPr>
          </a:p>
          <a:p>
            <a:pPr eaLnBrk="1" hangingPunct="1"/>
            <a:endParaRPr lang="zh-CN" altLang="en-US" b="1"/>
          </a:p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5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scare, sacred, scarce</a:t>
            </a:r>
            <a:endParaRPr lang="en-US" altLang="zh-CN">
              <a:solidFill>
                <a:srgbClr val="CC3300"/>
              </a:solidFill>
            </a:endParaRPr>
          </a:p>
        </p:txBody>
      </p:sp>
      <p:sp>
        <p:nvSpPr>
          <p:cNvPr id="28675" name="Rectangle 3"/>
          <p:cNvSpPr>
            <a:spLocks noGrp="1" noRot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</a:pPr>
            <a:r>
              <a:rPr lang="en-US" altLang="zh-CN">
                <a:solidFill>
                  <a:srgbClr val="0000FF"/>
                </a:solidFill>
              </a:rPr>
              <a:t>scare </a:t>
            </a:r>
            <a:r>
              <a:rPr lang="zh-CN" altLang="en-US">
                <a:solidFill>
                  <a:srgbClr val="0000FF"/>
                </a:solidFill>
              </a:rPr>
              <a:t>：</a:t>
            </a:r>
            <a:r>
              <a:rPr lang="en-US" altLang="zh-CN">
                <a:solidFill>
                  <a:srgbClr val="0000FF"/>
                </a:solidFill>
              </a:rPr>
              <a:t>v.</a:t>
            </a:r>
            <a:r>
              <a:rPr lang="zh-CN" altLang="en-US">
                <a:solidFill>
                  <a:srgbClr val="0000FF"/>
                </a:solidFill>
              </a:rPr>
              <a:t>恐吓；</a:t>
            </a:r>
            <a:r>
              <a:rPr lang="en-US" altLang="zh-CN">
                <a:solidFill>
                  <a:srgbClr val="0000FF"/>
                </a:solidFill>
              </a:rPr>
              <a:t>adj.</a:t>
            </a:r>
            <a:r>
              <a:rPr lang="zh-CN" altLang="en-US">
                <a:solidFill>
                  <a:srgbClr val="0000FF"/>
                </a:solidFill>
              </a:rPr>
              <a:t>吓人的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/>
              <a:t>	</a:t>
            </a:r>
            <a:r>
              <a:rPr lang="en-US" altLang="zh-CN" sz="2400"/>
              <a:t>They ‘ll scare her out of telling the police. </a:t>
            </a:r>
            <a:endParaRPr lang="en-US" altLang="zh-CN" sz="24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/>
              <a:t>她们要把她吓得不敢报警。</a:t>
            </a:r>
            <a:endParaRPr lang="zh-CN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zh-CN">
                <a:solidFill>
                  <a:srgbClr val="0000FF"/>
                </a:solidFill>
              </a:rPr>
              <a:t>sacred </a:t>
            </a:r>
            <a:r>
              <a:rPr lang="zh-CN" altLang="en-US">
                <a:solidFill>
                  <a:srgbClr val="0000FF"/>
                </a:solidFill>
              </a:rPr>
              <a:t>神圣的，不可 冒犯的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/>
              <a:t>	 </a:t>
            </a:r>
            <a:r>
              <a:rPr lang="en-US" altLang="zh-CN" sz="2400"/>
              <a:t>In Africa the snake is still sacred with many tribes.</a:t>
            </a:r>
            <a:endParaRPr lang="en-US" altLang="zh-CN" sz="2400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/>
              <a:t>非洲许多部落仍认为蛇是不可冒犯的。</a:t>
            </a:r>
            <a:endParaRPr lang="zh-CN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zh-CN">
                <a:solidFill>
                  <a:srgbClr val="0000FF"/>
                </a:solidFill>
              </a:rPr>
              <a:t>scarce </a:t>
            </a:r>
            <a:r>
              <a:rPr lang="zh-CN" altLang="en-US">
                <a:solidFill>
                  <a:srgbClr val="0000FF"/>
                </a:solidFill>
              </a:rPr>
              <a:t>缺乏的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/>
              <a:t>	</a:t>
            </a:r>
            <a:r>
              <a:rPr lang="en-US" altLang="zh-CN" sz="2400"/>
              <a:t>The food was scarce during the war.</a:t>
            </a:r>
            <a:r>
              <a:rPr lang="zh-CN" altLang="en-US" sz="2400"/>
              <a:t>战争期间食物短缺。</a:t>
            </a:r>
            <a:r>
              <a:rPr lang="zh-CN" altLang="en-US"/>
              <a:t> 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3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Instinct, distinct, extinct</a:t>
            </a:r>
            <a:endParaRPr lang="en-US" altLang="zh-CN">
              <a:solidFill>
                <a:srgbClr val="CC3300"/>
              </a:solidFill>
            </a:endParaRPr>
          </a:p>
        </p:txBody>
      </p:sp>
      <p:sp>
        <p:nvSpPr>
          <p:cNvPr id="30724" name="Rectangle 4"/>
          <p:cNvSpPr>
            <a:spLocks noGrp="1" noRot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</a:pPr>
            <a:r>
              <a:rPr lang="en-US" altLang="zh-CN" b="1">
                <a:solidFill>
                  <a:srgbClr val="0000FF"/>
                </a:solidFill>
              </a:rPr>
              <a:t>instinct </a:t>
            </a:r>
            <a:r>
              <a:rPr lang="zh-CN" altLang="en-US" b="1">
                <a:solidFill>
                  <a:srgbClr val="0000FF"/>
                </a:solidFill>
              </a:rPr>
              <a:t>本能 </a:t>
            </a:r>
            <a:endParaRPr lang="zh-CN" altLang="en-US" b="1">
              <a:solidFill>
                <a:srgbClr val="0000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>
                <a:solidFill>
                  <a:srgbClr val="003300"/>
                </a:solidFill>
              </a:rPr>
              <a:t>	</a:t>
            </a:r>
            <a:r>
              <a:rPr lang="en-US" altLang="zh-CN" b="1">
                <a:solidFill>
                  <a:srgbClr val="003300"/>
                </a:solidFill>
              </a:rPr>
              <a:t>The sight of the hopeless little boy aroused her maternal instincts.</a:t>
            </a:r>
            <a:endParaRPr lang="en-US" altLang="zh-CN" b="1">
              <a:solidFill>
                <a:srgbClr val="003300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>
                <a:solidFill>
                  <a:srgbClr val="003300"/>
                </a:solidFill>
              </a:rPr>
              <a:t>那个绝望的小男孩的模样唤起了她的母性。</a:t>
            </a:r>
            <a:endParaRPr lang="zh-CN" altLang="en-US" b="1">
              <a:solidFill>
                <a:srgbClr val="0033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b="1">
                <a:solidFill>
                  <a:srgbClr val="0000FF"/>
                </a:solidFill>
              </a:rPr>
              <a:t>distinct </a:t>
            </a:r>
            <a:r>
              <a:rPr lang="zh-CN" altLang="en-US" b="1">
                <a:solidFill>
                  <a:srgbClr val="0000FF"/>
                </a:solidFill>
              </a:rPr>
              <a:t>清楚的，截然不同的</a:t>
            </a:r>
            <a:endParaRPr lang="zh-CN" altLang="en-US" b="1">
              <a:solidFill>
                <a:srgbClr val="0000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/>
              <a:t>	</a:t>
            </a:r>
            <a:r>
              <a:rPr lang="en-US" altLang="zh-CN" b="1"/>
              <a:t>two entirely distinct languages </a:t>
            </a:r>
            <a:endParaRPr lang="en-US" altLang="zh-CN" b="1">
              <a:solidFill>
                <a:srgbClr val="0033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b="1">
                <a:solidFill>
                  <a:srgbClr val="0000FF"/>
                </a:solidFill>
              </a:rPr>
              <a:t>extinct </a:t>
            </a:r>
            <a:r>
              <a:rPr lang="zh-CN" altLang="en-US" b="1">
                <a:solidFill>
                  <a:srgbClr val="0000FF"/>
                </a:solidFill>
              </a:rPr>
              <a:t>灭绝的，消逝的</a:t>
            </a:r>
            <a:endParaRPr lang="zh-CN" altLang="en-US" b="1">
              <a:solidFill>
                <a:srgbClr val="0000FF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/>
              <a:t>	</a:t>
            </a:r>
            <a:r>
              <a:rPr lang="en-US" altLang="zh-CN" b="1">
                <a:solidFill>
                  <a:srgbClr val="003300"/>
                </a:solidFill>
              </a:rPr>
              <a:t>Nothing could remind  her of her extinct passion.</a:t>
            </a:r>
            <a:endParaRPr lang="en-US" altLang="zh-CN" b="1">
              <a:solidFill>
                <a:srgbClr val="003300"/>
              </a:solidFill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b="1">
                <a:solidFill>
                  <a:srgbClr val="003300"/>
                </a:solidFill>
              </a:rPr>
              <a:t>	</a:t>
            </a:r>
            <a:r>
              <a:rPr lang="zh-CN" altLang="en-US" b="1">
                <a:solidFill>
                  <a:srgbClr val="003300"/>
                </a:solidFill>
              </a:rPr>
              <a:t>她激情已逝</a:t>
            </a:r>
            <a:r>
              <a:rPr lang="en-US" altLang="zh-CN" b="1">
                <a:solidFill>
                  <a:srgbClr val="003300"/>
                </a:solidFill>
              </a:rPr>
              <a:t>, </a:t>
            </a:r>
            <a:r>
              <a:rPr lang="zh-CN" altLang="en-US" b="1">
                <a:solidFill>
                  <a:srgbClr val="003300"/>
                </a:solidFill>
              </a:rPr>
              <a:t>不会心回意转。</a:t>
            </a:r>
            <a:endParaRPr lang="zh-CN" altLang="en-US" b="1">
              <a:solidFill>
                <a:srgbClr val="00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07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3"/>
          <p:cNvSpPr>
            <a:spLocks noGrp="1" noRot="1"/>
          </p:cNvSpPr>
          <p:nvPr>
            <p:ph type="title"/>
          </p:nvPr>
        </p:nvSpPr>
        <p:spPr>
          <a:xfrm>
            <a:off x="381000" y="0"/>
            <a:ext cx="8540750" cy="1143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b="1">
                <a:solidFill>
                  <a:srgbClr val="CC3300"/>
                </a:solidFill>
              </a:rPr>
              <a:t>adapt, adopt, adept</a:t>
            </a:r>
            <a:endParaRPr lang="en-US" altLang="zh-CN" b="1">
              <a:solidFill>
                <a:srgbClr val="CC3300"/>
              </a:solidFill>
            </a:endParaRPr>
          </a:p>
        </p:txBody>
      </p:sp>
      <p:sp>
        <p:nvSpPr>
          <p:cNvPr id="20483" name="Rectangle 4"/>
          <p:cNvSpPr>
            <a:spLocks noGrp="1" noRot="1"/>
          </p:cNvSpPr>
          <p:nvPr>
            <p:ph idx="1"/>
          </p:nvPr>
        </p:nvSpPr>
        <p:spPr>
          <a:xfrm>
            <a:off x="603250" y="914400"/>
            <a:ext cx="8540750" cy="38862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</a:pPr>
            <a:r>
              <a:rPr lang="en-US" altLang="zh-CN" sz="2800">
                <a:solidFill>
                  <a:srgbClr val="0000FF"/>
                </a:solidFill>
              </a:rPr>
              <a:t>adapt</a:t>
            </a:r>
            <a:r>
              <a:rPr lang="zh-CN" altLang="en-US" sz="2800">
                <a:solidFill>
                  <a:srgbClr val="0000FF"/>
                </a:solidFill>
              </a:rPr>
              <a:t>是动词，其意为“改编，改变</a:t>
            </a:r>
            <a:r>
              <a:rPr lang="en-US" altLang="zh-CN" sz="2800">
                <a:solidFill>
                  <a:srgbClr val="0000FF"/>
                </a:solidFill>
              </a:rPr>
              <a:t>……</a:t>
            </a:r>
            <a:r>
              <a:rPr lang="zh-CN" altLang="en-US" sz="2800">
                <a:solidFill>
                  <a:srgbClr val="0000FF"/>
                </a:solidFill>
              </a:rPr>
              <a:t>以适应”。</a:t>
            </a:r>
            <a:r>
              <a:rPr lang="zh-CN" altLang="en-US" sz="2800"/>
              <a:t> </a:t>
            </a:r>
            <a:r>
              <a:rPr lang="en-US" altLang="zh-CN" sz="2800">
                <a:solidFill>
                  <a:srgbClr val="003300"/>
                </a:solidFill>
              </a:rPr>
              <a:t>All life is about change—you either adapt or die. </a:t>
            </a:r>
            <a:r>
              <a:rPr lang="zh-CN" altLang="en-US" sz="2800">
                <a:solidFill>
                  <a:srgbClr val="003300"/>
                </a:solidFill>
              </a:rPr>
              <a:t>生命在于变化</a:t>
            </a:r>
            <a:r>
              <a:rPr lang="en-US" altLang="zh-CN" sz="2800">
                <a:solidFill>
                  <a:srgbClr val="003300"/>
                </a:solidFill>
              </a:rPr>
              <a:t>——</a:t>
            </a:r>
            <a:r>
              <a:rPr lang="zh-CN" altLang="en-US" sz="2800">
                <a:solidFill>
                  <a:srgbClr val="003300"/>
                </a:solidFill>
              </a:rPr>
              <a:t>要么适应要么死亡。</a:t>
            </a:r>
            <a:endParaRPr lang="zh-CN" altLang="en-US" sz="2800">
              <a:solidFill>
                <a:srgbClr val="00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0000FF"/>
                </a:solidFill>
              </a:rPr>
              <a:t> </a:t>
            </a:r>
            <a:r>
              <a:rPr lang="en-US" altLang="zh-CN" sz="2800">
                <a:solidFill>
                  <a:srgbClr val="0000FF"/>
                </a:solidFill>
              </a:rPr>
              <a:t>adopt</a:t>
            </a:r>
            <a:r>
              <a:rPr lang="zh-CN" altLang="en-US" sz="2800">
                <a:solidFill>
                  <a:srgbClr val="0000FF"/>
                </a:solidFill>
              </a:rPr>
              <a:t>也是动词，其意为“收养，采纳，采用”。</a:t>
            </a:r>
            <a:r>
              <a:rPr lang="zh-CN" altLang="en-US" sz="2800"/>
              <a:t> </a:t>
            </a:r>
            <a:endParaRPr lang="zh-CN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zh-CN" sz="2800"/>
              <a:t>The </a:t>
            </a:r>
            <a:r>
              <a:rPr lang="en-US" altLang="zh-CN" sz="2800">
                <a:solidFill>
                  <a:srgbClr val="003300"/>
                </a:solidFill>
              </a:rPr>
              <a:t>resolution was adopted by an overwhelming majority. </a:t>
            </a:r>
            <a:r>
              <a:rPr lang="zh-CN" altLang="en-US" sz="2800">
                <a:solidFill>
                  <a:srgbClr val="003300"/>
                </a:solidFill>
              </a:rPr>
              <a:t>决议以压倒多数通过。</a:t>
            </a:r>
            <a:endParaRPr lang="zh-CN" altLang="en-US" sz="2800">
              <a:solidFill>
                <a:srgbClr val="00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800">
                <a:solidFill>
                  <a:srgbClr val="CC3300"/>
                </a:solidFill>
              </a:rPr>
              <a:t>adept</a:t>
            </a:r>
            <a:r>
              <a:rPr lang="zh-CN" altLang="en-US" sz="2800">
                <a:solidFill>
                  <a:srgbClr val="CC3300"/>
                </a:solidFill>
              </a:rPr>
              <a:t>是形容词，其意为“擅长的，有技巧的”。 </a:t>
            </a:r>
            <a:r>
              <a:rPr lang="en-US" altLang="zh-CN" sz="2800">
                <a:solidFill>
                  <a:srgbClr val="CC3300"/>
                </a:solidFill>
              </a:rPr>
              <a:t>Unfortunately, I am more adept at spending money than making it. </a:t>
            </a:r>
            <a:endParaRPr lang="en-US" altLang="zh-CN" sz="2800">
              <a:solidFill>
                <a:srgbClr val="CC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CC3300"/>
                </a:solidFill>
              </a:rPr>
              <a:t>不幸的是，我花钱的本事远远大于我挣钱的本事 </a:t>
            </a:r>
            <a:endParaRPr lang="zh-CN" altLang="en-US" sz="2800">
              <a:solidFill>
                <a:srgbClr val="CC3300"/>
              </a:solidFill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Picture 2" descr="p_large_iKv0_7659000253ed2d0c[2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70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7" name="Rectangle 3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 sz="4000">
                <a:solidFill>
                  <a:srgbClr val="CC3300"/>
                </a:solidFill>
              </a:rPr>
              <a:t>altitude, aptitude, attitude, latitude</a:t>
            </a:r>
            <a:endParaRPr lang="en-US" altLang="zh-CN" sz="4000">
              <a:solidFill>
                <a:srgbClr val="CC3300"/>
              </a:solidFill>
            </a:endParaRPr>
          </a:p>
        </p:txBody>
      </p:sp>
      <p:sp>
        <p:nvSpPr>
          <p:cNvPr id="32772" name="Rectangle 4"/>
          <p:cNvSpPr>
            <a:spLocks noGrp="1" noRot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/>
              <a:t>altitude </a:t>
            </a:r>
            <a:r>
              <a:rPr lang="zh-CN" altLang="en-US"/>
              <a:t>高度</a:t>
            </a:r>
            <a:r>
              <a:rPr lang="en-US" altLang="zh-CN"/>
              <a:t>,</a:t>
            </a:r>
            <a:r>
              <a:rPr lang="zh-CN" altLang="en-US"/>
              <a:t>海拔</a:t>
            </a:r>
            <a:r>
              <a:rPr lang="en-US" altLang="zh-CN"/>
              <a:t>(an altitude of 20,000 meters above sea level</a:t>
            </a:r>
            <a:r>
              <a:rPr lang="zh-CN" altLang="en-US"/>
              <a:t>海拔</a:t>
            </a:r>
            <a:r>
              <a:rPr lang="en-US" altLang="zh-CN"/>
              <a:t>20,000</a:t>
            </a:r>
            <a:r>
              <a:rPr lang="zh-CN" altLang="en-US"/>
              <a:t>米）</a:t>
            </a:r>
            <a:endParaRPr lang="zh-CN" altLang="en-US"/>
          </a:p>
          <a:p>
            <a:pPr eaLnBrk="1" hangingPunct="1"/>
            <a:r>
              <a:rPr lang="en-US" altLang="zh-CN"/>
              <a:t>aptitude </a:t>
            </a:r>
            <a:r>
              <a:rPr lang="zh-CN" altLang="en-US"/>
              <a:t>才能</a:t>
            </a:r>
            <a:r>
              <a:rPr lang="en-US" altLang="zh-CN"/>
              <a:t>,</a:t>
            </a:r>
            <a:r>
              <a:rPr lang="zh-CN" altLang="en-US"/>
              <a:t>智力</a:t>
            </a:r>
            <a:r>
              <a:rPr lang="en-US" altLang="zh-CN"/>
              <a:t>,</a:t>
            </a:r>
            <a:r>
              <a:rPr lang="zh-CN" altLang="en-US"/>
              <a:t>倾向</a:t>
            </a:r>
            <a:r>
              <a:rPr lang="en-US" altLang="zh-CN"/>
              <a:t>,</a:t>
            </a:r>
            <a:r>
              <a:rPr lang="zh-CN" altLang="en-US"/>
              <a:t>习性 </a:t>
            </a:r>
            <a:endParaRPr lang="zh-CN" altLang="en-US"/>
          </a:p>
          <a:p>
            <a:pPr eaLnBrk="1" hangingPunct="1"/>
            <a:r>
              <a:rPr lang="en-US" altLang="zh-CN"/>
              <a:t>attitude </a:t>
            </a:r>
            <a:r>
              <a:rPr lang="zh-CN" altLang="en-US"/>
              <a:t>态度</a:t>
            </a:r>
            <a:r>
              <a:rPr lang="en-US" altLang="zh-CN"/>
              <a:t>,</a:t>
            </a:r>
            <a:r>
              <a:rPr lang="zh-CN" altLang="en-US"/>
              <a:t>看法 </a:t>
            </a:r>
            <a:endParaRPr lang="zh-CN" altLang="en-US"/>
          </a:p>
          <a:p>
            <a:pPr eaLnBrk="1" hangingPunct="1"/>
            <a:r>
              <a:rPr lang="en-US" altLang="zh-CN"/>
              <a:t>latitude </a:t>
            </a:r>
            <a:r>
              <a:rPr lang="zh-CN" altLang="en-US"/>
              <a:t>纬度</a:t>
            </a:r>
            <a:r>
              <a:rPr lang="en-US" altLang="zh-CN"/>
              <a:t>(longitude</a:t>
            </a:r>
            <a:r>
              <a:rPr lang="zh-CN" altLang="en-US"/>
              <a:t>经度</a:t>
            </a:r>
            <a:r>
              <a:rPr lang="en-US" altLang="zh-CN"/>
              <a:t>) </a:t>
            </a:r>
            <a:endParaRPr lang="en-US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Picture 2" descr="p_large_EoMf_765b00042cec2d0c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1" name="Rectangle 3"/>
          <p:cNvSpPr>
            <a:spLocks noGrp="1" noRot="1"/>
          </p:cNvSpPr>
          <p:nvPr>
            <p:ph idx="1"/>
          </p:nvPr>
        </p:nvSpPr>
        <p:spPr>
          <a:xfrm>
            <a:off x="457200" y="457200"/>
            <a:ext cx="8229600" cy="56689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3600"/>
              <a:t>         </a:t>
            </a:r>
            <a:endParaRPr lang="zh-CN" altLang="en-US" sz="3600"/>
          </a:p>
          <a:p>
            <a:pPr eaLnBrk="1" hangingPunct="1">
              <a:buNone/>
            </a:pPr>
            <a:r>
              <a:rPr lang="zh-CN" altLang="en-US" sz="3600">
                <a:solidFill>
                  <a:srgbClr val="CC3300"/>
                </a:solidFill>
              </a:rPr>
              <a:t>             专四的易混淆词汇有两种：</a:t>
            </a:r>
            <a:endParaRPr lang="zh-CN" altLang="en-US" sz="3600">
              <a:solidFill>
                <a:srgbClr val="CC3300"/>
              </a:solidFill>
            </a:endParaRPr>
          </a:p>
          <a:p>
            <a:pPr eaLnBrk="1" hangingPunct="1">
              <a:buNone/>
            </a:pPr>
            <a:r>
              <a:rPr lang="zh-CN" altLang="en-US" sz="3600"/>
              <a:t>                         </a:t>
            </a:r>
            <a:endParaRPr lang="zh-CN" altLang="en-US" sz="3600"/>
          </a:p>
          <a:p>
            <a:pPr eaLnBrk="1" hangingPunct="1">
              <a:buNone/>
            </a:pPr>
            <a:r>
              <a:rPr lang="zh-CN" altLang="en-US" sz="3600"/>
              <a:t>                         形近词</a:t>
            </a:r>
            <a:endParaRPr lang="zh-CN" altLang="en-US" sz="3600"/>
          </a:p>
          <a:p>
            <a:pPr eaLnBrk="1" hangingPunct="1">
              <a:buNone/>
            </a:pPr>
            <a:r>
              <a:rPr lang="zh-CN" altLang="en-US" sz="3600"/>
              <a:t>                         </a:t>
            </a:r>
            <a:r>
              <a:rPr lang="zh-CN" altLang="en-US" sz="3600">
                <a:solidFill>
                  <a:srgbClr val="0000FF"/>
                </a:solidFill>
              </a:rPr>
              <a:t>近义词</a:t>
            </a:r>
            <a:endParaRPr lang="zh-CN" altLang="en-US" sz="3600">
              <a:solidFill>
                <a:srgbClr val="0000FF"/>
              </a:solidFill>
            </a:endParaRPr>
          </a:p>
          <a:p>
            <a:pPr eaLnBrk="1" hangingPunct="1"/>
            <a:endParaRPr lang="zh-CN" altLang="en-US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Rectangle 2"/>
          <p:cNvSpPr>
            <a:spLocks noGrp="1" noRot="1"/>
          </p:cNvSpPr>
          <p:nvPr>
            <p:ph idx="1"/>
          </p:nvPr>
        </p:nvSpPr>
        <p:spPr>
          <a:xfrm>
            <a:off x="304800" y="228600"/>
            <a:ext cx="8305800" cy="64008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80000"/>
              </a:lnSpc>
            </a:pPr>
            <a:r>
              <a:rPr lang="en-US" altLang="zh-CN" sz="2800" b="1">
                <a:solidFill>
                  <a:srgbClr val="CC3300"/>
                </a:solidFill>
              </a:rPr>
              <a:t>abandon; desert; forsake ; quit ; give up </a:t>
            </a:r>
            <a:endParaRPr lang="en-US" altLang="zh-CN" sz="2800" b="1">
              <a:solidFill>
                <a:srgbClr val="CC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800" b="1"/>
              <a:t>At fourteen he ran away and ___1___ his home and friend. </a:t>
            </a:r>
            <a:endParaRPr lang="en-US" altLang="zh-CN" sz="2800" b="1"/>
          </a:p>
          <a:p>
            <a:pPr eaLnBrk="1" hangingPunct="1">
              <a:lnSpc>
                <a:spcPct val="80000"/>
              </a:lnSpc>
            </a:pPr>
            <a:r>
              <a:rPr lang="en-US" altLang="zh-CN" sz="2800" b="1">
                <a:solidFill>
                  <a:srgbClr val="CC3300"/>
                </a:solidFill>
              </a:rPr>
              <a:t>forsook</a:t>
            </a:r>
            <a:endParaRPr lang="en-US" altLang="zh-CN" sz="2800" b="1">
              <a:solidFill>
                <a:srgbClr val="CC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800" b="1"/>
              <a:t>He ___2___ his wife and went away with all their money. </a:t>
            </a:r>
            <a:endParaRPr lang="en-US" altLang="zh-CN" sz="2800" b="1"/>
          </a:p>
          <a:p>
            <a:pPr eaLnBrk="1" hangingPunct="1">
              <a:lnSpc>
                <a:spcPct val="80000"/>
              </a:lnSpc>
            </a:pPr>
            <a:r>
              <a:rPr lang="en-US" altLang="zh-CN" sz="2800" b="1">
                <a:solidFill>
                  <a:srgbClr val="CC3300"/>
                </a:solidFill>
              </a:rPr>
              <a:t>abandoned </a:t>
            </a:r>
            <a:endParaRPr lang="en-US" altLang="zh-CN" sz="2800" b="1">
              <a:solidFill>
                <a:srgbClr val="CC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800" b="1"/>
              <a:t>The fort had been hurriedly ___3___.</a:t>
            </a:r>
            <a:endParaRPr lang="en-US" altLang="zh-CN" sz="2800" b="1"/>
          </a:p>
          <a:p>
            <a:pPr eaLnBrk="1" hangingPunct="1">
              <a:lnSpc>
                <a:spcPct val="80000"/>
              </a:lnSpc>
            </a:pPr>
            <a:r>
              <a:rPr lang="en-US" altLang="zh-CN" sz="2800" b="1">
                <a:solidFill>
                  <a:srgbClr val="CC3300"/>
                </a:solidFill>
              </a:rPr>
              <a:t>deserted</a:t>
            </a:r>
            <a:endParaRPr lang="en-US" altLang="zh-CN" sz="2800" b="1">
              <a:solidFill>
                <a:srgbClr val="CC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800" b="1"/>
              <a:t>You must ___4___ smoking, or you won’t survive. </a:t>
            </a:r>
            <a:endParaRPr lang="en-US" altLang="zh-CN" sz="2800" b="1"/>
          </a:p>
          <a:p>
            <a:pPr eaLnBrk="1" hangingPunct="1">
              <a:lnSpc>
                <a:spcPct val="80000"/>
              </a:lnSpc>
            </a:pPr>
            <a:r>
              <a:rPr lang="en-US" altLang="zh-CN" sz="2800" b="1">
                <a:solidFill>
                  <a:srgbClr val="CC3300"/>
                </a:solidFill>
              </a:rPr>
              <a:t>Give up</a:t>
            </a:r>
            <a:endParaRPr lang="en-US" altLang="zh-CN" sz="2800" b="1">
              <a:solidFill>
                <a:srgbClr val="CC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800" b="1"/>
              <a:t>One friend of mine has decided to ___5___ his highly-paid but demanding position in his company recently. </a:t>
            </a:r>
            <a:endParaRPr lang="en-US" altLang="zh-CN" sz="2800" b="1"/>
          </a:p>
          <a:p>
            <a:pPr eaLnBrk="1" hangingPunct="1">
              <a:lnSpc>
                <a:spcPct val="80000"/>
              </a:lnSpc>
            </a:pPr>
            <a:r>
              <a:rPr lang="en-US" altLang="zh-CN" sz="2800" b="1">
                <a:solidFill>
                  <a:srgbClr val="CC3300"/>
                </a:solidFill>
              </a:rPr>
              <a:t>quit</a:t>
            </a:r>
            <a:endParaRPr lang="en-US" altLang="zh-CN" sz="2800" b="1">
              <a:solidFill>
                <a:srgbClr val="CC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89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89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8" name="Picture 2" descr="p_large_SLb2_7659000253ad2d0c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79" name="Rectangle 3"/>
          <p:cNvSpPr>
            <a:spLocks noGrp="1" noRot="1"/>
          </p:cNvSpPr>
          <p:nvPr>
            <p:ph type="title"/>
          </p:nvPr>
        </p:nvSpPr>
        <p:spPr>
          <a:xfrm>
            <a:off x="304800" y="0"/>
            <a:ext cx="8229600" cy="7620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>
                <a:solidFill>
                  <a:srgbClr val="CC3300"/>
                </a:solidFill>
              </a:rPr>
              <a:t>抛弃，放弃</a:t>
            </a:r>
            <a:endParaRPr lang="zh-CN" altLang="en-US">
              <a:solidFill>
                <a:srgbClr val="CC3300"/>
              </a:solidFill>
            </a:endParaRPr>
          </a:p>
        </p:txBody>
      </p:sp>
      <p:sp>
        <p:nvSpPr>
          <p:cNvPr id="24580" name="Rectangle 4"/>
          <p:cNvSpPr>
            <a:spLocks noGrp="1" noRot="1"/>
          </p:cNvSpPr>
          <p:nvPr>
            <p:ph idx="1"/>
          </p:nvPr>
        </p:nvSpPr>
        <p:spPr>
          <a:xfrm>
            <a:off x="0" y="762000"/>
            <a:ext cx="9144000" cy="60960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/>
              <a:t>abandon </a:t>
            </a:r>
            <a:r>
              <a:rPr lang="zh-CN" altLang="en-US"/>
              <a:t>指完全、永远地放弃，尤其指对其负有责任或义务者，或者放弃一个项目或计划。</a:t>
            </a:r>
            <a:endParaRPr lang="zh-CN" altLang="en-US"/>
          </a:p>
          <a:p>
            <a:pPr eaLnBrk="1" hangingPunct="1"/>
            <a:r>
              <a:rPr lang="zh-CN" altLang="en-US"/>
              <a:t> </a:t>
            </a:r>
            <a:r>
              <a:rPr lang="en-US" altLang="zh-CN"/>
              <a:t>desert </a:t>
            </a:r>
            <a:r>
              <a:rPr lang="zh-CN" altLang="en-US"/>
              <a:t>强调故意违背自己的义务、责任或誓言等 ，</a:t>
            </a:r>
            <a:r>
              <a:rPr lang="zh-CN" altLang="en-US">
                <a:solidFill>
                  <a:srgbClr val="CC3300"/>
                </a:solidFill>
              </a:rPr>
              <a:t>或者指离开某地</a:t>
            </a:r>
            <a:endParaRPr lang="zh-CN" altLang="en-US">
              <a:solidFill>
                <a:srgbClr val="CC3300"/>
              </a:solidFill>
            </a:endParaRPr>
          </a:p>
          <a:p>
            <a:pPr eaLnBrk="1" hangingPunct="1"/>
            <a:r>
              <a:rPr lang="en-US" altLang="zh-CN"/>
              <a:t>forsake </a:t>
            </a:r>
            <a:r>
              <a:rPr lang="zh-CN" altLang="en-US"/>
              <a:t>指遗弃以前所爱的人或事物，着重于断绝情感上的依恋 </a:t>
            </a:r>
            <a:r>
              <a:rPr lang="en-US" altLang="zh-CN"/>
              <a:t>,</a:t>
            </a:r>
            <a:r>
              <a:rPr lang="zh-CN" altLang="en-US">
                <a:solidFill>
                  <a:srgbClr val="CC3300"/>
                </a:solidFill>
              </a:rPr>
              <a:t>也可指不情愿的离开</a:t>
            </a:r>
            <a:endParaRPr lang="zh-CN" altLang="en-US">
              <a:solidFill>
                <a:srgbClr val="CC3300"/>
              </a:solidFill>
            </a:endParaRPr>
          </a:p>
          <a:p>
            <a:pPr eaLnBrk="1" hangingPunct="1"/>
            <a:r>
              <a:rPr lang="en-US" altLang="zh-CN"/>
              <a:t>quit </a:t>
            </a:r>
            <a:r>
              <a:rPr lang="zh-CN" altLang="en-US"/>
              <a:t>强调突然或出其不意的放弃，一般指“停止” </a:t>
            </a:r>
            <a:endParaRPr lang="zh-CN" altLang="en-US"/>
          </a:p>
          <a:p>
            <a:pPr eaLnBrk="1" hangingPunct="1"/>
            <a:r>
              <a:rPr lang="en-US" altLang="zh-CN"/>
              <a:t>give up </a:t>
            </a:r>
            <a:r>
              <a:rPr lang="zh-CN" altLang="en-US"/>
              <a:t>多用于口头，表示停止做某事</a:t>
            </a:r>
            <a:r>
              <a:rPr lang="en-US" altLang="zh-CN"/>
              <a:t>.</a:t>
            </a:r>
            <a:endParaRPr lang="en-US" altLang="zh-CN"/>
          </a:p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/>
              <a:t>Abolish; cancel; eliminate</a:t>
            </a:r>
            <a:endParaRPr lang="zh-CN" altLang="en-US"/>
          </a:p>
        </p:txBody>
      </p:sp>
      <p:sp>
        <p:nvSpPr>
          <p:cNvPr id="25603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/>
              <a:t>The flight to Tokyo is ___1___ because of the storm. </a:t>
            </a:r>
            <a:endParaRPr lang="en-US" altLang="zh-CN"/>
          </a:p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Cancelled </a:t>
            </a:r>
            <a:endParaRPr lang="en-US" altLang="zh-CN">
              <a:solidFill>
                <a:srgbClr val="CC3300"/>
              </a:solidFill>
            </a:endParaRPr>
          </a:p>
          <a:p>
            <a:pPr eaLnBrk="1" hangingPunct="1"/>
            <a:r>
              <a:rPr lang="en-US" altLang="zh-CN"/>
              <a:t>We must ___2___ unnecessary expense. </a:t>
            </a:r>
            <a:endParaRPr lang="en-US" altLang="zh-CN"/>
          </a:p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eliminate</a:t>
            </a:r>
            <a:endParaRPr lang="en-US" altLang="zh-CN">
              <a:solidFill>
                <a:srgbClr val="CC3300"/>
              </a:solidFill>
            </a:endParaRPr>
          </a:p>
          <a:p>
            <a:pPr eaLnBrk="1" hangingPunct="1"/>
            <a:r>
              <a:rPr lang="en-US" altLang="zh-CN"/>
              <a:t>President Lincoln worked to ___3___ slavery. </a:t>
            </a:r>
            <a:endParaRPr lang="en-US" altLang="zh-CN"/>
          </a:p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Abolish</a:t>
            </a:r>
            <a:endParaRPr lang="en-US" altLang="zh-CN">
              <a:solidFill>
                <a:srgbClr val="CC3300"/>
              </a:solidFill>
            </a:endParaRPr>
          </a:p>
          <a:p>
            <a:pPr eaLnBrk="1" hangingPunct="1"/>
            <a:endParaRPr lang="en-US" altLang="zh-CN">
              <a:solidFill>
                <a:srgbClr val="CC3300"/>
              </a:solidFill>
            </a:endParaRPr>
          </a:p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3"/>
          <p:cNvSpPr>
            <a:spLocks noGrp="1" noRot="1"/>
          </p:cNvSpPr>
          <p:nvPr>
            <p:ph type="title"/>
          </p:nvPr>
        </p:nvSpPr>
        <p:spPr>
          <a:xfrm>
            <a:off x="533400" y="0"/>
            <a:ext cx="8229600" cy="8382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>
                <a:solidFill>
                  <a:srgbClr val="CC3300"/>
                </a:solidFill>
              </a:rPr>
              <a:t>废除，取消</a:t>
            </a:r>
            <a:endParaRPr lang="zh-CN" altLang="en-US">
              <a:solidFill>
                <a:srgbClr val="CC3300"/>
              </a:solidFill>
            </a:endParaRPr>
          </a:p>
        </p:txBody>
      </p:sp>
      <p:sp>
        <p:nvSpPr>
          <p:cNvPr id="26627" name="Rectangle 4"/>
          <p:cNvSpPr>
            <a:spLocks noGrp="1" noRot="1"/>
          </p:cNvSpPr>
          <p:nvPr>
            <p:ph idx="1"/>
          </p:nvPr>
        </p:nvSpPr>
        <p:spPr>
          <a:xfrm>
            <a:off x="457200" y="838200"/>
            <a:ext cx="8229600" cy="57912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/>
              <a:t>abolish </a:t>
            </a:r>
            <a:r>
              <a:rPr lang="zh-CN" altLang="en-US"/>
              <a:t>指完全消除某项</a:t>
            </a:r>
            <a:r>
              <a:rPr lang="zh-CN" altLang="en-US">
                <a:solidFill>
                  <a:srgbClr val="0000FF"/>
                </a:solidFill>
              </a:rPr>
              <a:t>旧制度、法律或旧风俗</a:t>
            </a:r>
            <a:r>
              <a:rPr lang="zh-CN" altLang="en-US"/>
              <a:t>等 </a:t>
            </a:r>
            <a:endParaRPr lang="zh-CN" altLang="en-US"/>
          </a:p>
          <a:p>
            <a:pPr eaLnBrk="1" hangingPunct="1"/>
            <a:r>
              <a:rPr lang="en-US" altLang="zh-CN"/>
              <a:t>cancel </a:t>
            </a:r>
            <a:r>
              <a:rPr lang="zh-CN" altLang="en-US"/>
              <a:t>指某人</a:t>
            </a:r>
            <a:r>
              <a:rPr lang="zh-CN" altLang="en-US">
                <a:solidFill>
                  <a:srgbClr val="0000FF"/>
                </a:solidFill>
              </a:rPr>
              <a:t>因某种意想不到的原因</a:t>
            </a:r>
            <a:r>
              <a:rPr lang="zh-CN" altLang="en-US"/>
              <a:t>而临时取消事前所决定的事 </a:t>
            </a:r>
            <a:endParaRPr lang="zh-CN" altLang="en-US"/>
          </a:p>
          <a:p>
            <a:pPr eaLnBrk="1" hangingPunct="1"/>
            <a:r>
              <a:rPr lang="en-US" altLang="zh-CN"/>
              <a:t>eliminate </a:t>
            </a:r>
            <a:r>
              <a:rPr lang="zh-CN" altLang="en-US"/>
              <a:t>指淘汰或取消</a:t>
            </a:r>
            <a:r>
              <a:rPr lang="zh-CN" altLang="en-US">
                <a:solidFill>
                  <a:srgbClr val="0000FF"/>
                </a:solidFill>
              </a:rPr>
              <a:t>不需要的东西</a:t>
            </a:r>
            <a:endParaRPr lang="zh-CN" altLang="en-US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5" name="Rectangle 3"/>
          <p:cNvSpPr>
            <a:spLocks noGrp="1" noRot="1"/>
          </p:cNvSpPr>
          <p:nvPr>
            <p:ph idx="1"/>
          </p:nvPr>
        </p:nvSpPr>
        <p:spPr>
          <a:xfrm>
            <a:off x="0" y="228600"/>
            <a:ext cx="8915400" cy="6629400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 sz="2800"/>
              <a:t>exact; correct; precise; accurate </a:t>
            </a:r>
            <a:endParaRPr lang="en-US" altLang="zh-CN" sz="2800"/>
          </a:p>
          <a:p>
            <a:pPr eaLnBrk="1" hangingPunct="1"/>
            <a:r>
              <a:rPr lang="en-US" altLang="zh-CN" sz="2800"/>
              <a:t>___</a:t>
            </a:r>
            <a:r>
              <a:rPr lang="en-US" altLang="zh-CN" sz="2800" b="1"/>
              <a:t>1___ dress for some ceremonies is necessary for those who always attend them.</a:t>
            </a:r>
            <a:endParaRPr lang="en-US" altLang="zh-CN" sz="2800" b="1"/>
          </a:p>
          <a:p>
            <a:pPr eaLnBrk="1" hangingPunct="1"/>
            <a:r>
              <a:rPr lang="en-US" altLang="zh-CN" sz="2800" b="1">
                <a:solidFill>
                  <a:srgbClr val="CC3300"/>
                </a:solidFill>
              </a:rPr>
              <a:t>correct</a:t>
            </a:r>
            <a:endParaRPr lang="en-US" altLang="zh-CN" sz="2800" b="1">
              <a:solidFill>
                <a:srgbClr val="CC3300"/>
              </a:solidFill>
            </a:endParaRPr>
          </a:p>
          <a:p>
            <a:pPr eaLnBrk="1" hangingPunct="1"/>
            <a:r>
              <a:rPr lang="en-US" altLang="zh-CN" sz="2800" b="1"/>
              <a:t> Is your watch ___2___? I suppose it’s 10 minutes slow. </a:t>
            </a:r>
            <a:endParaRPr lang="en-US" altLang="zh-CN" sz="2800" b="1"/>
          </a:p>
          <a:p>
            <a:pPr eaLnBrk="1" hangingPunct="1"/>
            <a:r>
              <a:rPr lang="en-US" altLang="zh-CN" sz="2800" b="1">
                <a:solidFill>
                  <a:srgbClr val="CC3300"/>
                </a:solidFill>
              </a:rPr>
              <a:t>accurate</a:t>
            </a:r>
            <a:endParaRPr lang="en-US" altLang="zh-CN" sz="2800" b="1">
              <a:solidFill>
                <a:srgbClr val="CC3300"/>
              </a:solidFill>
            </a:endParaRPr>
          </a:p>
          <a:p>
            <a:pPr eaLnBrk="1" hangingPunct="1"/>
            <a:r>
              <a:rPr lang="en-US" altLang="zh-CN" sz="2800" b="1"/>
              <a:t>Keep this ___3___ instrument away from insolation</a:t>
            </a:r>
            <a:r>
              <a:rPr lang="zh-CN" altLang="en-US" sz="2800" b="1"/>
              <a:t>（暴晒） </a:t>
            </a:r>
            <a:r>
              <a:rPr lang="en-US" altLang="zh-CN" sz="2800" b="1"/>
              <a:t>and aquosity</a:t>
            </a:r>
            <a:r>
              <a:rPr lang="zh-CN" altLang="en-US" sz="2800" b="1"/>
              <a:t>（潮湿）</a:t>
            </a:r>
            <a:r>
              <a:rPr lang="en-US" altLang="zh-CN" sz="2800" b="1"/>
              <a:t>. </a:t>
            </a:r>
            <a:endParaRPr lang="en-US" altLang="zh-CN" sz="2800" b="1"/>
          </a:p>
          <a:p>
            <a:pPr eaLnBrk="1" hangingPunct="1"/>
            <a:r>
              <a:rPr lang="en-US" altLang="zh-CN" sz="2800" b="1">
                <a:solidFill>
                  <a:srgbClr val="CC3300"/>
                </a:solidFill>
              </a:rPr>
              <a:t> precise</a:t>
            </a:r>
            <a:endParaRPr lang="en-US" altLang="zh-CN" sz="2800" b="1">
              <a:solidFill>
                <a:srgbClr val="CC3300"/>
              </a:solidFill>
            </a:endParaRPr>
          </a:p>
          <a:p>
            <a:pPr eaLnBrk="1" hangingPunct="1"/>
            <a:r>
              <a:rPr lang="en-US" altLang="zh-CN" sz="2800" b="1"/>
              <a:t>I can’t tell you the ___4___ date, but it should be </a:t>
            </a:r>
            <a:r>
              <a:rPr lang="en-US" altLang="zh-CN" sz="2800" b="1">
                <a:solidFill>
                  <a:srgbClr val="CC3300"/>
                </a:solidFill>
              </a:rPr>
              <a:t>around</a:t>
            </a:r>
            <a:r>
              <a:rPr lang="en-US" altLang="zh-CN" sz="2800" b="1"/>
              <a:t> Oct. 20 </a:t>
            </a:r>
            <a:endParaRPr lang="en-US" altLang="zh-CN" sz="2800" b="1"/>
          </a:p>
          <a:p>
            <a:pPr eaLnBrk="1" hangingPunct="1"/>
            <a:r>
              <a:rPr lang="en-US" altLang="zh-CN" sz="2800" b="1">
                <a:solidFill>
                  <a:srgbClr val="CC3300"/>
                </a:solidFill>
              </a:rPr>
              <a:t>exact</a:t>
            </a:r>
            <a:endParaRPr lang="en-US" altLang="zh-CN" sz="2800" b="1">
              <a:solidFill>
                <a:srgbClr val="CC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40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Rectangle 3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>
                <a:solidFill>
                  <a:srgbClr val="CC3300"/>
                </a:solidFill>
              </a:rPr>
              <a:t>准确，精确</a:t>
            </a:r>
            <a:endParaRPr lang="zh-CN" altLang="en-US">
              <a:solidFill>
                <a:srgbClr val="CC3300"/>
              </a:solidFill>
            </a:endParaRPr>
          </a:p>
        </p:txBody>
      </p:sp>
      <p:sp>
        <p:nvSpPr>
          <p:cNvPr id="28675" name="Rectangle 4"/>
          <p:cNvSpPr>
            <a:spLocks noGrp="1" noRot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/>
              <a:t>exact </a:t>
            </a:r>
            <a:r>
              <a:rPr lang="en-US" altLang="zh-CN">
                <a:solidFill>
                  <a:srgbClr val="0000FF"/>
                </a:solidFill>
              </a:rPr>
              <a:t>:giving all details correctly </a:t>
            </a:r>
            <a:r>
              <a:rPr lang="zh-CN" altLang="en-US">
                <a:solidFill>
                  <a:srgbClr val="0000FF"/>
                </a:solidFill>
              </a:rPr>
              <a:t>确切（细节完整，没有遗漏）</a:t>
            </a:r>
            <a:endParaRPr lang="zh-CN" altLang="en-US">
              <a:solidFill>
                <a:srgbClr val="0000FF"/>
              </a:solidFill>
            </a:endParaRPr>
          </a:p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What were his exact words?</a:t>
            </a:r>
            <a:r>
              <a:rPr lang="en-US" altLang="zh-CN">
                <a:solidFill>
                  <a:srgbClr val="0000FF"/>
                </a:solidFill>
              </a:rPr>
              <a:t> </a:t>
            </a:r>
            <a:endParaRPr lang="en-US" altLang="zh-CN"/>
          </a:p>
          <a:p>
            <a:pPr eaLnBrk="1" hangingPunct="1"/>
            <a:r>
              <a:rPr lang="en-US" altLang="zh-CN"/>
              <a:t>Accurate: </a:t>
            </a:r>
            <a:r>
              <a:rPr lang="en-US" altLang="zh-CN">
                <a:solidFill>
                  <a:srgbClr val="CC3300"/>
                </a:solidFill>
              </a:rPr>
              <a:t>correct in every detail</a:t>
            </a:r>
            <a:r>
              <a:rPr lang="en-US" altLang="zh-CN"/>
              <a:t> </a:t>
            </a:r>
            <a:r>
              <a:rPr lang="zh-CN" altLang="en-US">
                <a:solidFill>
                  <a:srgbClr val="0000FF"/>
                </a:solidFill>
              </a:rPr>
              <a:t>准确的</a:t>
            </a:r>
            <a:r>
              <a:rPr lang="zh-CN" altLang="en-US"/>
              <a:t>；精确的 （</a:t>
            </a:r>
            <a:r>
              <a:rPr lang="zh-CN" altLang="en-US">
                <a:solidFill>
                  <a:srgbClr val="CC3300"/>
                </a:solidFill>
              </a:rPr>
              <a:t>细节正确，没有错误</a:t>
            </a:r>
            <a:r>
              <a:rPr lang="zh-CN" altLang="en-US"/>
              <a:t>）</a:t>
            </a:r>
            <a:endParaRPr lang="zh-CN" altLang="en-US"/>
          </a:p>
          <a:p>
            <a:pPr eaLnBrk="1" hangingPunct="1"/>
            <a:r>
              <a:rPr lang="en-US" altLang="zh-CN">
                <a:solidFill>
                  <a:srgbClr val="CC3300"/>
                </a:solidFill>
              </a:rPr>
              <a:t>The novel wasn’t intended to be historically accurate. </a:t>
            </a:r>
            <a:endParaRPr lang="en-US" altLang="zh-CN">
              <a:solidFill>
                <a:srgbClr val="CC3300"/>
              </a:solidFill>
            </a:endParaRPr>
          </a:p>
          <a:p>
            <a:pPr eaLnBrk="1" hangingPunct="1"/>
            <a:endParaRPr lang="zh-CN" altLang="en-US">
              <a:solidFill>
                <a:srgbClr val="CC3300"/>
              </a:solidFill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en-US" altLang="zh-CN"/>
              <a:t>correct </a:t>
            </a:r>
            <a:r>
              <a:rPr lang="zh-CN" altLang="en-US">
                <a:solidFill>
                  <a:srgbClr val="0000FF"/>
                </a:solidFill>
              </a:rPr>
              <a:t>正确的</a:t>
            </a:r>
            <a:r>
              <a:rPr lang="zh-CN" altLang="en-US"/>
              <a:t>，指合乎一定的标准或规矩，没有错误 </a:t>
            </a:r>
            <a:endParaRPr lang="zh-CN" altLang="en-US"/>
          </a:p>
          <a:p>
            <a:pPr eaLnBrk="1" hangingPunct="1"/>
            <a:r>
              <a:rPr lang="en-US" altLang="zh-CN"/>
              <a:t>precise </a:t>
            </a:r>
            <a:r>
              <a:rPr lang="zh-CN" altLang="en-US">
                <a:solidFill>
                  <a:srgbClr val="0000FF"/>
                </a:solidFill>
              </a:rPr>
              <a:t>精密的</a:t>
            </a:r>
            <a:r>
              <a:rPr lang="zh-CN" altLang="en-US"/>
              <a:t>，指具有高度的精确性和准确性 </a:t>
            </a:r>
            <a:endParaRPr lang="zh-CN" altLang="en-US"/>
          </a:p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2" name="Picture 2" descr="p_large_QC0K_765d00063c7f2d0c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23" name="Rectangle 3"/>
          <p:cNvSpPr>
            <a:spLocks noGrp="1" noRot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>
              <a:solidFill>
                <a:srgbClr val="CC3300"/>
              </a:solidFill>
            </a:endParaRPr>
          </a:p>
        </p:txBody>
      </p:sp>
      <p:sp>
        <p:nvSpPr>
          <p:cNvPr id="46084" name="Rectangle 4"/>
          <p:cNvSpPr>
            <a:spLocks noGrp="1" noRot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/>
              <a:t> </a:t>
            </a:r>
            <a:r>
              <a:rPr lang="en-US" altLang="zh-CN" sz="3600" b="1"/>
              <a:t>Mary hopes to be _____ from hospital next week.</a:t>
            </a:r>
            <a:endParaRPr lang="en-US" altLang="zh-CN" sz="3600" b="1"/>
          </a:p>
          <a:p>
            <a:pPr eaLnBrk="1" hangingPunct="1"/>
            <a:r>
              <a:rPr lang="en-US" altLang="zh-CN" sz="3600" b="1"/>
              <a:t>A.      dismissed</a:t>
            </a:r>
            <a:endParaRPr lang="en-US" altLang="zh-CN" sz="3600" b="1"/>
          </a:p>
          <a:p>
            <a:pPr eaLnBrk="1" hangingPunct="1"/>
            <a:r>
              <a:rPr lang="en-US" altLang="zh-CN" sz="3600" b="1"/>
              <a:t>B.      discharged</a:t>
            </a:r>
            <a:endParaRPr lang="en-US" altLang="zh-CN" sz="3600" b="1"/>
          </a:p>
          <a:p>
            <a:pPr eaLnBrk="1" hangingPunct="1"/>
            <a:r>
              <a:rPr lang="en-US" altLang="zh-CN" sz="3600" b="1"/>
              <a:t>C.      expelled</a:t>
            </a:r>
            <a:endParaRPr lang="en-US" altLang="zh-CN" sz="3600" b="1"/>
          </a:p>
          <a:p>
            <a:pPr eaLnBrk="1" hangingPunct="1"/>
            <a:r>
              <a:rPr lang="en-US" altLang="zh-CN" sz="3600" b="1"/>
              <a:t>D.     resigned </a:t>
            </a:r>
            <a:endParaRPr lang="en-US" altLang="zh-CN" sz="3600" b="1"/>
          </a:p>
          <a:p>
            <a:pPr eaLnBrk="1" hangingPunct="1"/>
            <a:r>
              <a:rPr lang="en-US" altLang="zh-CN" sz="3600" b="1"/>
              <a:t>B</a:t>
            </a:r>
            <a:endParaRPr lang="en-US" altLang="zh-CN" sz="36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0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https://d.book118.com/196235011053010034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194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4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Deduce, reduce, reproduce</vt:lpstr>
      <vt:lpstr>Deduce, reduce, reproduce</vt:lpstr>
      <vt:lpstr>compose, dispose, propose</vt:lpstr>
      <vt:lpstr>compose, dispose, propose</vt:lpstr>
      <vt:lpstr>radius, radium, radiate</vt:lpstr>
      <vt:lpstr>radius, radium, radiate</vt:lpstr>
      <vt:lpstr>Statue, status</vt:lpstr>
      <vt:lpstr>Affect, defect, effect, infect</vt:lpstr>
      <vt:lpstr>PowerPoint Presentation</vt:lpstr>
      <vt:lpstr>Conserve, deserve, observe, preserve</vt:lpstr>
      <vt:lpstr>PowerPoint Presentation</vt:lpstr>
      <vt:lpstr>spontaneous, simultaneous</vt:lpstr>
      <vt:lpstr>spontaneous, simultaneous</vt:lpstr>
      <vt:lpstr>scare, sacred, scarce</vt:lpstr>
      <vt:lpstr>Instinct, distinct, extinct</vt:lpstr>
      <vt:lpstr>adapt, adopt, adept</vt:lpstr>
      <vt:lpstr>altitude, aptitude, attitude, latitude</vt:lpstr>
      <vt:lpstr>PowerPoint Presentation</vt:lpstr>
      <vt:lpstr>PowerPoint Presentation</vt:lpstr>
      <vt:lpstr>抛弃，放弃</vt:lpstr>
      <vt:lpstr>Abolish; cancel; eliminate</vt:lpstr>
      <vt:lpstr>废除，取消</vt:lpstr>
      <vt:lpstr>PowerPoint Presentation</vt:lpstr>
      <vt:lpstr>准确，精确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2024-09-03T09:57:19.373</cp:lastPrinted>
  <dcterms:created xsi:type="dcterms:W3CDTF">2024-09-03T01:57:19Z</dcterms:created>
  <dcterms:modified xsi:type="dcterms:W3CDTF">2024-09-03T01:57:20Z</dcterms:modified>
</cp:coreProperties>
</file>