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6" r:id="rId31"/>
  </p:sldIdLst>
  <p:sldSz cx="12192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tags" Target="tags/tag1.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306A8D3-5B10-4512-AD10-BC28DEFCBC0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8" name="PlaceHolder 1"/>
          <p:cNvSpPr>
            <a:spLocks noGrp="1"/>
          </p:cNvSpPr>
          <p:nvPr>
            <p:ph type="sldImg"/>
          </p:nvPr>
        </p:nvSpPr>
        <p:spPr>
          <a:xfrm>
            <a:off x="685800" y="1143000"/>
            <a:ext cx="5486040" cy="3085920"/>
          </a:xfrm>
          <a:prstGeom prst="rect">
            <a:avLst/>
          </a:prstGeom>
          <a:ln w="0">
            <a:noFill/>
          </a:ln>
        </p:spPr>
      </p:sp>
      <p:sp>
        <p:nvSpPr>
          <p:cNvPr id="43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1" name="PlaceHolder 1"/>
          <p:cNvSpPr>
            <a:spLocks noGrp="1"/>
          </p:cNvSpPr>
          <p:nvPr>
            <p:ph type="sldImg"/>
          </p:nvPr>
        </p:nvSpPr>
        <p:spPr>
          <a:xfrm>
            <a:off x="685800" y="1143000"/>
            <a:ext cx="5486040" cy="3085920"/>
          </a:xfrm>
          <a:prstGeom prst="rect">
            <a:avLst/>
          </a:prstGeom>
          <a:ln w="0">
            <a:noFill/>
          </a:ln>
        </p:spPr>
      </p:sp>
      <p:sp>
        <p:nvSpPr>
          <p:cNvPr id="44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4" name="PlaceHolder 1"/>
          <p:cNvSpPr>
            <a:spLocks noGrp="1"/>
          </p:cNvSpPr>
          <p:nvPr>
            <p:ph type="sldImg"/>
          </p:nvPr>
        </p:nvSpPr>
        <p:spPr>
          <a:xfrm>
            <a:off x="685800" y="1143000"/>
            <a:ext cx="5486040" cy="3085920"/>
          </a:xfrm>
          <a:prstGeom prst="rect">
            <a:avLst/>
          </a:prstGeom>
          <a:ln w="0">
            <a:noFill/>
          </a:ln>
        </p:spPr>
      </p:sp>
      <p:sp>
        <p:nvSpPr>
          <p:cNvPr id="44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7" name="PlaceHolder 1"/>
          <p:cNvSpPr>
            <a:spLocks noGrp="1"/>
          </p:cNvSpPr>
          <p:nvPr>
            <p:ph type="sldImg"/>
          </p:nvPr>
        </p:nvSpPr>
        <p:spPr>
          <a:xfrm>
            <a:off x="685800" y="1143000"/>
            <a:ext cx="5486040" cy="3085920"/>
          </a:xfrm>
          <a:prstGeom prst="rect">
            <a:avLst/>
          </a:prstGeom>
          <a:ln w="0">
            <a:noFill/>
          </a:ln>
        </p:spPr>
      </p:sp>
      <p:sp>
        <p:nvSpPr>
          <p:cNvPr id="44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0" name="PlaceHolder 1"/>
          <p:cNvSpPr>
            <a:spLocks noGrp="1"/>
          </p:cNvSpPr>
          <p:nvPr>
            <p:ph type="sldImg"/>
          </p:nvPr>
        </p:nvSpPr>
        <p:spPr>
          <a:xfrm>
            <a:off x="685800" y="1143000"/>
            <a:ext cx="5486040" cy="3085920"/>
          </a:xfrm>
          <a:prstGeom prst="rect">
            <a:avLst/>
          </a:prstGeom>
          <a:ln w="0">
            <a:noFill/>
          </a:ln>
        </p:spPr>
      </p:sp>
      <p:sp>
        <p:nvSpPr>
          <p:cNvPr id="45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5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3" name="PlaceHolder 1"/>
          <p:cNvSpPr>
            <a:spLocks noGrp="1"/>
          </p:cNvSpPr>
          <p:nvPr>
            <p:ph type="sldImg"/>
          </p:nvPr>
        </p:nvSpPr>
        <p:spPr>
          <a:xfrm>
            <a:off x="685800" y="1143000"/>
            <a:ext cx="5486040" cy="3085920"/>
          </a:xfrm>
          <a:prstGeom prst="rect">
            <a:avLst/>
          </a:prstGeom>
          <a:ln w="0">
            <a:noFill/>
          </a:ln>
        </p:spPr>
      </p:sp>
      <p:sp>
        <p:nvSpPr>
          <p:cNvPr id="45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5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6" name="PlaceHolder 1"/>
          <p:cNvSpPr>
            <a:spLocks noGrp="1"/>
          </p:cNvSpPr>
          <p:nvPr>
            <p:ph type="sldImg"/>
          </p:nvPr>
        </p:nvSpPr>
        <p:spPr>
          <a:xfrm>
            <a:off x="685800" y="1143000"/>
            <a:ext cx="5486040" cy="3085920"/>
          </a:xfrm>
          <a:prstGeom prst="rect">
            <a:avLst/>
          </a:prstGeom>
          <a:ln w="0">
            <a:noFill/>
          </a:ln>
        </p:spPr>
      </p:sp>
      <p:sp>
        <p:nvSpPr>
          <p:cNvPr id="457"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58"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9" name="PlaceHolder 1"/>
          <p:cNvSpPr>
            <a:spLocks noGrp="1"/>
          </p:cNvSpPr>
          <p:nvPr>
            <p:ph type="sldImg"/>
          </p:nvPr>
        </p:nvSpPr>
        <p:spPr>
          <a:xfrm>
            <a:off x="685800" y="1143000"/>
            <a:ext cx="5486040" cy="3085920"/>
          </a:xfrm>
          <a:prstGeom prst="rect">
            <a:avLst/>
          </a:prstGeom>
          <a:ln w="0">
            <a:noFill/>
          </a:ln>
        </p:spPr>
      </p:sp>
      <p:sp>
        <p:nvSpPr>
          <p:cNvPr id="460"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61"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8493EB-BABB-4769-81D1-2CE3C712E8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D50081-D15C-43D0-A1E9-8899BD3E78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7E5D44-E275-4279-A8A2-06BE329CEC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D2B4A47-8B99-4B71-ACCC-0D8E42DFC6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D6FAF8-5C08-4F57-9385-FB61AF651D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9D8DD6-EADA-4D7E-979A-03B7D4D2CF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16A5F5-CB56-481C-9590-B7641F7658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059790-C5FC-4CEA-9C2E-6B9245E8F9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DB7566-2C0A-4FD8-8F53-D60DFEE2B6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1B90B2-46A3-4F9B-B0D8-E38FCBDA8A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19A6E9-761D-4F90-B5C6-E9382E0FE7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30B3772-7D96-425F-9375-B23D3FBA164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0B63E27-0202-4B49-8456-B7F4DE9B5A0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7.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7.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7.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3.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7005052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水泥行业安全防护培训课件</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水泥行业安全防护培训课件简介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水泥行业安全生产概述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岗位安全操作规范</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安全培训教育课程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安全生产监督与检查</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安全生产宣传教育</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安全生产总结与展望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8</a:t>
            </a:r>
            <a:r>
              <a:rPr lang="zh-CN" sz="3000" b="0" strike="noStrike" spc="-1">
                <a:solidFill>
                  <a:schemeClr val="dk1"/>
                </a:solidFill>
                <a:latin typeface="微软雅黑"/>
                <a:ea typeface="微软雅黑"/>
              </a:rPr>
              <a:t>章  安全生产培训课件附录</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水泥行业安全防护培训课件简介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课程简介及目标</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水泥行业安全防护培训课件旨在提高员工意识，降低事故发生率。课程目标包括学习安全知识、掌握安全技能，并能应用于工作实践中。效果评估将评估学员的理解和应用能力。</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8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培训范围</a:t>
            </a:r>
            <a:endParaRPr lang="en-US" sz="2200" b="0" strike="noStrike" spc="-1">
              <a:solidFill>
                <a:srgbClr val="000000"/>
              </a:solidFill>
              <a:latin typeface="Arial"/>
            </a:endParaRPr>
          </a:p>
        </p:txBody>
      </p:sp>
      <p:sp>
        <p:nvSpPr>
          <p:cNvPr id="8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安全知识</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应急处置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安全设备使用</a:t>
            </a:r>
            <a:endParaRPr lang="en-US" sz="1500" b="0" strike="noStrike" spc="-1">
              <a:solidFill>
                <a:srgbClr val="000000"/>
              </a:solidFill>
              <a:latin typeface="Arial"/>
            </a:endParaRPr>
          </a:p>
        </p:txBody>
      </p:sp>
      <p:sp>
        <p:nvSpPr>
          <p:cNvPr id="8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适用范围</a:t>
            </a:r>
            <a:endParaRPr lang="en-US" sz="2200" b="0" strike="noStrike" spc="-1">
              <a:solidFill>
                <a:srgbClr val="000000"/>
              </a:solidFill>
              <a:latin typeface="Arial"/>
            </a:endParaRPr>
          </a:p>
        </p:txBody>
      </p:sp>
      <p:sp>
        <p:nvSpPr>
          <p:cNvPr id="8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水泥生产企业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相关工程施工单位</a:t>
            </a:r>
            <a:endParaRPr lang="en-US" sz="1500" b="0" strike="noStrike" spc="-1">
              <a:solidFill>
                <a:srgbClr val="000000"/>
              </a:solidFill>
              <a:latin typeface="Arial"/>
            </a:endParaRPr>
          </a:p>
        </p:txBody>
      </p:sp>
      <p:sp>
        <p:nvSpPr>
          <p:cNvPr id="9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培训对象及范围</a:t>
            </a:r>
            <a:endParaRPr lang="en-US" sz="3600" b="0" strike="noStrike" spc="-1">
              <a:solidFill>
                <a:schemeClr val="dk1"/>
              </a:solidFill>
              <a:latin typeface="Arial"/>
            </a:endParaRPr>
          </a:p>
        </p:txBody>
      </p:sp>
      <p:sp>
        <p:nvSpPr>
          <p:cNvPr id="9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培训对象群体</a:t>
            </a:r>
            <a:endParaRPr lang="en-US" sz="2200" b="0" strike="noStrike" spc="-1">
              <a:solidFill>
                <a:srgbClr val="000000"/>
              </a:solidFill>
              <a:latin typeface="Arial"/>
            </a:endParaRPr>
          </a:p>
        </p:txBody>
      </p:sp>
      <p:sp>
        <p:nvSpPr>
          <p:cNvPr id="9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生产人员</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管理人员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维护人员</a:t>
            </a:r>
            <a:endParaRPr lang="en-US" sz="15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9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培训内容及结构</a:t>
            </a:r>
            <a:endParaRPr lang="en-US" sz="3600" b="0" strike="noStrike" spc="-1">
              <a:solidFill>
                <a:schemeClr val="dk1"/>
              </a:solidFill>
              <a:latin typeface="Arial"/>
            </a:endParaRPr>
          </a:p>
        </p:txBody>
      </p:sp>
      <p:sp>
        <p:nvSpPr>
          <p:cNvPr id="9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介绍安全意识的重要性</a:t>
            </a:r>
            <a:endParaRPr lang="en-US" sz="1500" b="0" strike="noStrike" spc="-1">
              <a:solidFill>
                <a:srgbClr val="000000"/>
              </a:solidFill>
              <a:latin typeface="Arial"/>
            </a:endParaRPr>
          </a:p>
        </p:txBody>
      </p:sp>
      <p:sp>
        <p:nvSpPr>
          <p:cNvPr id="9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章节</a:t>
            </a:r>
            <a:r>
              <a:rPr lang="en-US" sz="2200" b="1" strike="noStrike" spc="-1">
                <a:solidFill>
                  <a:schemeClr val="dk1"/>
                </a:solidFill>
                <a:latin typeface="微软雅黑"/>
                <a:ea typeface="微软雅黑"/>
              </a:rPr>
              <a:t>1 - </a:t>
            </a:r>
            <a:r>
              <a:rPr lang="zh-CN" sz="2200" b="1" strike="noStrike" spc="-1">
                <a:solidFill>
                  <a:schemeClr val="dk1"/>
                </a:solidFill>
                <a:latin typeface="微软雅黑"/>
                <a:ea typeface="微软雅黑"/>
              </a:rPr>
              <a:t>安全意识培养</a:t>
            </a:r>
            <a:endParaRPr lang="en-US" sz="2200" b="0" strike="noStrike" spc="-1">
              <a:solidFill>
                <a:srgbClr val="000000"/>
              </a:solidFill>
              <a:latin typeface="Arial"/>
            </a:endParaRPr>
          </a:p>
        </p:txBody>
      </p:sp>
      <p:sp>
        <p:nvSpPr>
          <p:cNvPr id="10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演示各类安全设备使用方法</a:t>
            </a:r>
            <a:endParaRPr lang="en-US" sz="1500" b="0" strike="noStrike" spc="-1">
              <a:solidFill>
                <a:srgbClr val="000000"/>
              </a:solidFill>
              <a:latin typeface="Arial"/>
            </a:endParaRPr>
          </a:p>
        </p:txBody>
      </p:sp>
      <p:sp>
        <p:nvSpPr>
          <p:cNvPr id="10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章节</a:t>
            </a:r>
            <a:r>
              <a:rPr lang="en-US" sz="2200" b="1" strike="noStrike" spc="-1">
                <a:solidFill>
                  <a:schemeClr val="dk1"/>
                </a:solidFill>
                <a:latin typeface="微软雅黑"/>
                <a:ea typeface="微软雅黑"/>
              </a:rPr>
              <a:t>2 - </a:t>
            </a:r>
            <a:r>
              <a:rPr lang="zh-CN" sz="2200" b="1" strike="noStrike" spc="-1">
                <a:solidFill>
                  <a:schemeClr val="dk1"/>
                </a:solidFill>
                <a:latin typeface="微软雅黑"/>
                <a:ea typeface="微软雅黑"/>
              </a:rPr>
              <a:t>安全设备使用</a:t>
            </a:r>
            <a:endParaRPr lang="en-US" sz="2200" b="0" strike="noStrike" spc="-1">
              <a:solidFill>
                <a:srgbClr val="000000"/>
              </a:solidFill>
              <a:latin typeface="Arial"/>
            </a:endParaRPr>
          </a:p>
        </p:txBody>
      </p:sp>
      <p:sp>
        <p:nvSpPr>
          <p:cNvPr id="10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应对事故突发情况的应急措施</a:t>
            </a:r>
            <a:endParaRPr lang="en-US" sz="1500" b="0" strike="noStrike" spc="-1">
              <a:solidFill>
                <a:srgbClr val="000000"/>
              </a:solidFill>
              <a:latin typeface="Arial"/>
            </a:endParaRPr>
          </a:p>
        </p:txBody>
      </p:sp>
      <p:sp>
        <p:nvSpPr>
          <p:cNvPr id="10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章节</a:t>
            </a:r>
            <a:r>
              <a:rPr lang="en-US" sz="2200" b="1" strike="noStrike" spc="-1">
                <a:solidFill>
                  <a:schemeClr val="dk1"/>
                </a:solidFill>
                <a:latin typeface="微软雅黑"/>
                <a:ea typeface="微软雅黑"/>
              </a:rPr>
              <a:t>3 - </a:t>
            </a:r>
            <a:r>
              <a:rPr lang="zh-CN" sz="2200" b="1" strike="noStrike" spc="-1">
                <a:solidFill>
                  <a:schemeClr val="dk1"/>
                </a:solidFill>
                <a:latin typeface="微软雅黑"/>
                <a:ea typeface="微软雅黑"/>
              </a:rPr>
              <a:t>应急处置</a:t>
            </a:r>
            <a:endParaRPr lang="en-US" sz="2200" b="0" strike="noStrike" spc="-1">
              <a:solidFill>
                <a:srgbClr val="000000"/>
              </a:solidFill>
              <a:latin typeface="Arial"/>
            </a:endParaRPr>
          </a:p>
        </p:txBody>
      </p:sp>
      <p:sp>
        <p:nvSpPr>
          <p:cNvPr id="10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培训时间安排</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周一至周五，每天上午</a:t>
            </a:r>
            <a:r>
              <a:rPr lang="en-US" sz="2000" b="0" strike="noStrike" spc="-1">
                <a:solidFill>
                  <a:schemeClr val="dk1"/>
                </a:solidFill>
                <a:latin typeface="Arial"/>
                <a:ea typeface="微软雅黑"/>
              </a:rPr>
              <a:t>9</a:t>
            </a:r>
            <a:r>
              <a:rPr lang="zh-CN" sz="2000" b="0" strike="noStrike" spc="-1">
                <a:solidFill>
                  <a:schemeClr val="dk1"/>
                </a:solidFill>
                <a:latin typeface="Arial"/>
                <a:ea typeface="微软雅黑"/>
              </a:rPr>
              <a:t>点至下午</a:t>
            </a:r>
            <a:r>
              <a:rPr lang="en-US" sz="2000" b="0" strike="noStrike" spc="-1">
                <a:solidFill>
                  <a:schemeClr val="dk1"/>
                </a:solidFill>
                <a:latin typeface="Arial"/>
                <a:ea typeface="微软雅黑"/>
              </a:rPr>
              <a:t>5</a:t>
            </a:r>
            <a:r>
              <a:rPr lang="zh-CN" sz="2000" b="0" strike="noStrike" spc="-1">
                <a:solidFill>
                  <a:schemeClr val="dk1"/>
                </a:solidFill>
                <a:latin typeface="Arial"/>
                <a:ea typeface="微软雅黑"/>
              </a:rPr>
              <a:t>点</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时间表安排</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1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1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为期两周，共计</a:t>
            </a:r>
            <a:r>
              <a:rPr lang="en-US" sz="2000" b="0" strike="noStrike" spc="-1">
                <a:solidFill>
                  <a:schemeClr val="dk1">
                    <a:lumMod val="85000"/>
                    <a:lumOff val="15000"/>
                  </a:schemeClr>
                </a:solidFill>
                <a:latin typeface="微软雅黑"/>
                <a:ea typeface="微软雅黑"/>
              </a:rPr>
              <a:t>10</a:t>
            </a:r>
            <a:r>
              <a:rPr lang="zh-CN" sz="2000" b="0" strike="noStrike" spc="-1">
                <a:solidFill>
                  <a:schemeClr val="dk1">
                    <a:lumMod val="85000"/>
                    <a:lumOff val="15000"/>
                  </a:schemeClr>
                </a:solidFill>
                <a:latin typeface="微软雅黑"/>
                <a:ea typeface="微软雅黑"/>
              </a:rPr>
              <a:t>天</a:t>
            </a:r>
            <a:endParaRPr lang="en-US" sz="2000" b="0" strike="noStrike" spc="-1">
              <a:solidFill>
                <a:srgbClr val="000000"/>
              </a:solidFill>
              <a:latin typeface="Arial"/>
            </a:endParaRPr>
          </a:p>
        </p:txBody>
      </p:sp>
      <p:sp>
        <p:nvSpPr>
          <p:cNvPr id="11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持续时间</a:t>
            </a:r>
            <a:endParaRPr lang="en-US" sz="3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培训时间安排</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培训的时间安排必须合理，确保学员充分掌握知识和技能。每个环节都需要精心安排，以确保学员的学习效果和培训效果。</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水泥行业安全生产概述</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水泥行业概况</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水泥行业是国民经济的重要组成部分，随着建筑业的发展，水泥需求量逐年增长。然而，水泥生产过程中存在着诸多安全隐患和风险，如高温作业、重物起吊等，必须引起重视。</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安全生产法律法规</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明确企业安全生产的法律责任</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《安全生产法》</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针对水泥企业的安全生产要求</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《水泥行业安全生产规定》</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规范监督检查程序</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《安全生产执法检查规程》</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安全管理体系</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建立合理的管理框架</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安全管理体系概念</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3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完善管理体系流程</a:t>
            </a:r>
            <a:endParaRPr lang="en-US" sz="2000" b="0" strike="noStrike" spc="-1">
              <a:solidFill>
                <a:srgbClr val="000000"/>
              </a:solidFill>
              <a:latin typeface="Arial"/>
            </a:endParaRPr>
          </a:p>
        </p:txBody>
      </p:sp>
      <p:sp>
        <p:nvSpPr>
          <p:cNvPr id="14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建立方法</a:t>
            </a:r>
            <a:endParaRPr lang="en-US" sz="3000" b="0" strike="noStrike" spc="-1">
              <a:solidFill>
                <a:srgbClr val="000000"/>
              </a:solidFill>
              <a:latin typeface="Arial"/>
            </a:endParaRPr>
          </a:p>
        </p:txBody>
      </p:sp>
      <p:sp>
        <p:nvSpPr>
          <p:cNvPr id="14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落实责任到位</a:t>
            </a:r>
            <a:endParaRPr lang="en-US" sz="2000" b="0" strike="noStrike" spc="-1">
              <a:solidFill>
                <a:srgbClr val="000000"/>
              </a:solidFill>
              <a:latin typeface="Arial"/>
            </a:endParaRPr>
          </a:p>
        </p:txBody>
      </p:sp>
      <p:sp>
        <p:nvSpPr>
          <p:cNvPr id="14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安全管理要求</a:t>
            </a:r>
            <a:endParaRPr lang="en-US" sz="3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环境防护</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确保通风畅通</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消防设备齐全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定期检查电路</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设备使用</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正确操作机械</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定期维护设备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遵守安全操作规程</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危险源管理</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隔离危险源</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明确警示标识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做好应急预案</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安全防护措施</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身体防护</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穿戴防护服</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佩戴安全帽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戴防护手套</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水泥行业安全防护是企业的重要课题，只有建立完善的安全管理体系，落实各项安全防护措施，才能有效避免事故的发生，确保员工的生命安全和生产稳定。</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岗位安全操作规范</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生产岗位安全规范</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在水泥生产过程中，各个岗位都有着重要的安全操作规范。员工需要严格遵守操作流程，确保安全生产。安全意识和责任意识是每位员工必须具备的素质，只有如此，才能有效预防事故的发生。</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设备操作安全规范</a:t>
            </a:r>
            <a:endParaRPr lang="en-US" sz="3600" b="0" strike="noStrike" spc="-1">
              <a:solidFill>
                <a:schemeClr val="dk1"/>
              </a:solidFill>
              <a:latin typeface="Arial"/>
            </a:endParaRPr>
          </a:p>
        </p:txBody>
      </p:sp>
      <p:sp>
        <p:nvSpPr>
          <p:cNvPr id="16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严格按照设备操作手册操作</a:t>
            </a:r>
            <a:endParaRPr lang="en-US" sz="1500" b="0" strike="noStrike" spc="-1">
              <a:solidFill>
                <a:srgbClr val="000000"/>
              </a:solidFill>
              <a:latin typeface="Arial"/>
            </a:endParaRPr>
          </a:p>
        </p:txBody>
      </p:sp>
      <p:sp>
        <p:nvSpPr>
          <p:cNvPr id="16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规范操作流程</a:t>
            </a:r>
            <a:endParaRPr lang="en-US" sz="2200" b="0" strike="noStrike" spc="-1">
              <a:solidFill>
                <a:srgbClr val="000000"/>
              </a:solidFill>
              <a:latin typeface="Arial"/>
            </a:endParaRPr>
          </a:p>
        </p:txBody>
      </p:sp>
      <p:sp>
        <p:nvSpPr>
          <p:cNvPr id="16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定期检查设备状态，做好维护保养工作</a:t>
            </a:r>
            <a:endParaRPr lang="en-US" sz="1500" b="0" strike="noStrike" spc="-1">
              <a:solidFill>
                <a:srgbClr val="000000"/>
              </a:solidFill>
              <a:latin typeface="Arial"/>
            </a:endParaRPr>
          </a:p>
        </p:txBody>
      </p:sp>
      <p:sp>
        <p:nvSpPr>
          <p:cNvPr id="17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设备维护保养</a:t>
            </a:r>
            <a:endParaRPr lang="en-US" sz="2200" b="0" strike="noStrike" spc="-1">
              <a:solidFill>
                <a:srgbClr val="000000"/>
              </a:solidFill>
              <a:latin typeface="Arial"/>
            </a:endParaRPr>
          </a:p>
        </p:txBody>
      </p:sp>
      <p:sp>
        <p:nvSpPr>
          <p:cNvPr id="17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掌握设备操作技巧，提高生产效率</a:t>
            </a:r>
            <a:endParaRPr lang="en-US" sz="1500" b="0" strike="noStrike" spc="-1">
              <a:solidFill>
                <a:srgbClr val="000000"/>
              </a:solidFill>
              <a:latin typeface="Arial"/>
            </a:endParaRPr>
          </a:p>
        </p:txBody>
      </p:sp>
      <p:sp>
        <p:nvSpPr>
          <p:cNvPr id="17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操作技巧重要性</a:t>
            </a:r>
            <a:endParaRPr lang="en-US" sz="2200" b="0" strike="noStrike" spc="-1">
              <a:solidFill>
                <a:srgbClr val="000000"/>
              </a:solidFill>
              <a:latin typeface="Arial"/>
            </a:endParaRPr>
          </a:p>
        </p:txBody>
      </p:sp>
      <p:sp>
        <p:nvSpPr>
          <p:cNvPr id="17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突发事件处理流程</a:t>
            </a:r>
            <a:endParaRPr lang="en-US" sz="3600" b="0" strike="noStrike" spc="-1">
              <a:solidFill>
                <a:schemeClr val="dk1"/>
              </a:solidFill>
              <a:latin typeface="Arial"/>
            </a:endParaRPr>
          </a:p>
        </p:txBody>
      </p:sp>
      <p:sp>
        <p:nvSpPr>
          <p:cNvPr id="17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做好预防工作，降低突发事件发生概率</a:t>
            </a:r>
            <a:endParaRPr lang="en-US" sz="1500" b="0" strike="noStrike" spc="-1">
              <a:solidFill>
                <a:srgbClr val="000000"/>
              </a:solidFill>
              <a:latin typeface="Arial"/>
            </a:endParaRPr>
          </a:p>
        </p:txBody>
      </p:sp>
      <p:sp>
        <p:nvSpPr>
          <p:cNvPr id="17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预防意识</a:t>
            </a:r>
            <a:endParaRPr lang="en-US" sz="2200" b="0" strike="noStrike" spc="-1">
              <a:solidFill>
                <a:srgbClr val="000000"/>
              </a:solidFill>
              <a:latin typeface="Arial"/>
            </a:endParaRPr>
          </a:p>
        </p:txBody>
      </p:sp>
      <p:sp>
        <p:nvSpPr>
          <p:cNvPr id="17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员工需掌握应急处理技能，及时有效应对突发事件</a:t>
            </a:r>
            <a:endParaRPr lang="en-US" sz="1500" b="0" strike="noStrike" spc="-1">
              <a:solidFill>
                <a:srgbClr val="000000"/>
              </a:solidFill>
              <a:latin typeface="Arial"/>
            </a:endParaRPr>
          </a:p>
        </p:txBody>
      </p:sp>
      <p:sp>
        <p:nvSpPr>
          <p:cNvPr id="17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应急响应能力</a:t>
            </a:r>
            <a:endParaRPr lang="en-US" sz="2200" b="0" strike="noStrike" spc="-1">
              <a:solidFill>
                <a:srgbClr val="000000"/>
              </a:solidFill>
              <a:latin typeface="Arial"/>
            </a:endParaRPr>
          </a:p>
        </p:txBody>
      </p:sp>
      <p:sp>
        <p:nvSpPr>
          <p:cNvPr id="18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建立危机管理机制，提升公司整体安全防护水平</a:t>
            </a:r>
            <a:endParaRPr lang="en-US" sz="1500" b="0" strike="noStrike" spc="-1">
              <a:solidFill>
                <a:srgbClr val="000000"/>
              </a:solidFill>
              <a:latin typeface="Arial"/>
            </a:endParaRPr>
          </a:p>
        </p:txBody>
      </p:sp>
      <p:sp>
        <p:nvSpPr>
          <p:cNvPr id="18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危机管理</a:t>
            </a:r>
            <a:endParaRPr lang="en-US" sz="2200" b="0" strike="noStrike" spc="-1">
              <a:solidFill>
                <a:srgbClr val="000000"/>
              </a:solidFill>
              <a:latin typeface="Arial"/>
            </a:endParaRPr>
          </a:p>
        </p:txBody>
      </p:sp>
      <p:sp>
        <p:nvSpPr>
          <p:cNvPr id="18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8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事故案例二</a:t>
            </a:r>
            <a:endParaRPr lang="en-US" sz="2200" b="0" strike="noStrike" spc="-1">
              <a:solidFill>
                <a:srgbClr val="000000"/>
              </a:solidFill>
              <a:latin typeface="Arial"/>
            </a:endParaRPr>
          </a:p>
        </p:txBody>
      </p:sp>
      <p:sp>
        <p:nvSpPr>
          <p:cNvPr id="18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案例描述</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原因分析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教训总结</a:t>
            </a:r>
            <a:endParaRPr lang="en-US" sz="1500" b="0" strike="noStrike" spc="-1">
              <a:solidFill>
                <a:srgbClr val="000000"/>
              </a:solidFill>
              <a:latin typeface="Arial"/>
            </a:endParaRPr>
          </a:p>
        </p:txBody>
      </p:sp>
      <p:sp>
        <p:nvSpPr>
          <p:cNvPr id="18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事故案例三</a:t>
            </a:r>
            <a:endParaRPr lang="en-US" sz="2200" b="0" strike="noStrike" spc="-1">
              <a:solidFill>
                <a:srgbClr val="000000"/>
              </a:solidFill>
              <a:latin typeface="Arial"/>
            </a:endParaRPr>
          </a:p>
        </p:txBody>
      </p:sp>
      <p:sp>
        <p:nvSpPr>
          <p:cNvPr id="18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案例描述</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原因分析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教训总结</a:t>
            </a:r>
            <a:endParaRPr lang="en-US" sz="1500" b="0" strike="noStrike" spc="-1">
              <a:solidFill>
                <a:srgbClr val="000000"/>
              </a:solidFill>
              <a:latin typeface="Arial"/>
            </a:endParaRPr>
          </a:p>
        </p:txBody>
      </p:sp>
      <p:sp>
        <p:nvSpPr>
          <p:cNvPr id="19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安全事故案例分析</a:t>
            </a:r>
            <a:endParaRPr lang="en-US" sz="3600" b="0" strike="noStrike" spc="-1">
              <a:solidFill>
                <a:schemeClr val="dk1"/>
              </a:solidFill>
              <a:latin typeface="Arial"/>
            </a:endParaRPr>
          </a:p>
        </p:txBody>
      </p:sp>
      <p:sp>
        <p:nvSpPr>
          <p:cNvPr id="19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事故案例一</a:t>
            </a:r>
            <a:endParaRPr lang="en-US" sz="2200" b="0" strike="noStrike" spc="-1">
              <a:solidFill>
                <a:srgbClr val="000000"/>
              </a:solidFill>
              <a:latin typeface="Arial"/>
            </a:endParaRPr>
          </a:p>
        </p:txBody>
      </p:sp>
      <p:sp>
        <p:nvSpPr>
          <p:cNvPr id="19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案例描述</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原因分析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教训总结</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安全事故预防方法</a:t>
            </a:r>
            <a:endParaRPr lang="en-US" sz="3600" b="0" strike="noStrike" spc="-1">
              <a:solidFill>
                <a:schemeClr val="dk1"/>
              </a:solidFill>
              <a:latin typeface="Arial"/>
            </a:endParaRPr>
          </a:p>
        </p:txBody>
      </p:sp>
      <p:sp>
        <p:nvSpPr>
          <p:cNvPr id="19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每月进行一次全面的安全检查</a:t>
            </a:r>
            <a:endParaRPr lang="en-US" sz="2000" b="0" strike="noStrike" spc="-1">
              <a:solidFill>
                <a:srgbClr val="000000"/>
              </a:solidFill>
              <a:latin typeface="Arial"/>
            </a:endParaRPr>
          </a:p>
        </p:txBody>
      </p:sp>
      <p:sp>
        <p:nvSpPr>
          <p:cNvPr id="19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定期安全检查</a:t>
            </a:r>
            <a:endParaRPr lang="en-US" sz="3000" b="0" strike="noStrike" spc="-1">
              <a:solidFill>
                <a:srgbClr val="000000"/>
              </a:solidFill>
              <a:latin typeface="Arial"/>
            </a:endParaRPr>
          </a:p>
        </p:txBody>
      </p:sp>
      <p:sp>
        <p:nvSpPr>
          <p:cNvPr id="20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1"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0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对设备进行定期检修，确保设备稳定运行</a:t>
            </a:r>
            <a:endParaRPr lang="en-US" sz="2000" b="0" strike="noStrike" spc="-1">
              <a:solidFill>
                <a:srgbClr val="000000"/>
              </a:solidFill>
              <a:latin typeface="Arial"/>
            </a:endParaRPr>
          </a:p>
        </p:txBody>
      </p:sp>
      <p:sp>
        <p:nvSpPr>
          <p:cNvPr id="20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设备定期检修</a:t>
            </a:r>
            <a:endParaRPr lang="en-US" sz="3000" b="0" strike="noStrike" spc="-1">
              <a:solidFill>
                <a:srgbClr val="000000"/>
              </a:solidFill>
              <a:latin typeface="Arial"/>
            </a:endParaRPr>
          </a:p>
        </p:txBody>
      </p:sp>
      <p:sp>
        <p:nvSpPr>
          <p:cNvPr id="20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定期开展员工安全意识培训</a:t>
            </a:r>
            <a:endParaRPr lang="en-US" sz="2000" b="0" strike="noStrike" spc="-1">
              <a:solidFill>
                <a:srgbClr val="000000"/>
              </a:solidFill>
              <a:latin typeface="Arial"/>
            </a:endParaRPr>
          </a:p>
        </p:txBody>
      </p:sp>
      <p:sp>
        <p:nvSpPr>
          <p:cNvPr id="20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员工安全培训</a:t>
            </a:r>
            <a:endParaRPr lang="en-US" sz="30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20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20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安全防护培训课件的目的是为了帮助员工提升安全意识和应急处理能力，降低事故发生的概率，确保生产安全。希望员工们能够认真学习，并在实际工作中牢记安全第一的原则，做好岗位安全操作规范。</a:t>
            </a:r>
            <a:endParaRPr lang="en-US" sz="2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1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安全培训教育课程</a:t>
            </a:r>
            <a:endParaRPr lang="en-US" sz="3600" b="0" strike="noStrike" spc="-1">
              <a:solidFill>
                <a:schemeClr val="dk1"/>
              </a:solidFill>
              <a:latin typeface="Arial"/>
            </a:endParaRPr>
          </a:p>
        </p:txBody>
      </p:sp>
      <p:sp>
        <p:nvSpPr>
          <p:cNvPr id="21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21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安全意识培训</a:t>
            </a:r>
            <a:endParaRPr lang="en-US" sz="3600" b="0" strike="noStrike" spc="-1">
              <a:solidFill>
                <a:schemeClr val="dk1"/>
              </a:solidFill>
              <a:latin typeface="Arial"/>
            </a:endParaRPr>
          </a:p>
        </p:txBody>
      </p:sp>
      <p:sp>
        <p:nvSpPr>
          <p:cNvPr id="21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实例分析水泥行业事故案例</a:t>
            </a:r>
            <a:endParaRPr lang="en-US" sz="1500" b="0" strike="noStrike" spc="-1">
              <a:solidFill>
                <a:srgbClr val="000000"/>
              </a:solidFill>
              <a:latin typeface="Arial"/>
            </a:endParaRPr>
          </a:p>
        </p:txBody>
      </p:sp>
      <p:sp>
        <p:nvSpPr>
          <p:cNvPr id="21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案例分析</a:t>
            </a:r>
            <a:endParaRPr lang="en-US" sz="2200" b="0" strike="noStrike" spc="-1">
              <a:solidFill>
                <a:srgbClr val="000000"/>
              </a:solidFill>
              <a:latin typeface="Arial"/>
            </a:endParaRPr>
          </a:p>
        </p:txBody>
      </p:sp>
      <p:sp>
        <p:nvSpPr>
          <p:cNvPr id="21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员工参与讨论提高安全意识</a:t>
            </a:r>
            <a:endParaRPr lang="en-US" sz="1500" b="0" strike="noStrike" spc="-1">
              <a:solidFill>
                <a:srgbClr val="000000"/>
              </a:solidFill>
              <a:latin typeface="Arial"/>
            </a:endParaRPr>
          </a:p>
        </p:txBody>
      </p:sp>
      <p:sp>
        <p:nvSpPr>
          <p:cNvPr id="21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互动讨论</a:t>
            </a:r>
            <a:endParaRPr lang="en-US" sz="2200" b="0" strike="noStrike" spc="-1">
              <a:solidFill>
                <a:srgbClr val="000000"/>
              </a:solidFill>
              <a:latin typeface="Arial"/>
            </a:endParaRPr>
          </a:p>
        </p:txBody>
      </p:sp>
      <p:sp>
        <p:nvSpPr>
          <p:cNvPr id="21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1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2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安全技能培训</a:t>
            </a:r>
            <a:endParaRPr lang="en-US" sz="3500" b="0" strike="noStrike" spc="-1">
              <a:solidFill>
                <a:srgbClr val="000000"/>
              </a:solidFill>
              <a:latin typeface="Arial"/>
            </a:endParaRPr>
          </a:p>
        </p:txBody>
      </p:sp>
      <p:sp>
        <p:nvSpPr>
          <p:cNvPr id="2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安全技能培训旨在教授员工水泥行业相关的安全技能和操作技巧，通过模拟训练和实地演练提高员工的技能水平。</a:t>
            </a:r>
            <a:endParaRPr lang="en-US" sz="2500" b="0" strike="noStrike" spc="-1">
              <a:solidFill>
                <a:srgbClr val="000000"/>
              </a:solidFill>
              <a:latin typeface="Arial"/>
            </a:endParaRPr>
          </a:p>
        </p:txBody>
      </p:sp>
      <p:sp>
        <p:nvSpPr>
          <p:cNvPr id="2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22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角色定位</a:t>
            </a:r>
            <a:endParaRPr lang="en-US" sz="2200" b="0" strike="noStrike" spc="-1">
              <a:solidFill>
                <a:srgbClr val="000000"/>
              </a:solidFill>
              <a:latin typeface="Arial"/>
            </a:endParaRPr>
          </a:p>
        </p:txBody>
      </p:sp>
      <p:sp>
        <p:nvSpPr>
          <p:cNvPr id="22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企业管理层责任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员工的安全责任</a:t>
            </a:r>
            <a:endParaRPr lang="en-US" sz="1500" b="0" strike="noStrike" spc="-1">
              <a:solidFill>
                <a:srgbClr val="000000"/>
              </a:solidFill>
              <a:latin typeface="Arial"/>
            </a:endParaRPr>
          </a:p>
        </p:txBody>
      </p:sp>
      <p:sp>
        <p:nvSpPr>
          <p:cNvPr id="22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培训方式</a:t>
            </a:r>
            <a:endParaRPr lang="en-US" sz="2200" b="0" strike="noStrike" spc="-1">
              <a:solidFill>
                <a:srgbClr val="000000"/>
              </a:solidFill>
              <a:latin typeface="Arial"/>
            </a:endParaRPr>
          </a:p>
        </p:txBody>
      </p:sp>
      <p:sp>
        <p:nvSpPr>
          <p:cNvPr id="23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工作坊</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在线学习</a:t>
            </a:r>
            <a:endParaRPr lang="en-US" sz="1500" b="0" strike="noStrike" spc="-1">
              <a:solidFill>
                <a:srgbClr val="000000"/>
              </a:solidFill>
              <a:latin typeface="Arial"/>
            </a:endParaRPr>
          </a:p>
        </p:txBody>
      </p:sp>
      <p:sp>
        <p:nvSpPr>
          <p:cNvPr id="23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效果评估</a:t>
            </a:r>
            <a:endParaRPr lang="en-US" sz="2200" b="0" strike="noStrike" spc="-1">
              <a:solidFill>
                <a:srgbClr val="000000"/>
              </a:solidFill>
              <a:latin typeface="Arial"/>
            </a:endParaRPr>
          </a:p>
        </p:txBody>
      </p:sp>
      <p:sp>
        <p:nvSpPr>
          <p:cNvPr id="23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问卷调查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实地考察</a:t>
            </a:r>
            <a:endParaRPr lang="en-US" sz="1500" b="0" strike="noStrike" spc="-1">
              <a:solidFill>
                <a:srgbClr val="000000"/>
              </a:solidFill>
              <a:latin typeface="Arial"/>
            </a:endParaRPr>
          </a:p>
        </p:txBody>
      </p:sp>
      <p:sp>
        <p:nvSpPr>
          <p:cNvPr id="23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安全管理培训</a:t>
            </a:r>
            <a:endParaRPr lang="en-US" sz="3600" b="0" strike="noStrike" spc="-1">
              <a:solidFill>
                <a:schemeClr val="dk1"/>
              </a:solidFill>
              <a:latin typeface="Arial"/>
            </a:endParaRPr>
          </a:p>
        </p:txBody>
      </p:sp>
      <p:sp>
        <p:nvSpPr>
          <p:cNvPr id="23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安全管理知识</a:t>
            </a:r>
            <a:endParaRPr lang="en-US" sz="2200" b="0" strike="noStrike" spc="-1">
              <a:solidFill>
                <a:srgbClr val="000000"/>
              </a:solidFill>
              <a:latin typeface="Arial"/>
            </a:endParaRPr>
          </a:p>
        </p:txBody>
      </p:sp>
      <p:sp>
        <p:nvSpPr>
          <p:cNvPr id="23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风险评估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安全标准执行</a:t>
            </a:r>
            <a:endParaRPr lang="en-US" sz="1500" b="0" strike="noStrike" spc="-1">
              <a:solidFill>
                <a:srgbClr val="000000"/>
              </a:solidFill>
              <a:latin typeface="Arial"/>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3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培训效果评估</a:t>
            </a:r>
            <a:endParaRPr lang="en-US" sz="3600" b="0" strike="noStrike" spc="-1">
              <a:solidFill>
                <a:schemeClr val="dk1"/>
              </a:solidFill>
              <a:latin typeface="Arial"/>
            </a:endParaRPr>
          </a:p>
        </p:txBody>
      </p:sp>
      <p:sp>
        <p:nvSpPr>
          <p:cNvPr id="23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制定考核标准</a:t>
            </a:r>
            <a:endParaRPr lang="en-US" sz="2000" b="0" strike="noStrike" spc="-1">
              <a:solidFill>
                <a:srgbClr val="000000"/>
              </a:solidFill>
              <a:latin typeface="Arial"/>
            </a:endParaRPr>
          </a:p>
        </p:txBody>
      </p:sp>
      <p:sp>
        <p:nvSpPr>
          <p:cNvPr id="24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方法设计</a:t>
            </a:r>
            <a:endParaRPr lang="en-US" sz="3000" b="0" strike="noStrike" spc="-1">
              <a:solidFill>
                <a:srgbClr val="000000"/>
              </a:solidFill>
              <a:latin typeface="Arial"/>
            </a:endParaRPr>
          </a:p>
        </p:txBody>
      </p:sp>
      <p:sp>
        <p:nvSpPr>
          <p:cNvPr id="24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42"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4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提供改进建议</a:t>
            </a:r>
            <a:endParaRPr lang="en-US" sz="2000" b="0" strike="noStrike" spc="-1">
              <a:solidFill>
                <a:srgbClr val="000000"/>
              </a:solidFill>
              <a:latin typeface="Arial"/>
            </a:endParaRPr>
          </a:p>
        </p:txBody>
      </p:sp>
      <p:sp>
        <p:nvSpPr>
          <p:cNvPr id="24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效果分析</a:t>
            </a:r>
            <a:endParaRPr lang="en-US" sz="3000" b="0" strike="noStrike" spc="-1">
              <a:solidFill>
                <a:srgbClr val="000000"/>
              </a:solidFill>
              <a:latin typeface="Arial"/>
            </a:endParaRPr>
          </a:p>
        </p:txBody>
      </p:sp>
      <p:sp>
        <p:nvSpPr>
          <p:cNvPr id="24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4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评估流程严谨</a:t>
            </a:r>
            <a:endParaRPr lang="en-US" sz="2000" b="0" strike="noStrike" spc="-1">
              <a:solidFill>
                <a:srgbClr val="000000"/>
              </a:solidFill>
              <a:latin typeface="Arial"/>
            </a:endParaRPr>
          </a:p>
        </p:txBody>
      </p:sp>
      <p:sp>
        <p:nvSpPr>
          <p:cNvPr id="24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流程规范</a:t>
            </a:r>
            <a:endParaRPr lang="en-US" sz="3000" b="0" strike="noStrike" spc="-1">
              <a:solidFill>
                <a:srgbClr val="000000"/>
              </a:solidFill>
              <a:latin typeface="Arial"/>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https://d.book118.com/197005052012006055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188</Paragraphs>
  <Slides>27</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27</vt:i4>
      </vt:variant>
    </vt:vector>
  </HeadingPairs>
  <TitlesOfParts>
    <vt:vector baseType="lpstr" size="35">
      <vt:lpstr>Arial</vt:lpstr>
      <vt:lpstr>Calibri</vt:lpstr>
      <vt:lpstr>微软雅黑</vt:lpstr>
      <vt:lpstr>Times New Roman</vt:lpstr>
      <vt:lpstr>Wingdings</vt:lpstr>
      <vt:lpstr>Symbol</vt:lpstr>
      <vt:lpstr>DejaVu Sans</vt:lpstr>
      <vt:lpstr>Office Theme</vt:lpstr>
      <vt:lpstr>水泥行业安全防护培训课件</vt:lpstr>
      <vt:lpstr>目录</vt:lpstr>
      <vt:lpstr>第1章 水泥行业安全防护培训课件简介</vt:lpstr>
      <vt:lpstr> </vt:lpstr>
      <vt:lpstr>培训对象及范围</vt:lpstr>
      <vt:lpstr>培训内容及结构</vt:lpstr>
      <vt:lpstr>培训时间安排</vt:lpstr>
      <vt:lpstr>培训时间安排</vt:lpstr>
      <vt:lpstr>第2章 水泥行业安全生产概述</vt:lpstr>
      <vt:lpstr> </vt:lpstr>
      <vt:lpstr>安全生产法律法规</vt:lpstr>
      <vt:lpstr>安全管理体系</vt:lpstr>
      <vt:lpstr>安全防护措施</vt:lpstr>
      <vt:lpstr>总结</vt:lpstr>
      <vt:lpstr>第3章 岗位安全操作规范</vt:lpstr>
      <vt:lpstr> </vt:lpstr>
      <vt:lpstr>设备操作安全规范</vt:lpstr>
      <vt:lpstr>突发事件处理流程</vt:lpstr>
      <vt:lpstr>安全事故案例分析</vt:lpstr>
      <vt:lpstr>安全事故预防方法</vt:lpstr>
      <vt:lpstr>结语</vt:lpstr>
      <vt:lpstr>第4章 安全培训教育课程</vt:lpstr>
      <vt:lpstr>安全意识培训</vt:lpstr>
      <vt:lpstr> </vt:lpstr>
      <vt:lpstr>安全管理培训</vt:lpstr>
      <vt:lpstr>培训效果评估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2024-09-29T14:48:04.480</cp:lastPrinted>
  <dcterms:created xsi:type="dcterms:W3CDTF">2024-09-29T06:48:04Z</dcterms:created>
  <dcterms:modified xsi:type="dcterms:W3CDTF">2024-09-29T06:48:06Z</dcterms:modified>
</cp:coreProperties>
</file>