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BDC3E47-47A1-4434-A968-3D8A58CD157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908A110-B9BB-4908-A75E-B898AEF96DA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3EBBCB5-7859-481D-9727-89614166609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F1B9F8A-96C8-405E-966E-1D7DD334BF1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7C7B51E-BD92-49B5-8DD2-B0AD8736B5E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053076A-08AE-4E8E-A423-967AC18C905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5662443-4BB7-41DF-AD72-4C5E5282135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0ADB471-A871-40A2-9BEB-7334A6438EA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4E35110-E7F5-4E85-BC5E-80EF459C805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5B8C10C-0ACE-4DC7-AD07-2D8410ABCB0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1BAEF02-044E-47C5-B2A1-8B77B601DCA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97025140155006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723949" y="1562007"/>
            <a:ext cx="8744102" cy="21531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网络融资安全防范非法集资风险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19901" y="3818645"/>
            <a:ext cx="8024774" cy="4828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125012" y="5590905"/>
            <a:ext cx="1941977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2024-01-22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92925" y="885825"/>
            <a:ext cx="5295900" cy="50863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网络融资安全概述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非法集资风险识别与评估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监管政策与法律法规解读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企业内部风险防范措施探讨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92925" y="885825"/>
            <a:ext cx="5295900" cy="50863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投资者教育与权益保护策略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案例分析：成功防范非法集资风险案例分享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互联网金融的快速发展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网络融资作为互联网金融的重要组成部分，为中小企业和个人提供了更加便捷、灵活的融资渠道。然而，随着行业的快速发展，非法集资等风险问题也日益凸显。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非法集资的严重危害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非法集资不仅扰乱金融秩序，损害投资者利益，还可能引发社会不稳定因素，因此加强网络融资安全防范非法集资风险具有重要意义。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8500" r="18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背景与意义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11407" r="11407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非法集资规模庞大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近年来，非法集资案件数量和涉案金额持续上升，给投资者和金融市场带来巨大损失。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手段不断翻新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非法集资犯罪分子利用互联网、移动支付等新兴技术，不断变换作案手法，使得非法集资行为更加隐蔽、难以察觉。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社会危害严重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非法集资往往涉及众多投资者，一旦案发，不仅投资者资金受损，还可能引发群体性事件，影响社会稳定。同时，非法集资资金多流向高风险领域，加大了金融风险。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非法集资现状及危害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网络融资安全概述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5416" r="25416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网络融资是指借助互联网和移动互联网等技术手段，实现资金融通、支付、信息中介等业务的新型金融模式。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网络融资利用互联网技术，实现了快速、便捷的资金融通，提高了融资效率。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高效便捷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网络融资打破了地域限制，使得不同地区的投资者和融资者能够更加方便地进行交易。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跨地域性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网络融资平台通常提供丰富的信息披露，有助于投资者更加全面地了解融资项目。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信息透明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网络融资定义及特点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026880" y="4327928"/>
            <a:ext cx="816835" cy="816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715503" y="3252517"/>
            <a:ext cx="669734" cy="66973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418023" y="2978511"/>
            <a:ext cx="741863" cy="74186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825419" y="2137218"/>
            <a:ext cx="951888" cy="951888"/>
          </a:xfrm>
          <a:prstGeom prst="ellipse">
            <a:avLst/>
          </a:prstGeom>
          <a:solidFill>
            <a:schemeClr val="accent3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663043" y="2098623"/>
            <a:ext cx="684020" cy="684020"/>
          </a:xfrm>
          <a:prstGeom prst="ellipse">
            <a:avLst/>
          </a:prstGeom>
          <a:solidFill>
            <a:schemeClr val="accent5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7093287" y="4394336"/>
            <a:ext cx="684020" cy="68402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485811" y="3035533"/>
            <a:ext cx="617053" cy="617053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4615209" y="4346502"/>
            <a:ext cx="923188" cy="923188"/>
          </a:xfrm>
          <a:prstGeom prst="ellipse">
            <a:avLst/>
          </a:prstGeom>
          <a:solidFill>
            <a:schemeClr val="accent3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327263" y="3523107"/>
            <a:ext cx="536304" cy="536304"/>
          </a:xfrm>
          <a:prstGeom prst="ellipse">
            <a:avLst/>
          </a:prstGeom>
          <a:solidFill>
            <a:schemeClr val="accent5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782217" y="3324986"/>
            <a:ext cx="536304" cy="53630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592083" y="2027663"/>
            <a:ext cx="825939" cy="82593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534516" y="4265809"/>
            <a:ext cx="1084575" cy="108457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260548" y="3456392"/>
            <a:ext cx="669734" cy="66973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723341" y="2059085"/>
            <a:ext cx="1139031" cy="113903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5413642" y="2493745"/>
            <a:ext cx="1309700" cy="134855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7" name="Connector 17"/>
          <p:cNvCxnSpPr/>
          <p:nvPr/>
        </p:nvCxnSpPr>
        <p:spPr>
          <a:xfrm flipV="1">
            <a:off x="6102864" y="2883378"/>
            <a:ext cx="679174" cy="152155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 flipV="1">
            <a:off x="6825419" y="3126459"/>
            <a:ext cx="191610" cy="44232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9" name="Connector 19"/>
          <p:cNvCxnSpPr/>
          <p:nvPr/>
        </p:nvCxnSpPr>
        <p:spPr>
          <a:xfrm flipH="1" flipV="1">
            <a:off x="7301364" y="3163040"/>
            <a:ext cx="133934" cy="116488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0" name="Connector 20"/>
          <p:cNvCxnSpPr/>
          <p:nvPr/>
        </p:nvCxnSpPr>
        <p:spPr>
          <a:xfrm flipH="1">
            <a:off x="5567348" y="4736345"/>
            <a:ext cx="1459532" cy="91727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1" name="Connector 21"/>
          <p:cNvCxnSpPr/>
          <p:nvPr/>
        </p:nvCxnSpPr>
        <p:spPr>
          <a:xfrm flipV="1">
            <a:off x="5576003" y="4059411"/>
            <a:ext cx="751260" cy="50081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2" name="Connector 22"/>
          <p:cNvCxnSpPr/>
          <p:nvPr/>
        </p:nvCxnSpPr>
        <p:spPr>
          <a:xfrm>
            <a:off x="4269332" y="3861290"/>
            <a:ext cx="443212" cy="585855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3" name="Connector 23"/>
          <p:cNvCxnSpPr/>
          <p:nvPr/>
        </p:nvCxnSpPr>
        <p:spPr>
          <a:xfrm flipV="1">
            <a:off x="4318522" y="2782643"/>
            <a:ext cx="344521" cy="542343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4" name="Connector 24"/>
          <p:cNvCxnSpPr/>
          <p:nvPr/>
        </p:nvCxnSpPr>
        <p:spPr>
          <a:xfrm flipV="1">
            <a:off x="4385236" y="3349442"/>
            <a:ext cx="1032786" cy="237941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5" name="Connector 25"/>
          <p:cNvCxnSpPr/>
          <p:nvPr/>
        </p:nvCxnSpPr>
        <p:spPr>
          <a:xfrm flipV="1">
            <a:off x="5428529" y="3720374"/>
            <a:ext cx="360425" cy="686184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6" name="Connector 26"/>
          <p:cNvCxnSpPr/>
          <p:nvPr/>
        </p:nvCxnSpPr>
        <p:spPr>
          <a:xfrm>
            <a:off x="5322679" y="2733875"/>
            <a:ext cx="236458" cy="296514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7" name="Connector 27"/>
          <p:cNvCxnSpPr/>
          <p:nvPr/>
        </p:nvCxnSpPr>
        <p:spPr>
          <a:xfrm flipH="1" flipV="1">
            <a:off x="6863567" y="4059411"/>
            <a:ext cx="334699" cy="361267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8" name="Connector 28"/>
          <p:cNvCxnSpPr/>
          <p:nvPr/>
        </p:nvCxnSpPr>
        <p:spPr>
          <a:xfrm flipH="1" flipV="1">
            <a:off x="6126369" y="3484076"/>
            <a:ext cx="200894" cy="39031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29" name="TextBox 29"/>
          <p:cNvSpPr txBox="1"/>
          <p:nvPr/>
        </p:nvSpPr>
        <p:spPr>
          <a:xfrm>
            <a:off x="183453" y="1348268"/>
            <a:ext cx="40290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未经许可的公开募捐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451179" y="1899244"/>
            <a:ext cx="3762187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非法集资者往往在未取得相关许可的情况下，通过互联网平台发起公开募捐，承诺给予投资者高回报。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83453" y="4327928"/>
            <a:ext cx="40290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资金池运作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51179" y="4878904"/>
            <a:ext cx="3762187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非法集资者通过设立资金池，将投资者的资金汇集起来进行高风险投资或挪用，从而引发资金安全风险。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7966477" y="1432892"/>
            <a:ext cx="40290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虚假宣传与误导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966477" y="2006039"/>
            <a:ext cx="3753398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非法集资者常常利用虚假宣传、夸大收益等手段误导投资者，使其产生错误的投资判断。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966477" y="4251066"/>
            <a:ext cx="40290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缺乏有效监管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7966477" y="4824213"/>
            <a:ext cx="3753398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由于网络融资的跨地域性和虚拟性，使得监管部门难以对非法集资行为进行有效监管和打击。</a:t>
            </a:r>
          </a:p>
        </p:txBody>
      </p:sp>
      <p:sp>
        <p:nvSpPr>
          <p:cNvPr id="37" name="Freeform 37"/>
          <p:cNvSpPr/>
          <p:nvPr/>
        </p:nvSpPr>
        <p:spPr>
          <a:xfrm>
            <a:off x="6996367" y="2295973"/>
            <a:ext cx="585610" cy="585610"/>
          </a:xfrm>
          <a:custGeom>
            <a:rect l="l" t="t" r="r" b="b"/>
            <a:pathLst>
              <a:path w="304800" h="304800">
                <a:moveTo>
                  <a:pt x="265490" y="266700"/>
                </a:moveTo>
                <a:cubicBezTo>
                  <a:pt x="265490" y="266700"/>
                  <a:pt x="318068" y="266757"/>
                  <a:pt x="325450" y="215313"/>
                </a:cubicBezTo>
                <a:cubicBezTo>
                  <a:pt x="328965" y="159058"/>
                  <a:pt x="274625" y="147971"/>
                  <a:pt x="274625" y="147971"/>
                </a:cubicBezTo>
                <a:cubicBezTo>
                  <a:pt x="274625" y="147971"/>
                  <a:pt x="280807" y="64694"/>
                  <a:pt x="204511" y="55197"/>
                </a:cubicBezTo>
                <a:cubicBezTo>
                  <a:pt x="139122" y="48520"/>
                  <a:pt x="119224" y="109290"/>
                  <a:pt x="119224" y="109290"/>
                </a:cubicBezTo>
                <a:cubicBezTo>
                  <a:pt x="119224" y="109290"/>
                  <a:pt x="99527" y="90354"/>
                  <a:pt x="72809" y="105823"/>
                </a:cubicBezTo>
                <a:cubicBezTo>
                  <a:pt x="48892" y="120587"/>
                  <a:pt x="53121" y="147618"/>
                  <a:pt x="53121" y="147618"/>
                </a:cubicBezTo>
                <a:cubicBezTo>
                  <a:pt x="53121" y="147618"/>
                  <a:pt x="0" y="157944"/>
                  <a:pt x="0" y="212084"/>
                </a:cubicBezTo>
                <a:cubicBezTo>
                  <a:pt x="1191" y="266157"/>
                  <a:pt x="57693" y="266700"/>
                  <a:pt x="57693" y="266700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Freeform 38"/>
          <p:cNvSpPr/>
          <p:nvPr/>
        </p:nvSpPr>
        <p:spPr>
          <a:xfrm>
            <a:off x="4809097" y="2221251"/>
            <a:ext cx="391912" cy="391912"/>
          </a:xfrm>
          <a:custGeom>
            <a:rect l="l" t="t" r="r" b="b"/>
            <a:pathLst>
              <a:path w="304800" h="304800">
                <a:moveTo>
                  <a:pt x="95545" y="304800"/>
                </a:moveTo>
                <a:cubicBezTo>
                  <a:pt x="75228" y="262528"/>
                  <a:pt x="86049" y="238306"/>
                  <a:pt x="101660" y="215494"/>
                </a:cubicBezTo>
                <a:cubicBezTo>
                  <a:pt x="118758" y="190500"/>
                  <a:pt x="123168" y="165764"/>
                  <a:pt x="123168" y="165764"/>
                </a:cubicBezTo>
                <a:cubicBezTo>
                  <a:pt x="123168" y="165764"/>
                  <a:pt x="136608" y="183232"/>
                  <a:pt x="131235" y="210560"/>
                </a:cubicBezTo>
                <a:cubicBezTo>
                  <a:pt x="154981" y="184128"/>
                  <a:pt x="159458" y="142018"/>
                  <a:pt x="155877" y="125892"/>
                </a:cubicBezTo>
                <a:cubicBezTo>
                  <a:pt x="209550" y="163401"/>
                  <a:pt x="232486" y="244612"/>
                  <a:pt x="201578" y="304800"/>
                </a:cubicBezTo>
                <a:cubicBezTo>
                  <a:pt x="365998" y="211769"/>
                  <a:pt x="242478" y="72581"/>
                  <a:pt x="220970" y="56893"/>
                </a:cubicBezTo>
                <a:cubicBezTo>
                  <a:pt x="228143" y="72571"/>
                  <a:pt x="229495" y="99117"/>
                  <a:pt x="215017" y="111995"/>
                </a:cubicBezTo>
                <a:cubicBezTo>
                  <a:pt x="190510" y="19040"/>
                  <a:pt x="129892" y="-10"/>
                  <a:pt x="129892" y="-10"/>
                </a:cubicBezTo>
                <a:cubicBezTo>
                  <a:pt x="137065" y="47930"/>
                  <a:pt x="103908" y="100346"/>
                  <a:pt x="71942" y="139513"/>
                </a:cubicBezTo>
                <a:cubicBezTo>
                  <a:pt x="70818" y="120396"/>
                  <a:pt x="69628" y="107204"/>
                  <a:pt x="59579" y="88916"/>
                </a:cubicBezTo>
                <a:cubicBezTo>
                  <a:pt x="57321" y="123644"/>
                  <a:pt x="30785" y="151943"/>
                  <a:pt x="23603" y="186738"/>
                </a:cubicBezTo>
                <a:cubicBezTo>
                  <a:pt x="13868" y="233848"/>
                  <a:pt x="30890" y="268348"/>
                  <a:pt x="95564" y="30479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Freeform 39"/>
          <p:cNvSpPr/>
          <p:nvPr/>
        </p:nvSpPr>
        <p:spPr>
          <a:xfrm>
            <a:off x="4874749" y="4606042"/>
            <a:ext cx="404108" cy="404108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Freeform 40"/>
          <p:cNvSpPr/>
          <p:nvPr/>
        </p:nvSpPr>
        <p:spPr>
          <a:xfrm>
            <a:off x="5610694" y="3160417"/>
            <a:ext cx="367285" cy="367285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Freeform 41"/>
          <p:cNvSpPr/>
          <p:nvPr/>
        </p:nvSpPr>
        <p:spPr>
          <a:xfrm>
            <a:off x="7251892" y="4540748"/>
            <a:ext cx="366812" cy="366812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Freeform 42"/>
          <p:cNvSpPr/>
          <p:nvPr/>
        </p:nvSpPr>
        <p:spPr>
          <a:xfrm>
            <a:off x="6447722" y="3652586"/>
            <a:ext cx="295387" cy="295387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Freeform 43"/>
          <p:cNvSpPr/>
          <p:nvPr/>
        </p:nvSpPr>
        <p:spPr>
          <a:xfrm>
            <a:off x="3896106" y="3429803"/>
            <a:ext cx="308527" cy="308527"/>
          </a:xfrm>
          <a:custGeom>
            <a:rect l="l" t="t" r="r" b="b"/>
            <a:pathLst>
              <a:path w="304800" h="304800">
                <a:moveTo>
                  <a:pt x="130883" y="184766"/>
                </a:moveTo>
                <a:lnTo>
                  <a:pt x="35557" y="89516"/>
                </a:lnTo>
                <a:cubicBezTo>
                  <a:pt x="-11849" y="144323"/>
                  <a:pt x="-11849" y="225219"/>
                  <a:pt x="35557" y="280016"/>
                </a:cubicBezTo>
                <a:lnTo>
                  <a:pt x="130883" y="184766"/>
                </a:lnTo>
                <a:close/>
                <a:moveTo>
                  <a:pt x="190510" y="39605"/>
                </a:moveTo>
                <a:lnTo>
                  <a:pt x="190510" y="179108"/>
                </a:lnTo>
                <a:lnTo>
                  <a:pt x="91907" y="277749"/>
                </a:lnTo>
                <a:cubicBezTo>
                  <a:pt x="114081" y="294303"/>
                  <a:pt x="141018" y="304800"/>
                  <a:pt x="170783" y="304800"/>
                </a:cubicBezTo>
                <a:cubicBezTo>
                  <a:pt x="244821" y="304800"/>
                  <a:pt x="304800" y="244897"/>
                  <a:pt x="304800" y="170888"/>
                </a:cubicBezTo>
                <a:cubicBezTo>
                  <a:pt x="304810" y="103661"/>
                  <a:pt x="254965" y="49187"/>
                  <a:pt x="190510" y="39605"/>
                </a:cubicBezTo>
                <a:close/>
                <a:moveTo>
                  <a:pt x="152400" y="152552"/>
                </a:moveTo>
                <a:lnTo>
                  <a:pt x="152400" y="0"/>
                </a:lnTo>
                <a:cubicBezTo>
                  <a:pt x="110881" y="2572"/>
                  <a:pt x="73371" y="18459"/>
                  <a:pt x="43082" y="43215"/>
                </a:cubicBezTo>
                <a:lnTo>
                  <a:pt x="152400" y="152552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4" name="Group 4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5" name="AutoShape 4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AutoShape 6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TextBox 6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非法集资在网络融资中表现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非法集资风险识别与评估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6399" b="6399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8272" b="8272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0532" b="10532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风险识别方法论述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基于大数据的风险识别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利用大数据分析技术，对网络融资平台的数据进行挖掘和分析，发现异常交易行为，进而识别潜在的非法集资风险。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风险标签体系建立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构建完善的风险标签体系，对融资方、投资方、交易行为等进行多维度标签化，提高风险识别的准确性和效率。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专家经验判断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借助行业专家或专业机构的经验和判断，对网络融资项目进行深入分析和评估，发现可能存在的非法集资风险。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629637" y="143487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764381" y="156961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3948703" y="2073002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4406789" y="122051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基于机器学习的风险评估模型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406789" y="176915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利用机器学习算法对历史数据进行训练和学习，构建风险评估模型，对新项目进行自动化风险评估和预警。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-545608" y="2453663"/>
            <a:ext cx="3870955" cy="387095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>
            <a:alphaModFix/>
          </a:blip>
          <a:srcRect l="14667" r="14667"/>
          <a:stretch>
            <a:fillRect/>
          </a:stretch>
        </p:blipFill>
        <p:spPr>
          <a:xfrm>
            <a:off x="-344549" y="2654723"/>
            <a:ext cx="3468837" cy="3468836"/>
          </a:xfrm>
          <a:prstGeom prst="ellipse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3629637" y="3155196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764381" y="3289940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 flipH="1">
            <a:off x="3948703" y="3793327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4406789" y="2940841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多因子风险评估模型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6789" y="3489481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综合考虑多个风险因素，如融资方信用、项目质量、投资者行为等，构建多因子风险评估模型，全面评估网络融资项目的风险水平。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3629637" y="487552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3764381" y="501026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 flipH="1">
            <a:off x="3948703" y="551365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TextBox 17"/>
          <p:cNvSpPr txBox="1"/>
          <p:nvPr/>
        </p:nvSpPr>
        <p:spPr>
          <a:xfrm>
            <a:off x="4406789" y="466116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风险矩阵评估法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406789" y="520980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将风险发生的可能性和影响程度进行矩阵化评估，明确不同风险等级的界定标准和处理措施，为风险管理决策提供有力支持。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风险评估模型构建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监管政策与法律法规解读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2083" r="2083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非法集资行为打击政策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国家严厉打击非法集资行为，对涉嫌非法集资的机构和个人进行查处和追责。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互联网金融风险专项整治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国家针对互联网金融领域开展专项整治，旨在规范市场秩序，防范和化解金融风险。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P2P网贷行业监管政策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针对P2P网贷行业，国家出台了一系列监管政策，包括备案管理、资金存管、信息披露等方面的要求。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国家相关监管政策介绍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103852" y="4838783"/>
            <a:ext cx="10266726" cy="1333500"/>
            <a:chOff x="1103852" y="4838783"/>
            <a:chExt cx="10266726" cy="1333500"/>
          </a:xfrm>
        </p:grpSpPr>
        <p:sp>
          <p:nvSpPr>
            <p:cNvPr id="3" name="AutoShape 3"/>
            <p:cNvSpPr/>
            <p:nvPr/>
          </p:nvSpPr>
          <p:spPr>
            <a:xfrm>
              <a:off x="2377205" y="4838783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 rot="10800000">
              <a:off x="1103852" y="4838783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Freeform 5"/>
            <p:cNvSpPr/>
            <p:nvPr/>
          </p:nvSpPr>
          <p:spPr>
            <a:xfrm rot="10800000">
              <a:off x="9159730" y="4838783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1031730" y="3081147"/>
            <a:ext cx="10266726" cy="1333500"/>
            <a:chOff x="1031730" y="3081147"/>
            <a:chExt cx="10266726" cy="1333500"/>
          </a:xfrm>
        </p:grpSpPr>
        <p:sp>
          <p:nvSpPr>
            <p:cNvPr id="7" name="AutoShape 7"/>
            <p:cNvSpPr/>
            <p:nvPr/>
          </p:nvSpPr>
          <p:spPr>
            <a:xfrm>
              <a:off x="2305083" y="3081147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 rot="10800000">
              <a:off x="1031730" y="3081147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 rot="10800000">
              <a:off x="9087608" y="3081147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1103852" y="1348302"/>
            <a:ext cx="10266726" cy="1333500"/>
            <a:chOff x="1103852" y="1348302"/>
            <a:chExt cx="10266726" cy="1333500"/>
          </a:xfrm>
        </p:grpSpPr>
        <p:sp>
          <p:nvSpPr>
            <p:cNvPr id="11" name="AutoShape 11"/>
            <p:cNvSpPr/>
            <p:nvPr/>
          </p:nvSpPr>
          <p:spPr>
            <a:xfrm>
              <a:off x="2377205" y="1348302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 rot="10800000">
              <a:off x="1103852" y="1348302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 rot="10800000">
              <a:off x="9159730" y="1348302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997333" y="3400044"/>
            <a:ext cx="685705" cy="695706"/>
            <a:chOff x="9997333" y="3400044"/>
            <a:chExt cx="685705" cy="695706"/>
          </a:xfrm>
        </p:grpSpPr>
        <p:sp>
          <p:nvSpPr>
            <p:cNvPr id="15" name="Freeform 15"/>
            <p:cNvSpPr/>
            <p:nvPr/>
          </p:nvSpPr>
          <p:spPr>
            <a:xfrm>
              <a:off x="10034290" y="3847243"/>
              <a:ext cx="87725" cy="163068"/>
            </a:xfrm>
            <a:custGeom>
              <a:rect l="l" t="t" r="r" b="b"/>
              <a:pathLst>
                <a:path w="118" h="218">
                  <a:moveTo>
                    <a:pt x="0" y="183"/>
                  </a:moveTo>
                  <a:cubicBezTo>
                    <a:pt x="0" y="200"/>
                    <a:pt x="8" y="217"/>
                    <a:pt x="25" y="217"/>
                  </a:cubicBezTo>
                  <a:cubicBezTo>
                    <a:pt x="84" y="217"/>
                    <a:pt x="84" y="217"/>
                    <a:pt x="84" y="217"/>
                  </a:cubicBezTo>
                  <a:cubicBezTo>
                    <a:pt x="100" y="217"/>
                    <a:pt x="117" y="200"/>
                    <a:pt x="117" y="183"/>
                  </a:cubicBezTo>
                  <a:cubicBezTo>
                    <a:pt x="117" y="0"/>
                    <a:pt x="117" y="0"/>
                    <a:pt x="117" y="0"/>
                  </a:cubicBezTo>
                  <a:cubicBezTo>
                    <a:pt x="17" y="91"/>
                    <a:pt x="17" y="91"/>
                    <a:pt x="17" y="91"/>
                  </a:cubicBezTo>
                  <a:cubicBezTo>
                    <a:pt x="0" y="75"/>
                    <a:pt x="0" y="75"/>
                    <a:pt x="0" y="75"/>
                  </a:cubicBezTo>
                  <a:lnTo>
                    <a:pt x="0" y="183"/>
                  </a:lnTo>
                  <a:close/>
                  <a:moveTo>
                    <a:pt x="0" y="183"/>
                  </a:moveTo>
                  <a:lnTo>
                    <a:pt x="0" y="183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10177260" y="3757422"/>
              <a:ext cx="87725" cy="252984"/>
            </a:xfrm>
            <a:custGeom>
              <a:rect l="l" t="t" r="r" b="b"/>
              <a:pathLst>
                <a:path w="118" h="336">
                  <a:moveTo>
                    <a:pt x="0" y="301"/>
                  </a:moveTo>
                  <a:cubicBezTo>
                    <a:pt x="0" y="318"/>
                    <a:pt x="17" y="335"/>
                    <a:pt x="34" y="335"/>
                  </a:cubicBezTo>
                  <a:cubicBezTo>
                    <a:pt x="84" y="335"/>
                    <a:pt x="84" y="335"/>
                    <a:pt x="84" y="335"/>
                  </a:cubicBezTo>
                  <a:cubicBezTo>
                    <a:pt x="101" y="335"/>
                    <a:pt x="117" y="318"/>
                    <a:pt x="117" y="301"/>
                  </a:cubicBezTo>
                  <a:cubicBezTo>
                    <a:pt x="117" y="76"/>
                    <a:pt x="117" y="76"/>
                    <a:pt x="117" y="76"/>
                  </a:cubicBezTo>
                  <a:cubicBezTo>
                    <a:pt x="42" y="0"/>
                    <a:pt x="42" y="0"/>
                    <a:pt x="42" y="0"/>
                  </a:cubicBezTo>
                  <a:cubicBezTo>
                    <a:pt x="0" y="42"/>
                    <a:pt x="0" y="42"/>
                    <a:pt x="0" y="42"/>
                  </a:cubicBezTo>
                  <a:lnTo>
                    <a:pt x="0" y="301"/>
                  </a:lnTo>
                  <a:close/>
                  <a:moveTo>
                    <a:pt x="0" y="301"/>
                  </a:moveTo>
                  <a:lnTo>
                    <a:pt x="0" y="30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10320231" y="3757422"/>
              <a:ext cx="87725" cy="252984"/>
            </a:xfrm>
            <a:custGeom>
              <a:rect l="l" t="t" r="r" b="b"/>
              <a:pathLst>
                <a:path w="118" h="336">
                  <a:moveTo>
                    <a:pt x="92" y="335"/>
                  </a:moveTo>
                  <a:cubicBezTo>
                    <a:pt x="108" y="335"/>
                    <a:pt x="117" y="318"/>
                    <a:pt x="117" y="301"/>
                  </a:cubicBezTo>
                  <a:cubicBezTo>
                    <a:pt x="117" y="0"/>
                    <a:pt x="117" y="0"/>
                    <a:pt x="117" y="0"/>
                  </a:cubicBezTo>
                  <a:cubicBezTo>
                    <a:pt x="0" y="118"/>
                    <a:pt x="0" y="118"/>
                    <a:pt x="0" y="118"/>
                  </a:cubicBezTo>
                  <a:cubicBezTo>
                    <a:pt x="0" y="301"/>
                    <a:pt x="0" y="301"/>
                    <a:pt x="0" y="301"/>
                  </a:cubicBezTo>
                  <a:cubicBezTo>
                    <a:pt x="0" y="318"/>
                    <a:pt x="16" y="335"/>
                    <a:pt x="33" y="335"/>
                  </a:cubicBezTo>
                  <a:lnTo>
                    <a:pt x="92" y="335"/>
                  </a:lnTo>
                  <a:close/>
                  <a:moveTo>
                    <a:pt x="92" y="335"/>
                  </a:moveTo>
                  <a:lnTo>
                    <a:pt x="92" y="33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10459962" y="3670840"/>
              <a:ext cx="94202" cy="342805"/>
            </a:xfrm>
            <a:custGeom>
              <a:rect l="l" t="t" r="r" b="b"/>
              <a:pathLst>
                <a:path w="125" h="452">
                  <a:moveTo>
                    <a:pt x="0" y="41"/>
                  </a:moveTo>
                  <a:cubicBezTo>
                    <a:pt x="0" y="417"/>
                    <a:pt x="0" y="417"/>
                    <a:pt x="0" y="417"/>
                  </a:cubicBezTo>
                  <a:cubicBezTo>
                    <a:pt x="0" y="434"/>
                    <a:pt x="17" y="451"/>
                    <a:pt x="33" y="451"/>
                  </a:cubicBezTo>
                  <a:cubicBezTo>
                    <a:pt x="92" y="451"/>
                    <a:pt x="92" y="451"/>
                    <a:pt x="92" y="451"/>
                  </a:cubicBezTo>
                  <a:cubicBezTo>
                    <a:pt x="109" y="451"/>
                    <a:pt x="125" y="434"/>
                    <a:pt x="125" y="417"/>
                  </a:cubicBezTo>
                  <a:cubicBezTo>
                    <a:pt x="125" y="66"/>
                    <a:pt x="125" y="66"/>
                    <a:pt x="125" y="66"/>
                  </a:cubicBezTo>
                  <a:cubicBezTo>
                    <a:pt x="50" y="0"/>
                    <a:pt x="50" y="0"/>
                    <a:pt x="50" y="0"/>
                  </a:cubicBezTo>
                  <a:lnTo>
                    <a:pt x="0" y="41"/>
                  </a:lnTo>
                  <a:close/>
                  <a:moveTo>
                    <a:pt x="0" y="41"/>
                  </a:moveTo>
                  <a:lnTo>
                    <a:pt x="0" y="4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10011525" y="3517678"/>
              <a:ext cx="536162" cy="342805"/>
            </a:xfrm>
            <a:custGeom>
              <a:rect l="l" t="t" r="r" b="b"/>
              <a:pathLst>
                <a:path w="728" h="452">
                  <a:moveTo>
                    <a:pt x="234" y="284"/>
                  </a:moveTo>
                  <a:cubicBezTo>
                    <a:pt x="250" y="267"/>
                    <a:pt x="276" y="267"/>
                    <a:pt x="292" y="284"/>
                  </a:cubicBezTo>
                  <a:cubicBezTo>
                    <a:pt x="359" y="351"/>
                    <a:pt x="359" y="351"/>
                    <a:pt x="359" y="351"/>
                  </a:cubicBezTo>
                  <a:cubicBezTo>
                    <a:pt x="376" y="368"/>
                    <a:pt x="384" y="368"/>
                    <a:pt x="401" y="368"/>
                  </a:cubicBezTo>
                  <a:cubicBezTo>
                    <a:pt x="418" y="368"/>
                    <a:pt x="426" y="368"/>
                    <a:pt x="434" y="351"/>
                  </a:cubicBezTo>
                  <a:cubicBezTo>
                    <a:pt x="660" y="134"/>
                    <a:pt x="660" y="134"/>
                    <a:pt x="660" y="134"/>
                  </a:cubicBezTo>
                  <a:cubicBezTo>
                    <a:pt x="694" y="167"/>
                    <a:pt x="694" y="167"/>
                    <a:pt x="694" y="167"/>
                  </a:cubicBezTo>
                  <a:cubicBezTo>
                    <a:pt x="702" y="175"/>
                    <a:pt x="710" y="175"/>
                    <a:pt x="710" y="175"/>
                  </a:cubicBezTo>
                  <a:cubicBezTo>
                    <a:pt x="719" y="175"/>
                    <a:pt x="727" y="167"/>
                    <a:pt x="727" y="159"/>
                  </a:cubicBezTo>
                  <a:cubicBezTo>
                    <a:pt x="727" y="33"/>
                    <a:pt x="727" y="33"/>
                    <a:pt x="727" y="33"/>
                  </a:cubicBezTo>
                  <a:cubicBezTo>
                    <a:pt x="727" y="25"/>
                    <a:pt x="727" y="16"/>
                    <a:pt x="719" y="8"/>
                  </a:cubicBezTo>
                  <a:cubicBezTo>
                    <a:pt x="710" y="0"/>
                    <a:pt x="702" y="0"/>
                    <a:pt x="694" y="0"/>
                  </a:cubicBezTo>
                  <a:cubicBezTo>
                    <a:pt x="568" y="0"/>
                    <a:pt x="568" y="0"/>
                    <a:pt x="568" y="0"/>
                  </a:cubicBezTo>
                  <a:cubicBezTo>
                    <a:pt x="560" y="0"/>
                    <a:pt x="551" y="0"/>
                    <a:pt x="551" y="8"/>
                  </a:cubicBezTo>
                  <a:cubicBezTo>
                    <a:pt x="543" y="16"/>
                    <a:pt x="551" y="25"/>
                    <a:pt x="551" y="33"/>
                  </a:cubicBezTo>
                  <a:cubicBezTo>
                    <a:pt x="585" y="58"/>
                    <a:pt x="585" y="58"/>
                    <a:pt x="585" y="58"/>
                  </a:cubicBezTo>
                  <a:cubicBezTo>
                    <a:pt x="426" y="217"/>
                    <a:pt x="426" y="217"/>
                    <a:pt x="426" y="217"/>
                  </a:cubicBezTo>
                  <a:cubicBezTo>
                    <a:pt x="426" y="225"/>
                    <a:pt x="409" y="225"/>
                    <a:pt x="401" y="225"/>
                  </a:cubicBezTo>
                  <a:cubicBezTo>
                    <a:pt x="393" y="225"/>
                    <a:pt x="376" y="225"/>
                    <a:pt x="368" y="217"/>
                  </a:cubicBezTo>
                  <a:cubicBezTo>
                    <a:pt x="292" y="142"/>
                    <a:pt x="292" y="142"/>
                    <a:pt x="292" y="142"/>
                  </a:cubicBezTo>
                  <a:cubicBezTo>
                    <a:pt x="276" y="125"/>
                    <a:pt x="250" y="125"/>
                    <a:pt x="234" y="142"/>
                  </a:cubicBezTo>
                  <a:cubicBezTo>
                    <a:pt x="8" y="359"/>
                    <a:pt x="8" y="359"/>
                    <a:pt x="8" y="359"/>
                  </a:cubicBezTo>
                  <a:cubicBezTo>
                    <a:pt x="0" y="368"/>
                    <a:pt x="0" y="384"/>
                    <a:pt x="0" y="393"/>
                  </a:cubicBezTo>
                  <a:cubicBezTo>
                    <a:pt x="0" y="410"/>
                    <a:pt x="0" y="418"/>
                    <a:pt x="8" y="426"/>
                  </a:cubicBezTo>
                  <a:cubicBezTo>
                    <a:pt x="25" y="435"/>
                    <a:pt x="25" y="435"/>
                    <a:pt x="25" y="435"/>
                  </a:cubicBezTo>
                  <a:cubicBezTo>
                    <a:pt x="41" y="451"/>
                    <a:pt x="67" y="451"/>
                    <a:pt x="83" y="435"/>
                  </a:cubicBezTo>
                  <a:lnTo>
                    <a:pt x="234" y="284"/>
                  </a:lnTo>
                  <a:close/>
                  <a:moveTo>
                    <a:pt x="234" y="284"/>
                  </a:moveTo>
                  <a:lnTo>
                    <a:pt x="234" y="28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9997333" y="3400044"/>
              <a:ext cx="685705" cy="695706"/>
            </a:xfrm>
            <a:custGeom>
              <a:rect l="l" t="t" r="r" b="b"/>
              <a:pathLst>
                <a:path w="929" h="921">
                  <a:moveTo>
                    <a:pt x="887" y="0"/>
                  </a:moveTo>
                  <a:cubicBezTo>
                    <a:pt x="862" y="0"/>
                    <a:pt x="836" y="26"/>
                    <a:pt x="836" y="50"/>
                  </a:cubicBezTo>
                  <a:cubicBezTo>
                    <a:pt x="836" y="837"/>
                    <a:pt x="836" y="837"/>
                    <a:pt x="836" y="837"/>
                  </a:cubicBezTo>
                  <a:cubicBezTo>
                    <a:pt x="51" y="837"/>
                    <a:pt x="51" y="837"/>
                    <a:pt x="51" y="837"/>
                  </a:cubicBezTo>
                  <a:cubicBezTo>
                    <a:pt x="26" y="837"/>
                    <a:pt x="0" y="853"/>
                    <a:pt x="0" y="878"/>
                  </a:cubicBezTo>
                  <a:cubicBezTo>
                    <a:pt x="0" y="903"/>
                    <a:pt x="26" y="920"/>
                    <a:pt x="51" y="920"/>
                  </a:cubicBezTo>
                  <a:cubicBezTo>
                    <a:pt x="887" y="920"/>
                    <a:pt x="887" y="920"/>
                    <a:pt x="887" y="920"/>
                  </a:cubicBezTo>
                  <a:cubicBezTo>
                    <a:pt x="912" y="920"/>
                    <a:pt x="928" y="903"/>
                    <a:pt x="928" y="878"/>
                  </a:cubicBezTo>
                  <a:cubicBezTo>
                    <a:pt x="928" y="50"/>
                    <a:pt x="928" y="50"/>
                    <a:pt x="928" y="50"/>
                  </a:cubicBezTo>
                  <a:cubicBezTo>
                    <a:pt x="928" y="26"/>
                    <a:pt x="903" y="0"/>
                    <a:pt x="887" y="0"/>
                  </a:cubicBezTo>
                  <a:close/>
                  <a:moveTo>
                    <a:pt x="887" y="0"/>
                  </a:moveTo>
                  <a:lnTo>
                    <a:pt x="887" y="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1" name="Freeform 21"/>
          <p:cNvSpPr/>
          <p:nvPr/>
        </p:nvSpPr>
        <p:spPr>
          <a:xfrm>
            <a:off x="1935480" y="1646434"/>
            <a:ext cx="719895" cy="555403"/>
          </a:xfrm>
          <a:custGeom>
            <a:rect l="l" t="t" r="r" b="b"/>
            <a:pathLst>
              <a:path w="67" h="60">
                <a:moveTo>
                  <a:pt x="53" y="2"/>
                </a:moveTo>
                <a:cubicBezTo>
                  <a:pt x="53" y="1"/>
                  <a:pt x="52" y="0"/>
                  <a:pt x="51" y="0"/>
                </a:cubicBezTo>
                <a:cubicBezTo>
                  <a:pt x="46" y="0"/>
                  <a:pt x="46" y="0"/>
                  <a:pt x="46" y="0"/>
                </a:cubicBezTo>
                <a:cubicBezTo>
                  <a:pt x="45" y="0"/>
                  <a:pt x="44" y="1"/>
                  <a:pt x="44" y="2"/>
                </a:cubicBezTo>
                <a:cubicBezTo>
                  <a:pt x="44" y="5"/>
                  <a:pt x="44" y="5"/>
                  <a:pt x="44" y="5"/>
                </a:cubicBezTo>
                <a:cubicBezTo>
                  <a:pt x="53" y="14"/>
                  <a:pt x="53" y="14"/>
                  <a:pt x="53" y="14"/>
                </a:cubicBezTo>
                <a:lnTo>
                  <a:pt x="53" y="2"/>
                </a:lnTo>
                <a:close/>
                <a:moveTo>
                  <a:pt x="66" y="31"/>
                </a:moveTo>
                <a:cubicBezTo>
                  <a:pt x="36" y="2"/>
                  <a:pt x="36" y="2"/>
                  <a:pt x="36" y="2"/>
                </a:cubicBezTo>
                <a:cubicBezTo>
                  <a:pt x="35" y="0"/>
                  <a:pt x="33" y="0"/>
                  <a:pt x="31" y="2"/>
                </a:cubicBezTo>
                <a:cubicBezTo>
                  <a:pt x="2" y="31"/>
                  <a:pt x="2" y="31"/>
                  <a:pt x="2" y="31"/>
                </a:cubicBezTo>
                <a:cubicBezTo>
                  <a:pt x="0" y="33"/>
                  <a:pt x="0" y="35"/>
                  <a:pt x="2" y="36"/>
                </a:cubicBezTo>
                <a:cubicBezTo>
                  <a:pt x="2" y="37"/>
                  <a:pt x="3" y="37"/>
                  <a:pt x="4" y="37"/>
                </a:cubicBezTo>
                <a:cubicBezTo>
                  <a:pt x="5" y="37"/>
                  <a:pt x="6" y="37"/>
                  <a:pt x="7" y="36"/>
                </a:cubicBezTo>
                <a:cubicBezTo>
                  <a:pt x="34" y="9"/>
                  <a:pt x="34" y="9"/>
                  <a:pt x="34" y="9"/>
                </a:cubicBezTo>
                <a:cubicBezTo>
                  <a:pt x="61" y="36"/>
                  <a:pt x="61" y="36"/>
                  <a:pt x="61" y="36"/>
                </a:cubicBezTo>
                <a:cubicBezTo>
                  <a:pt x="62" y="38"/>
                  <a:pt x="65" y="38"/>
                  <a:pt x="66" y="36"/>
                </a:cubicBezTo>
                <a:cubicBezTo>
                  <a:pt x="67" y="35"/>
                  <a:pt x="67" y="33"/>
                  <a:pt x="66" y="31"/>
                </a:cubicBezTo>
                <a:close/>
                <a:moveTo>
                  <a:pt x="9" y="37"/>
                </a:moveTo>
                <a:cubicBezTo>
                  <a:pt x="9" y="57"/>
                  <a:pt x="9" y="57"/>
                  <a:pt x="9" y="57"/>
                </a:cubicBezTo>
                <a:cubicBezTo>
                  <a:pt x="9" y="59"/>
                  <a:pt x="11" y="60"/>
                  <a:pt x="13" y="60"/>
                </a:cubicBezTo>
                <a:cubicBezTo>
                  <a:pt x="28" y="60"/>
                  <a:pt x="28" y="60"/>
                  <a:pt x="28" y="60"/>
                </a:cubicBezTo>
                <a:cubicBezTo>
                  <a:pt x="28" y="42"/>
                  <a:pt x="28" y="42"/>
                  <a:pt x="28" y="42"/>
                </a:cubicBezTo>
                <a:cubicBezTo>
                  <a:pt x="28" y="42"/>
                  <a:pt x="29" y="41"/>
                  <a:pt x="29" y="41"/>
                </a:cubicBezTo>
                <a:cubicBezTo>
                  <a:pt x="38" y="41"/>
                  <a:pt x="38" y="41"/>
                  <a:pt x="38" y="41"/>
                </a:cubicBezTo>
                <a:cubicBezTo>
                  <a:pt x="39" y="41"/>
                  <a:pt x="39" y="42"/>
                  <a:pt x="39" y="42"/>
                </a:cubicBezTo>
                <a:cubicBezTo>
                  <a:pt x="39" y="60"/>
                  <a:pt x="39" y="60"/>
                  <a:pt x="39" y="60"/>
                </a:cubicBezTo>
                <a:cubicBezTo>
                  <a:pt x="55" y="60"/>
                  <a:pt x="55" y="60"/>
                  <a:pt x="55" y="60"/>
                </a:cubicBezTo>
                <a:cubicBezTo>
                  <a:pt x="57" y="60"/>
                  <a:pt x="58" y="59"/>
                  <a:pt x="58" y="57"/>
                </a:cubicBezTo>
                <a:cubicBezTo>
                  <a:pt x="58" y="38"/>
                  <a:pt x="58" y="38"/>
                  <a:pt x="58" y="38"/>
                </a:cubicBezTo>
                <a:cubicBezTo>
                  <a:pt x="34" y="13"/>
                  <a:pt x="34" y="13"/>
                  <a:pt x="34" y="13"/>
                </a:cubicBezTo>
                <a:lnTo>
                  <a:pt x="9" y="37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1975414" y="5261363"/>
            <a:ext cx="613870" cy="61387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法律法规对非法集资行为约束</a:t>
              </a:r>
            </a:p>
          </p:txBody>
        </p:sp>
      </p:grpSp>
      <p:sp>
        <p:nvSpPr>
          <p:cNvPr id="45" name="TextBox 45"/>
          <p:cNvSpPr txBox="1"/>
          <p:nvPr/>
        </p:nvSpPr>
        <p:spPr>
          <a:xfrm>
            <a:off x="3314700" y="5303594"/>
            <a:ext cx="7382690" cy="863070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6000"/>
              </a:lnSpc>
            </a:pPr>
            <a:r>
              <a:rPr lang="en-US" sz="15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提出了加强源头治理、强化监测预警、加大处置力度等一系列措施，要求各级政府和有关部门切实做好防范和处置非法集资工作。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3314700" y="4838783"/>
            <a:ext cx="7382690" cy="490334"/>
          </a:xfrm>
          <a:prstGeom prst="rect">
            <a:avLst/>
          </a:prstGeom>
        </p:spPr>
        <p:txBody>
          <a:bodyPr vert="horz" wrap="square" lIns="66008" tIns="33052" rIns="66008" bIns="33052" rtlCol="0" anchor="b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《关于进一步做好防范和处置非法集资工作的意见》</a:t>
            </a:r>
          </a:p>
        </p:txBody>
      </p:sp>
      <p:sp>
        <p:nvSpPr>
          <p:cNvPr id="47" name="TextBox 47"/>
          <p:cNvSpPr txBox="1"/>
          <p:nvPr/>
        </p:nvSpPr>
        <p:spPr>
          <a:xfrm>
            <a:off x="3456760" y="1771107"/>
            <a:ext cx="7382690" cy="863070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6000"/>
              </a:lnSpc>
            </a:pPr>
            <a:r>
              <a:rPr lang="en-US" sz="15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对非法吸收公众存款、集资诈骗等非法集资行为，规定了相应的刑事责任。</a:t>
            </a:r>
          </a:p>
        </p:txBody>
      </p:sp>
      <p:sp>
        <p:nvSpPr>
          <p:cNvPr id="48" name="TextBox 48"/>
          <p:cNvSpPr txBox="1"/>
          <p:nvPr/>
        </p:nvSpPr>
        <p:spPr>
          <a:xfrm>
            <a:off x="3456760" y="1395927"/>
            <a:ext cx="7293402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《中华人民共和国刑法》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1704918" y="3545958"/>
            <a:ext cx="7382690" cy="863070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6000"/>
              </a:lnSpc>
            </a:pPr>
            <a:r>
              <a:rPr lang="en-US" sz="15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明确规定了非法金融机构和非法金融业务的定义和范围，为打击非法集资提供了法律依据。</a:t>
            </a:r>
          </a:p>
        </p:txBody>
      </p:sp>
      <p:sp>
        <p:nvSpPr>
          <p:cNvPr id="50" name="TextBox 50"/>
          <p:cNvSpPr txBox="1"/>
          <p:nvPr/>
        </p:nvSpPr>
        <p:spPr>
          <a:xfrm>
            <a:off x="1704918" y="3081147"/>
            <a:ext cx="7382690" cy="490334"/>
          </a:xfrm>
          <a:prstGeom prst="rect">
            <a:avLst/>
          </a:prstGeom>
        </p:spPr>
        <p:txBody>
          <a:bodyPr vert="horz" wrap="square" lIns="66008" tIns="33052" rIns="66008" bIns="33052" rtlCol="0" anchor="b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《关于取缔非法金融机构和非法金融业务活动中有关问题的…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https://d.book118.com/197025140155006040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85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2024-09-13T10:24:04.347</cp:lastPrinted>
  <dcterms:created xsi:type="dcterms:W3CDTF">2024-09-13T02:24:04Z</dcterms:created>
  <dcterms:modified xsi:type="dcterms:W3CDTF">2024-09-13T02:24:06Z</dcterms:modified>
</cp:coreProperties>
</file>