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7562850" cy="106934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903422-AA9B-415F-93AF-308A44DE4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A9FBA-83C7-45D5-A85D-6FA65C0BB0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316F64-F675-4B69-A476-F40D567BD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FED3BF-CCC4-45B8-AE1A-A17BC49C98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91F7D-C282-42D4-A04A-BE564715B0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D46736-B5AA-454E-A5BB-513792CD8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94C26A-950D-47DC-8ACF-0DEF8EDD8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9CF24-439D-47AB-9BE0-0D1CD8F94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BF7EB-D131-436F-875B-642F2A9435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AEA4B-BEFD-4F42-B1C8-86731F30E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F55FAD-9C06-40F2-A716-6A05BB821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png" /><Relationship Id="rId5" Type="http://schemas.openxmlformats.org/officeDocument/2006/relationships/image" Target="../media/image5.jpeg" /><Relationship Id="rId6" Type="http://schemas.openxmlformats.org/officeDocument/2006/relationships/image" Target="../media/image6.png" /><Relationship Id="rId7"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12.png" /><Relationship Id="rId7" Type="http://schemas.openxmlformats.org/officeDocument/2006/relationships/image" Target="../media/image1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19.jpeg" /><Relationship Id="rId7" Type="http://schemas.openxmlformats.org/officeDocument/2006/relationships/image" Target="../media/image20.jpeg" /><Relationship Id="rId8" Type="http://schemas.openxmlformats.org/officeDocument/2006/relationships/image" Target="../media/image21.png" /><Relationship Id="rId9" Type="http://schemas.openxmlformats.org/officeDocument/2006/relationships/image" Target="../media/image2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4.jpeg" /><Relationship Id="rId3" Type="http://schemas.openxmlformats.org/officeDocument/2006/relationships/image" Target="../media/image2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0.jpeg" /><Relationship Id="rId3" Type="http://schemas.openxmlformats.org/officeDocument/2006/relationships/image" Target="../media/image31.jpeg" /><Relationship Id="rId4" Type="http://schemas.openxmlformats.org/officeDocument/2006/relationships/image" Target="../media/image32.jpeg" /><Relationship Id="rId5" Type="http://schemas.openxmlformats.org/officeDocument/2006/relationships/image" Target="../media/image33.jpeg" /><Relationship Id="rId6" Type="http://schemas.openxmlformats.org/officeDocument/2006/relationships/image" Target="../media/image34.jpeg" /><Relationship Id="rId7" Type="http://schemas.openxmlformats.org/officeDocument/2006/relationships/image" Target="../media/image3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6.jpeg" /><Relationship Id="rId3" Type="http://schemas.openxmlformats.org/officeDocument/2006/relationships/image" Target="../media/image37.png" /><Relationship Id="rId4" Type="http://schemas.openxmlformats.org/officeDocument/2006/relationships/image" Target="../media/image38.jpeg" /><Relationship Id="rId5" Type="http://schemas.openxmlformats.org/officeDocument/2006/relationships/image" Target="../media/image39.jpeg" /><Relationship Id="rId6" Type="http://schemas.openxmlformats.org/officeDocument/2006/relationships/image" Target="../media/image40.jpeg" /><Relationship Id="rId7" Type="http://schemas.openxmlformats.org/officeDocument/2006/relationships/image" Target="../media/image41.jpeg" /><Relationship Id="rId8" Type="http://schemas.openxmlformats.org/officeDocument/2006/relationships/image" Target="../media/image42.jpeg" /><Relationship Id="rId9" Type="http://schemas.openxmlformats.org/officeDocument/2006/relationships/image" Target="../media/image4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4.png" /><Relationship Id="rId3" Type="http://schemas.openxmlformats.org/officeDocument/2006/relationships/image" Target="../media/image45.jpeg" /><Relationship Id="rId4" Type="http://schemas.openxmlformats.org/officeDocument/2006/relationships/image" Target="../media/image46.jpeg" /><Relationship Id="rId5" Type="http://schemas.openxmlformats.org/officeDocument/2006/relationships/image" Target="../media/image47.jpeg" /><Relationship Id="rId6" Type="http://schemas.openxmlformats.org/officeDocument/2006/relationships/image" Target="../media/image48.jpeg" /><Relationship Id="rId7" Type="http://schemas.openxmlformats.org/officeDocument/2006/relationships/image" Target="../media/image49.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0.jpeg" /><Relationship Id="rId3" Type="http://schemas.openxmlformats.org/officeDocument/2006/relationships/image" Target="../media/image51.jpeg" /><Relationship Id="rId4" Type="http://schemas.openxmlformats.org/officeDocument/2006/relationships/image" Target="../media/image52.jpeg" /><Relationship Id="rId5" Type="http://schemas.openxmlformats.org/officeDocument/2006/relationships/image" Target="../media/image5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2603511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p:nvPr/>
        </p:nvSpPr>
        <p:spPr>
          <a:xfrm>
            <a:off x="1137513" y="974738"/>
            <a:ext cx="2945764" cy="31711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449195" algn="l" rtl="0" eaLnBrk="0">
              <a:lnSpc>
                <a:spcPts val="1368"/>
              </a:lnSpc>
            </a:pPr>
            <a:r>
              <a:rPr sz="1100" b="1" kern="0" spc="-50">
                <a:solidFill>
                  <a:srgbClr val="000000">
                    <a:alpha val="100000"/>
                  </a:srgbClr>
                </a:solidFill>
                <a:latin typeface="SimSun"/>
                <a:ea typeface="SimSun"/>
                <a:cs typeface="SimSun"/>
              </a:rPr>
              <a:t>目</a:t>
            </a:r>
            <a:r>
              <a:rPr sz="1100" kern="0" spc="70">
                <a:solidFill>
                  <a:srgbClr val="000000">
                    <a:alpha val="100000"/>
                  </a:srgbClr>
                </a:solidFill>
                <a:latin typeface="SimSun"/>
                <a:ea typeface="SimSun"/>
                <a:cs typeface="SimSun"/>
              </a:rPr>
              <a:t>  </a:t>
            </a:r>
            <a:r>
              <a:rPr sz="1100" b="1" kern="0" spc="-50">
                <a:solidFill>
                  <a:srgbClr val="000000">
                    <a:alpha val="100000"/>
                  </a:srgbClr>
                </a:solidFill>
                <a:latin typeface="SimSun"/>
                <a:ea typeface="SimSun"/>
                <a:cs typeface="SimSun"/>
              </a:rPr>
              <a:t>录</a:t>
            </a:r>
            <a:endParaRPr lang="SimSun" altLang="SimSun" sz="1100"/>
          </a:p>
          <a:p>
            <a:pPr algn="l" rtl="0" eaLnBrk="0">
              <a:lnSpc>
                <a:spcPct val="123000"/>
              </a:lnSpc>
            </a:pPr>
            <a:endParaRPr lang="Arial" altLang="Arial" sz="1000"/>
          </a:p>
          <a:p>
            <a:pPr algn="l" rtl="0" eaLnBrk="0">
              <a:lnSpc>
                <a:spcPct val="123000"/>
              </a:lnSpc>
            </a:pPr>
            <a:endParaRPr lang="Arial" altLang="Arial" sz="1000"/>
          </a:p>
          <a:p>
            <a:pPr marL="14604" algn="l" rtl="0" eaLnBrk="0">
              <a:lnSpc>
                <a:spcPct val="95000"/>
              </a:lnSpc>
              <a:spcBef>
                <a:spcPts val="361"/>
              </a:spcBef>
            </a:pPr>
            <a:r>
              <a:rPr sz="1200" b="1" kern="0" spc="60">
                <a:solidFill>
                  <a:srgbClr val="000000">
                    <a:alpha val="100000"/>
                  </a:srgbClr>
                </a:solidFill>
                <a:latin typeface="SimSun"/>
                <a:ea typeface="SimSun"/>
                <a:cs typeface="SimSun"/>
              </a:rPr>
              <a:t>一、高净值人士税收征管趋势</a:t>
            </a:r>
            <a:endParaRPr lang="SimSun" altLang="SimSun" sz="1200"/>
          </a:p>
          <a:p>
            <a:pPr algn="l" rtl="0" eaLnBrk="0">
              <a:lnSpc>
                <a:spcPct val="123000"/>
              </a:lnSpc>
            </a:pPr>
            <a:endParaRPr lang="Arial" altLang="Arial" sz="1000"/>
          </a:p>
          <a:p>
            <a:pPr algn="l" rtl="0" eaLnBrk="0">
              <a:lnSpc>
                <a:spcPct val="123000"/>
              </a:lnSpc>
            </a:pPr>
            <a:endParaRPr lang="Arial" altLang="Arial" sz="1000"/>
          </a:p>
          <a:p>
            <a:pPr marL="14604" algn="l" rtl="0" eaLnBrk="0">
              <a:lnSpc>
                <a:spcPct val="95000"/>
              </a:lnSpc>
              <a:spcBef>
                <a:spcPts val="360"/>
              </a:spcBef>
            </a:pPr>
            <a:r>
              <a:rPr sz="1200" b="1" kern="0" spc="60">
                <a:solidFill>
                  <a:srgbClr val="000000">
                    <a:alpha val="100000"/>
                  </a:srgbClr>
                </a:solidFill>
                <a:latin typeface="SimSun"/>
                <a:ea typeface="SimSun"/>
                <a:cs typeface="SimSun"/>
              </a:rPr>
              <a:t>二、2023</a:t>
            </a:r>
            <a:r>
              <a:rPr sz="1200" kern="0" spc="-170">
                <a:solidFill>
                  <a:srgbClr val="000000">
                    <a:alpha val="100000"/>
                  </a:srgbClr>
                </a:solidFill>
                <a:latin typeface="SimSun"/>
                <a:ea typeface="SimSun"/>
                <a:cs typeface="SimSun"/>
              </a:rPr>
              <a:t> </a:t>
            </a:r>
            <a:r>
              <a:rPr sz="1200" b="1" kern="0" spc="60">
                <a:solidFill>
                  <a:srgbClr val="000000">
                    <a:alpha val="100000"/>
                  </a:srgbClr>
                </a:solidFill>
                <a:latin typeface="SimSun"/>
                <a:ea typeface="SimSun"/>
                <a:cs typeface="SimSun"/>
              </a:rPr>
              <a:t>年高净</a:t>
            </a:r>
            <a:r>
              <a:rPr sz="1200" b="1" kern="0" spc="50">
                <a:solidFill>
                  <a:srgbClr val="000000">
                    <a:alpha val="100000"/>
                  </a:srgbClr>
                </a:solidFill>
                <a:latin typeface="SimSun"/>
                <a:ea typeface="SimSun"/>
                <a:cs typeface="SimSun"/>
              </a:rPr>
              <a:t>值人士涉税案件观察</a:t>
            </a:r>
            <a:endParaRPr lang="SimSun" altLang="SimSun" sz="1200"/>
          </a:p>
          <a:p>
            <a:pPr algn="l" rtl="0" eaLnBrk="0">
              <a:lnSpc>
                <a:spcPct val="123000"/>
              </a:lnSpc>
            </a:pPr>
            <a:endParaRPr lang="Arial" altLang="Arial" sz="1000"/>
          </a:p>
          <a:p>
            <a:pPr algn="l" rtl="0" eaLnBrk="0">
              <a:lnSpc>
                <a:spcPct val="123000"/>
              </a:lnSpc>
            </a:pPr>
            <a:endParaRPr lang="Arial" altLang="Arial" sz="1000"/>
          </a:p>
          <a:p>
            <a:pPr marL="12700" algn="l" rtl="0" eaLnBrk="0">
              <a:lnSpc>
                <a:spcPct val="95000"/>
              </a:lnSpc>
              <a:spcBef>
                <a:spcPts val="360"/>
              </a:spcBef>
            </a:pPr>
            <a:r>
              <a:rPr sz="1200" b="1" kern="0" spc="70">
                <a:solidFill>
                  <a:srgbClr val="000000">
                    <a:alpha val="100000"/>
                  </a:srgbClr>
                </a:solidFill>
                <a:latin typeface="SimSun"/>
                <a:ea typeface="SimSun"/>
                <a:cs typeface="SimSun"/>
              </a:rPr>
              <a:t>三、高净值人士境内税务风险类型化分析</a:t>
            </a:r>
            <a:endParaRPr lang="SimSun" altLang="SimSun" sz="1200"/>
          </a:p>
          <a:p>
            <a:pPr algn="l" rtl="0" eaLnBrk="0">
              <a:lnSpc>
                <a:spcPct val="123000"/>
              </a:lnSpc>
            </a:pPr>
            <a:endParaRPr lang="Arial" altLang="Arial" sz="1000"/>
          </a:p>
          <a:p>
            <a:pPr algn="l" rtl="0" eaLnBrk="0">
              <a:lnSpc>
                <a:spcPct val="123000"/>
              </a:lnSpc>
            </a:pPr>
            <a:endParaRPr lang="Arial" altLang="Arial" sz="1000"/>
          </a:p>
          <a:p>
            <a:pPr marL="26669" algn="l" rtl="0" eaLnBrk="0">
              <a:lnSpc>
                <a:spcPct val="95000"/>
              </a:lnSpc>
              <a:spcBef>
                <a:spcPts val="360"/>
              </a:spcBef>
            </a:pPr>
            <a:r>
              <a:rPr sz="1200" b="1" kern="0" spc="60">
                <a:solidFill>
                  <a:srgbClr val="000000">
                    <a:alpha val="100000"/>
                  </a:srgbClr>
                </a:solidFill>
                <a:latin typeface="SimSun"/>
                <a:ea typeface="SimSun"/>
                <a:cs typeface="SimSun"/>
              </a:rPr>
              <a:t>四、高净值人士境外税务风险分析</a:t>
            </a:r>
            <a:endParaRPr lang="SimSun" altLang="SimSun" sz="1200"/>
          </a:p>
          <a:p>
            <a:pPr algn="l" rtl="0" eaLnBrk="0">
              <a:lnSpc>
                <a:spcPct val="123000"/>
              </a:lnSpc>
            </a:pPr>
            <a:endParaRPr lang="Arial" altLang="Arial" sz="1000"/>
          </a:p>
          <a:p>
            <a:pPr algn="l" rtl="0" eaLnBrk="0">
              <a:lnSpc>
                <a:spcPct val="123000"/>
              </a:lnSpc>
            </a:pPr>
            <a:endParaRPr lang="Arial" altLang="Arial" sz="1000"/>
          </a:p>
          <a:p>
            <a:pPr algn="l" rtl="0" eaLnBrk="0">
              <a:lnSpc>
                <a:spcPct val="100000"/>
              </a:lnSpc>
            </a:pPr>
            <a:endParaRPr lang="Arial" altLang="Arial" sz="300"/>
          </a:p>
          <a:p>
            <a:pPr marL="14604" algn="l" rtl="0" eaLnBrk="0">
              <a:lnSpc>
                <a:spcPct val="95000"/>
              </a:lnSpc>
            </a:pPr>
            <a:r>
              <a:rPr sz="1200" b="1" kern="0" spc="60">
                <a:solidFill>
                  <a:srgbClr val="000000">
                    <a:alpha val="100000"/>
                  </a:srgbClr>
                </a:solidFill>
                <a:latin typeface="SimSun"/>
                <a:ea typeface="SimSun"/>
                <a:cs typeface="SimSun"/>
              </a:rPr>
              <a:t>五、2024</a:t>
            </a:r>
            <a:r>
              <a:rPr sz="1200" kern="0" spc="-170">
                <a:solidFill>
                  <a:srgbClr val="000000">
                    <a:alpha val="100000"/>
                  </a:srgbClr>
                </a:solidFill>
                <a:latin typeface="SimSun"/>
                <a:ea typeface="SimSun"/>
                <a:cs typeface="SimSun"/>
              </a:rPr>
              <a:t> </a:t>
            </a:r>
            <a:r>
              <a:rPr sz="1200" b="1" kern="0" spc="60">
                <a:solidFill>
                  <a:srgbClr val="000000">
                    <a:alpha val="100000"/>
                  </a:srgbClr>
                </a:solidFill>
                <a:latin typeface="SimSun"/>
                <a:ea typeface="SimSun"/>
                <a:cs typeface="SimSun"/>
              </a:rPr>
              <a:t>年高净</a:t>
            </a:r>
            <a:r>
              <a:rPr sz="1200" b="1" kern="0" spc="50">
                <a:solidFill>
                  <a:srgbClr val="000000">
                    <a:alpha val="100000"/>
                  </a:srgbClr>
                </a:solidFill>
                <a:latin typeface="SimSun"/>
                <a:ea typeface="SimSun"/>
                <a:cs typeface="SimSun"/>
              </a:rPr>
              <a:t>值人士税务合规建议</a:t>
            </a:r>
            <a:endParaRPr lang="SimSun" altLang="SimSun" sz="12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box 4"/>
          <p:cNvSpPr/>
          <p:nvPr/>
        </p:nvSpPr>
        <p:spPr>
          <a:xfrm>
            <a:off x="1136904" y="974738"/>
            <a:ext cx="5328920" cy="61429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865"/>
              </a:lnSpc>
            </a:pPr>
            <a:endParaRPr lang="Arial" altLang="Arial" sz="100"/>
          </a:p>
          <a:p>
            <a:pPr marL="15240" algn="l" rtl="0" eaLnBrk="0">
              <a:lnSpc>
                <a:spcPct val="95000"/>
              </a:lnSpc>
            </a:pPr>
            <a:r>
              <a:rPr sz="1200" b="1" kern="0" spc="60">
                <a:solidFill>
                  <a:srgbClr val="000000">
                    <a:alpha val="100000"/>
                  </a:srgbClr>
                </a:solidFill>
                <a:latin typeface="SimSun"/>
                <a:ea typeface="SimSun"/>
                <a:cs typeface="SimSun"/>
              </a:rPr>
              <a:t>一、高净值人士税收征管趋势</a:t>
            </a:r>
            <a:endParaRPr lang="SimSun" altLang="SimSun" sz="1200"/>
          </a:p>
          <a:p>
            <a:pPr marL="93344" algn="l" rtl="0" eaLnBrk="0">
              <a:lnSpc>
                <a:spcPct val="95000"/>
              </a:lnSpc>
              <a:spcBef>
                <a:spcPts val="972"/>
              </a:spcBef>
            </a:pPr>
            <a:r>
              <a:rPr sz="1200" b="1" kern="0" spc="30">
                <a:solidFill>
                  <a:srgbClr val="000000">
                    <a:alpha val="100000"/>
                  </a:srgbClr>
                </a:solidFill>
                <a:latin typeface="SimSun"/>
                <a:ea typeface="SimSun"/>
                <a:cs typeface="SimSun"/>
              </a:rPr>
              <a:t>（一）加强文娱领域从业人员税收管理</a:t>
            </a:r>
            <a:endParaRPr lang="SimSun" altLang="SimSun" sz="1200"/>
          </a:p>
          <a:p>
            <a:pPr marL="337184" algn="l" rtl="0" eaLnBrk="0">
              <a:lnSpc>
                <a:spcPct val="84000"/>
              </a:lnSpc>
              <a:spcBef>
                <a:spcPts val="964"/>
              </a:spcBef>
            </a:pPr>
            <a:r>
              <a:rPr sz="1200" kern="0" spc="70">
                <a:solidFill>
                  <a:srgbClr val="000000">
                    <a:alpha val="100000"/>
                  </a:srgbClr>
                </a:solidFill>
                <a:latin typeface="SimSun"/>
                <a:ea typeface="SimSun"/>
                <a:cs typeface="SimSun"/>
              </a:rPr>
              <a:t>近年来，</a:t>
            </a:r>
            <a:r>
              <a:rPr sz="1200" kern="0" spc="-22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网络直播节目大量涌现，</a:t>
            </a:r>
            <a:r>
              <a:rPr sz="1200" kern="0" spc="-25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网络文娱领域从业人员素质良莠不</a:t>
            </a:r>
            <a:endParaRPr lang="SimSun" altLang="SimSun" sz="1200"/>
          </a:p>
          <a:p>
            <a:pPr marL="23495" indent="-10795" algn="l" rtl="0" eaLnBrk="0">
              <a:lnSpc>
                <a:spcPct val="168000"/>
              </a:lnSpc>
              <a:spcBef>
                <a:spcPts val="18"/>
              </a:spcBef>
            </a:pPr>
            <a:r>
              <a:rPr sz="1200" kern="0" spc="70">
                <a:solidFill>
                  <a:srgbClr val="000000">
                    <a:alpha val="100000"/>
                  </a:srgbClr>
                </a:solidFill>
                <a:latin typeface="SimSun"/>
                <a:ea typeface="SimSun"/>
                <a:cs typeface="SimSun"/>
              </a:rPr>
              <a:t>齐，</a:t>
            </a:r>
            <a:r>
              <a:rPr sz="1200" kern="0" spc="-34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行业进入门槛低，</a:t>
            </a:r>
            <a:r>
              <a:rPr sz="1200" kern="0" spc="-35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部分网络主播法</a:t>
            </a:r>
            <a:r>
              <a:rPr sz="1200" kern="0" spc="60">
                <a:solidFill>
                  <a:srgbClr val="000000">
                    <a:alpha val="100000"/>
                  </a:srgbClr>
                </a:solidFill>
                <a:latin typeface="SimSun"/>
                <a:ea typeface="SimSun"/>
                <a:cs typeface="SimSun"/>
              </a:rPr>
              <a:t>律意识淡薄，</a:t>
            </a:r>
            <a:r>
              <a:rPr sz="1200" kern="0" spc="-33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亟需立法、执法规范 </a:t>
            </a:r>
            <a:r>
              <a:rPr sz="1200" kern="0" spc="-30">
                <a:solidFill>
                  <a:srgbClr val="000000">
                    <a:alpha val="100000"/>
                  </a:srgbClr>
                </a:solidFill>
                <a:latin typeface="SimSun"/>
                <a:ea typeface="SimSun"/>
                <a:cs typeface="SimSun"/>
              </a:rPr>
              <a:t>引导。</a:t>
            </a:r>
            <a:endParaRPr lang="SimSun" altLang="SimSun" sz="1200"/>
          </a:p>
          <a:p>
            <a:pPr marL="339725" algn="l" rtl="0" eaLnBrk="0">
              <a:lnSpc>
                <a:spcPct val="84000"/>
              </a:lnSpc>
              <a:spcBef>
                <a:spcPts val="955"/>
              </a:spcBef>
            </a:pPr>
            <a:r>
              <a:rPr sz="1200" kern="0" spc="80">
                <a:solidFill>
                  <a:srgbClr val="000000">
                    <a:alpha val="100000"/>
                  </a:srgbClr>
                </a:solidFill>
                <a:latin typeface="SimSun"/>
                <a:ea typeface="SimSun"/>
                <a:cs typeface="SimSun"/>
              </a:rPr>
              <a:t>2022</a:t>
            </a:r>
            <a:r>
              <a:rPr sz="1200" kern="0" spc="-160">
                <a:solidFill>
                  <a:srgbClr val="000000">
                    <a:alpha val="100000"/>
                  </a:srgbClr>
                </a:solidFill>
                <a:latin typeface="SimSun"/>
                <a:ea typeface="SimSun"/>
                <a:cs typeface="SimSun"/>
              </a:rPr>
              <a:t> </a:t>
            </a:r>
            <a:r>
              <a:rPr sz="1200" kern="0" spc="80">
                <a:solidFill>
                  <a:srgbClr val="000000">
                    <a:alpha val="100000"/>
                  </a:srgbClr>
                </a:solidFill>
                <a:latin typeface="SimSun"/>
                <a:ea typeface="SimSun"/>
                <a:cs typeface="SimSun"/>
              </a:rPr>
              <a:t>年，税务部门顺应中</a:t>
            </a:r>
            <a:r>
              <a:rPr sz="1200" kern="0" spc="70">
                <a:solidFill>
                  <a:srgbClr val="000000">
                    <a:alpha val="100000"/>
                  </a:srgbClr>
                </a:solidFill>
                <a:latin typeface="SimSun"/>
                <a:ea typeface="SimSun"/>
                <a:cs typeface="SimSun"/>
              </a:rPr>
              <a:t>办、国办《关于进一步深化税收征管改革的</a:t>
            </a:r>
            <a:endParaRPr lang="SimSun" altLang="SimSun" sz="1200"/>
          </a:p>
          <a:p>
            <a:pPr marL="12700" indent="4444" algn="l" rtl="0" eaLnBrk="0">
              <a:lnSpc>
                <a:spcPct val="163000"/>
              </a:lnSpc>
              <a:spcBef>
                <a:spcPts val="61"/>
              </a:spcBef>
            </a:pPr>
            <a:r>
              <a:rPr sz="1200" kern="0" spc="70">
                <a:solidFill>
                  <a:srgbClr val="000000">
                    <a:alpha val="100000"/>
                  </a:srgbClr>
                </a:solidFill>
                <a:latin typeface="SimSun"/>
                <a:ea typeface="SimSun"/>
                <a:cs typeface="SimSun"/>
              </a:rPr>
              <a:t>意见》相关部署，</a:t>
            </a:r>
            <a:r>
              <a:rPr sz="1200" kern="0" spc="-29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依托税收大数据，</a:t>
            </a:r>
            <a:r>
              <a:rPr sz="1200" kern="0" spc="-32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聚焦高风险行业、领域和纳税人，积 </a:t>
            </a:r>
            <a:r>
              <a:rPr sz="1200" kern="0" spc="80">
                <a:solidFill>
                  <a:srgbClr val="000000">
                    <a:alpha val="100000"/>
                  </a:srgbClr>
                </a:solidFill>
                <a:latin typeface="SimSun"/>
                <a:ea typeface="SimSun"/>
                <a:cs typeface="SimSun"/>
              </a:rPr>
              <a:t>极开展部门联合监管，</a:t>
            </a:r>
            <a:r>
              <a:rPr sz="1200" kern="0" spc="-300">
                <a:solidFill>
                  <a:srgbClr val="000000">
                    <a:alpha val="100000"/>
                  </a:srgbClr>
                </a:solidFill>
                <a:latin typeface="SimSun"/>
                <a:ea typeface="SimSun"/>
                <a:cs typeface="SimSun"/>
              </a:rPr>
              <a:t> </a:t>
            </a:r>
            <a:r>
              <a:rPr sz="1200" kern="0" spc="80">
                <a:solidFill>
                  <a:srgbClr val="000000">
                    <a:alpha val="100000"/>
                  </a:srgbClr>
                </a:solidFill>
                <a:latin typeface="SimSun"/>
                <a:ea typeface="SimSun"/>
                <a:cs typeface="SimSun"/>
              </a:rPr>
              <a:t>不断提高监管效能。通过持续曝光网络主播偷逃税 案件，</a:t>
            </a:r>
            <a:r>
              <a:rPr sz="1200" kern="0" spc="-300">
                <a:solidFill>
                  <a:srgbClr val="000000">
                    <a:alpha val="100000"/>
                  </a:srgbClr>
                </a:solidFill>
                <a:latin typeface="SimSun"/>
                <a:ea typeface="SimSun"/>
                <a:cs typeface="SimSun"/>
              </a:rPr>
              <a:t> </a:t>
            </a:r>
            <a:r>
              <a:rPr sz="1200" kern="0" spc="80">
                <a:solidFill>
                  <a:srgbClr val="000000">
                    <a:alpha val="100000"/>
                  </a:srgbClr>
                </a:solidFill>
                <a:latin typeface="SimSun"/>
                <a:ea typeface="SimSun"/>
                <a:cs typeface="SimSun"/>
              </a:rPr>
              <a:t>释放将加强对文娱领域和网络直播行业税收监管的信号。从国家广 </a:t>
            </a:r>
            <a:r>
              <a:rPr sz="1200" kern="0" spc="50">
                <a:solidFill>
                  <a:srgbClr val="000000">
                    <a:alpha val="100000"/>
                  </a:srgbClr>
                </a:solidFill>
                <a:latin typeface="SimSun"/>
                <a:ea typeface="SimSun"/>
                <a:cs typeface="SimSun"/>
              </a:rPr>
              <a:t>播电视总局官网发布关于印发《</a:t>
            </a:r>
            <a:r>
              <a:rPr sz="1200" kern="0" spc="-42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“十四五</a:t>
            </a:r>
            <a:r>
              <a:rPr sz="1200" kern="0" spc="-36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”中国</a:t>
            </a:r>
            <a:r>
              <a:rPr sz="1200" kern="0" spc="40">
                <a:solidFill>
                  <a:srgbClr val="000000">
                    <a:alpha val="100000"/>
                  </a:srgbClr>
                </a:solidFill>
                <a:latin typeface="SimSun"/>
                <a:ea typeface="SimSun"/>
                <a:cs typeface="SimSun"/>
              </a:rPr>
              <a:t>电视剧发展规划》</a:t>
            </a:r>
            <a:r>
              <a:rPr sz="1200" kern="0" spc="-31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的通知，</a:t>
            </a:r>
            <a:r>
              <a:rPr sz="1200" kern="0" spc="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要求健全事前事中事后全链条全流程监管机制，</a:t>
            </a:r>
            <a:r>
              <a:rPr sz="1200" kern="0" spc="-36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严肃处理有偷逃税</a:t>
            </a:r>
            <a:r>
              <a:rPr sz="1200" kern="0" spc="60">
                <a:solidFill>
                  <a:srgbClr val="000000">
                    <a:alpha val="100000"/>
                  </a:srgbClr>
                </a:solidFill>
                <a:latin typeface="SimSun"/>
                <a:ea typeface="SimSun"/>
                <a:cs typeface="SimSun"/>
              </a:rPr>
              <a:t>、</a:t>
            </a:r>
            <a:r>
              <a:rPr sz="1200" kern="0" spc="-41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a:t>
            </a:r>
            <a:r>
              <a:rPr sz="1200" kern="0" spc="-36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阴 </a:t>
            </a:r>
            <a:r>
              <a:rPr sz="1200" kern="0" spc="70">
                <a:solidFill>
                  <a:srgbClr val="000000">
                    <a:alpha val="100000"/>
                  </a:srgbClr>
                </a:solidFill>
                <a:latin typeface="SimSun"/>
                <a:ea typeface="SimSun"/>
                <a:cs typeface="SimSun"/>
              </a:rPr>
              <a:t>阳合同</a:t>
            </a:r>
            <a:r>
              <a:rPr sz="1200" kern="0" spc="-33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a:t>
            </a:r>
            <a:r>
              <a:rPr sz="1200" kern="0" spc="-44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天价片酬</a:t>
            </a:r>
            <a:r>
              <a:rPr sz="1200" kern="0" spc="-34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”等违法违规行为的演员和相关机构，禁</a:t>
            </a:r>
            <a:r>
              <a:rPr sz="1200" kern="0" spc="60">
                <a:solidFill>
                  <a:srgbClr val="000000">
                    <a:alpha val="100000"/>
                  </a:srgbClr>
                </a:solidFill>
                <a:latin typeface="SimSun"/>
                <a:ea typeface="SimSun"/>
                <a:cs typeface="SimSun"/>
              </a:rPr>
              <a:t>止违法失德 </a:t>
            </a:r>
            <a:r>
              <a:rPr sz="1200" kern="0" spc="80">
                <a:solidFill>
                  <a:srgbClr val="000000">
                    <a:alpha val="100000"/>
                  </a:srgbClr>
                </a:solidFill>
                <a:latin typeface="SimSun"/>
                <a:ea typeface="SimSun"/>
                <a:cs typeface="SimSun"/>
              </a:rPr>
              <a:t>艺人通过电视剧发声出镜，</a:t>
            </a:r>
            <a:r>
              <a:rPr sz="1200" kern="0" spc="-300">
                <a:solidFill>
                  <a:srgbClr val="000000">
                    <a:alpha val="100000"/>
                  </a:srgbClr>
                </a:solidFill>
                <a:latin typeface="SimSun"/>
                <a:ea typeface="SimSun"/>
                <a:cs typeface="SimSun"/>
              </a:rPr>
              <a:t> </a:t>
            </a:r>
            <a:r>
              <a:rPr sz="1200" kern="0" spc="80">
                <a:solidFill>
                  <a:srgbClr val="000000">
                    <a:alpha val="100000"/>
                  </a:srgbClr>
                </a:solidFill>
                <a:latin typeface="SimSun"/>
                <a:ea typeface="SimSun"/>
                <a:cs typeface="SimSun"/>
              </a:rPr>
              <a:t>到规范网络直播营利行为、网络主播行为各项 文件、意见的印发，</a:t>
            </a:r>
            <a:r>
              <a:rPr sz="1200" kern="0" spc="-300">
                <a:solidFill>
                  <a:srgbClr val="000000">
                    <a:alpha val="100000"/>
                  </a:srgbClr>
                </a:solidFill>
                <a:latin typeface="SimSun"/>
                <a:ea typeface="SimSun"/>
                <a:cs typeface="SimSun"/>
              </a:rPr>
              <a:t> </a:t>
            </a:r>
            <a:r>
              <a:rPr sz="1200" kern="0" spc="80">
                <a:solidFill>
                  <a:srgbClr val="000000">
                    <a:alpha val="100000"/>
                  </a:srgbClr>
                </a:solidFill>
                <a:latin typeface="SimSun"/>
                <a:ea typeface="SimSun"/>
                <a:cs typeface="SimSun"/>
              </a:rPr>
              <a:t>始终强调直播行业各从业人员的纳税义务或代扣代缴 </a:t>
            </a:r>
            <a:r>
              <a:rPr sz="1200" kern="0" spc="50">
                <a:solidFill>
                  <a:srgbClr val="000000">
                    <a:alpha val="100000"/>
                  </a:srgbClr>
                </a:solidFill>
                <a:latin typeface="SimSun"/>
                <a:ea typeface="SimSun"/>
                <a:cs typeface="SimSun"/>
              </a:rPr>
              <a:t>义务，强调对税收服务和征缴的规范以及对涉税违法犯罪行为的打击。2022</a:t>
            </a:r>
            <a:r>
              <a:rPr sz="1200" kern="0" spc="7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年</a:t>
            </a:r>
            <a:r>
              <a:rPr sz="1200" kern="0" spc="-14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7</a:t>
            </a:r>
            <a:r>
              <a:rPr sz="1200" kern="0" spc="-16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月</a:t>
            </a:r>
            <a:r>
              <a:rPr sz="1200" kern="0" spc="-13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25 日，最高人民法院发布《</a:t>
            </a:r>
            <a:r>
              <a:rPr sz="1200" kern="0" spc="40">
                <a:solidFill>
                  <a:srgbClr val="000000">
                    <a:alpha val="100000"/>
                  </a:srgbClr>
                </a:solidFill>
                <a:latin typeface="SimSun"/>
                <a:ea typeface="SimSun"/>
                <a:cs typeface="SimSun"/>
              </a:rPr>
              <a:t>关于为加快建设全国统一大市场提供司 </a:t>
            </a:r>
            <a:r>
              <a:rPr sz="1200" kern="0" spc="70">
                <a:solidFill>
                  <a:srgbClr val="000000">
                    <a:alpha val="100000"/>
                  </a:srgbClr>
                </a:solidFill>
                <a:latin typeface="SimSun"/>
                <a:ea typeface="SimSun"/>
                <a:cs typeface="SimSun"/>
              </a:rPr>
              <a:t>法服务和保障的意见》（法</a:t>
            </a:r>
            <a:r>
              <a:rPr sz="1200" kern="0" spc="60">
                <a:solidFill>
                  <a:srgbClr val="000000">
                    <a:alpha val="100000"/>
                  </a:srgbClr>
                </a:solidFill>
                <a:latin typeface="SimSun"/>
                <a:ea typeface="SimSun"/>
                <a:cs typeface="SimSun"/>
              </a:rPr>
              <a:t>发〔2022〕22</a:t>
            </a:r>
            <a:r>
              <a:rPr sz="1200" kern="0" spc="-13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号</a:t>
            </a:r>
            <a:r>
              <a:rPr sz="1200" kern="0" spc="0">
                <a:solidFill>
                  <a:srgbClr val="000000">
                    <a:alpha val="100000"/>
                  </a:srgbClr>
                </a:solidFill>
                <a:latin typeface="SimSun"/>
                <a:ea typeface="SimSun"/>
                <a:cs typeface="SimSun"/>
              </a:rPr>
              <a:t>）</a:t>
            </a:r>
            <a:r>
              <a:rPr sz="1200" kern="0" spc="-29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a:t>
            </a:r>
            <a:r>
              <a:rPr sz="1200" kern="0" spc="60">
                <a:solidFill>
                  <a:srgbClr val="000000">
                    <a:alpha val="100000"/>
                  </a:srgbClr>
                </a:solidFill>
                <a:latin typeface="SimSun"/>
                <a:ea typeface="SimSun"/>
                <a:cs typeface="SimSun"/>
              </a:rPr>
              <a:t>文娱领域高净值人士逃税 </a:t>
            </a:r>
            <a:r>
              <a:rPr sz="1200" kern="0" spc="30">
                <a:solidFill>
                  <a:srgbClr val="000000">
                    <a:alpha val="100000"/>
                  </a:srgbClr>
                </a:solidFill>
                <a:latin typeface="SimSun"/>
                <a:ea typeface="SimSun"/>
                <a:cs typeface="SimSun"/>
              </a:rPr>
              <a:t>等行为进入司法视野。</a:t>
            </a:r>
            <a:r>
              <a:rPr sz="1200" kern="0" spc="-37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2022</a:t>
            </a:r>
            <a:r>
              <a:rPr sz="1200" kern="0" spc="-16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 10</a:t>
            </a:r>
            <a:r>
              <a:rPr sz="1200" kern="0" spc="-1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月</a:t>
            </a:r>
            <a:r>
              <a:rPr sz="1200" kern="0" spc="-11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31 日，</a:t>
            </a:r>
            <a:r>
              <a:rPr sz="1200" kern="0" spc="-3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市场监管总局</a:t>
            </a:r>
            <a:r>
              <a:rPr sz="1200" kern="0" spc="20">
                <a:solidFill>
                  <a:srgbClr val="000000">
                    <a:alpha val="100000"/>
                  </a:srgbClr>
                </a:solidFill>
                <a:latin typeface="SimSun"/>
                <a:ea typeface="SimSun"/>
                <a:cs typeface="SimSun"/>
              </a:rPr>
              <a:t>等七部门联合印 </a:t>
            </a:r>
            <a:r>
              <a:rPr sz="1200" kern="0" spc="60">
                <a:solidFill>
                  <a:srgbClr val="000000">
                    <a:alpha val="100000"/>
                  </a:srgbClr>
                </a:solidFill>
                <a:latin typeface="SimSun"/>
                <a:ea typeface="SimSun"/>
                <a:cs typeface="SimSun"/>
              </a:rPr>
              <a:t>发《关于进一步规范明星广告代言活动的指导意见》，</a:t>
            </a:r>
            <a:r>
              <a:rPr sz="1200" kern="0" spc="43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强化</a:t>
            </a:r>
            <a:r>
              <a:rPr sz="1200" kern="0" spc="50">
                <a:solidFill>
                  <a:srgbClr val="000000">
                    <a:alpha val="100000"/>
                  </a:srgbClr>
                </a:solidFill>
                <a:latin typeface="SimSun"/>
                <a:ea typeface="SimSun"/>
                <a:cs typeface="SimSun"/>
              </a:rPr>
              <a:t>明星的个人责 </a:t>
            </a:r>
            <a:r>
              <a:rPr sz="1200" kern="0" spc="70">
                <a:solidFill>
                  <a:srgbClr val="000000">
                    <a:alpha val="100000"/>
                  </a:srgbClr>
                </a:solidFill>
                <a:latin typeface="SimSun"/>
                <a:ea typeface="SimSun"/>
                <a:cs typeface="SimSun"/>
              </a:rPr>
              <a:t>任，进一步防范企业选用存在偷漏税等违法犯罪行为的明星</a:t>
            </a:r>
            <a:r>
              <a:rPr sz="1200" kern="0" spc="60">
                <a:solidFill>
                  <a:srgbClr val="000000">
                    <a:alpha val="100000"/>
                  </a:srgbClr>
                </a:solidFill>
                <a:latin typeface="SimSun"/>
                <a:ea typeface="SimSun"/>
                <a:cs typeface="SimSun"/>
              </a:rPr>
              <a:t>进行广告代言，</a:t>
            </a:r>
            <a:r>
              <a:rPr sz="1200" kern="0" spc="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打击劣迹艺人转移阵地再复出。</a:t>
            </a:r>
            <a:endParaRPr lang="SimSun" altLang="SimSun" sz="1200"/>
          </a:p>
        </p:txBody>
      </p:sp>
      <p:sp>
        <p:nvSpPr>
          <p:cNvPr id="6" name="textbox 6"/>
          <p:cNvSpPr/>
          <p:nvPr/>
        </p:nvSpPr>
        <p:spPr>
          <a:xfrm>
            <a:off x="3315348" y="9930486"/>
            <a:ext cx="937260" cy="15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483"/>
              </a:lnSpc>
            </a:pPr>
            <a:endParaRPr lang="Arial" altLang="Arial" sz="100"/>
          </a:p>
          <a:p>
            <a:pPr marL="12700" algn="l" rtl="0" eaLnBrk="0">
              <a:lnSpc>
                <a:spcPct val="95000"/>
              </a:lnSpc>
            </a:pPr>
            <a:r>
              <a:rPr sz="900" kern="0" spc="-40">
                <a:solidFill>
                  <a:srgbClr val="000000">
                    <a:alpha val="100000"/>
                  </a:srgbClr>
                </a:solidFill>
                <a:latin typeface="SimSun"/>
                <a:ea typeface="SimSun"/>
                <a:cs typeface="SimSun"/>
              </a:rPr>
              <a:t>第</a:t>
            </a:r>
            <a:r>
              <a:rPr sz="900" kern="0" spc="90">
                <a:solidFill>
                  <a:srgbClr val="000000">
                    <a:alpha val="100000"/>
                  </a:srgbClr>
                </a:solidFill>
                <a:latin typeface="SimSun"/>
                <a:ea typeface="SimSun"/>
                <a:cs typeface="SimSun"/>
              </a:rPr>
              <a:t> </a:t>
            </a:r>
            <a:r>
              <a:rPr sz="900" kern="0" spc="-40">
                <a:solidFill>
                  <a:srgbClr val="000000">
                    <a:alpha val="100000"/>
                  </a:srgbClr>
                </a:solidFill>
                <a:latin typeface="Calibri"/>
                <a:ea typeface="Calibri"/>
                <a:cs typeface="Calibri"/>
              </a:rPr>
              <a:t>1</a:t>
            </a:r>
            <a:r>
              <a:rPr sz="900" kern="0" spc="40">
                <a:solidFill>
                  <a:srgbClr val="000000">
                    <a:alpha val="100000"/>
                  </a:srgbClr>
                </a:solidFill>
                <a:latin typeface="Calibri"/>
                <a:ea typeface="Calibri"/>
                <a:cs typeface="Calibri"/>
              </a:rPr>
              <a:t>  </a:t>
            </a:r>
            <a:r>
              <a:rPr sz="900" kern="0" spc="-40">
                <a:solidFill>
                  <a:srgbClr val="000000">
                    <a:alpha val="100000"/>
                  </a:srgbClr>
                </a:solidFill>
                <a:latin typeface="SimSun"/>
                <a:ea typeface="SimSun"/>
                <a:cs typeface="SimSun"/>
              </a:rPr>
              <a:t>页</a:t>
            </a:r>
            <a:r>
              <a:rPr sz="900" kern="0" spc="5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共</a:t>
            </a:r>
            <a:r>
              <a:rPr sz="900" kern="0" spc="40">
                <a:solidFill>
                  <a:srgbClr val="000000">
                    <a:alpha val="100000"/>
                  </a:srgbClr>
                </a:solidFill>
                <a:latin typeface="SimSun"/>
                <a:ea typeface="SimSun"/>
                <a:cs typeface="SimSun"/>
              </a:rPr>
              <a:t> </a:t>
            </a:r>
            <a:r>
              <a:rPr sz="900" kern="0" spc="-40">
                <a:solidFill>
                  <a:srgbClr val="000000">
                    <a:alpha val="100000"/>
                  </a:srgbClr>
                </a:solidFill>
                <a:latin typeface="Calibri"/>
                <a:ea typeface="Calibri"/>
                <a:cs typeface="Calibri"/>
              </a:rPr>
              <a:t>34</a:t>
            </a:r>
            <a:r>
              <a:rPr sz="900" kern="0" spc="50">
                <a:solidFill>
                  <a:srgbClr val="000000">
                    <a:alpha val="100000"/>
                  </a:srgbClr>
                </a:solidFill>
                <a:latin typeface="Calibri"/>
                <a:ea typeface="Calibri"/>
                <a:cs typeface="Calibri"/>
              </a:rPr>
              <a:t>  </a:t>
            </a:r>
            <a:r>
              <a:rPr sz="900" kern="0" spc="-40">
                <a:solidFill>
                  <a:srgbClr val="000000">
                    <a:alpha val="100000"/>
                  </a:srgbClr>
                </a:solidFill>
                <a:latin typeface="SimSun"/>
                <a:ea typeface="SimSun"/>
                <a:cs typeface="SimSun"/>
              </a:rPr>
              <a:t>页</a:t>
            </a:r>
            <a:endParaRPr lang="SimSun" altLang="SimSun" sz="9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picture 8"/>
          <p:cNvPicPr>
            <a:picLocks noChangeAspect="1"/>
          </p:cNvPicPr>
          <p:nvPr/>
        </p:nvPicPr>
        <p:blipFill>
          <a:blip r:embed="rId2"/>
          <a:stretch>
            <a:fillRect/>
          </a:stretch>
        </p:blipFill>
        <p:spPr>
          <a:xfrm rot="21600000">
            <a:off x="1225559" y="984220"/>
            <a:ext cx="5079965" cy="3810058"/>
          </a:xfrm>
          <a:prstGeom prst="rect">
            <a:avLst/>
          </a:prstGeom>
        </p:spPr>
      </p:pic>
      <p:sp>
        <p:nvSpPr>
          <p:cNvPr id="10" name="textbox 10"/>
          <p:cNvSpPr/>
          <p:nvPr/>
        </p:nvSpPr>
        <p:spPr>
          <a:xfrm>
            <a:off x="1130273" y="4927631"/>
            <a:ext cx="5331459" cy="31254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64"/>
              </a:lnSpc>
            </a:pPr>
            <a:endParaRPr lang="Arial" altLang="Arial" sz="100"/>
          </a:p>
          <a:p>
            <a:pPr marL="342265" algn="l" rtl="0" eaLnBrk="0">
              <a:lnSpc>
                <a:spcPct val="87000"/>
              </a:lnSpc>
            </a:pPr>
            <a:r>
              <a:rPr sz="1200" kern="0" spc="130">
                <a:solidFill>
                  <a:srgbClr val="000000">
                    <a:alpha val="100000"/>
                  </a:srgbClr>
                </a:solidFill>
                <a:latin typeface="SimSun"/>
                <a:ea typeface="SimSun"/>
                <a:cs typeface="SimSun"/>
              </a:rPr>
              <a:t>2023年1月31</a:t>
            </a:r>
            <a:r>
              <a:rPr sz="1200" kern="0" spc="-170">
                <a:solidFill>
                  <a:srgbClr val="000000">
                    <a:alpha val="100000"/>
                  </a:srgbClr>
                </a:solidFill>
                <a:latin typeface="SimSun"/>
                <a:ea typeface="SimSun"/>
                <a:cs typeface="SimSun"/>
              </a:rPr>
              <a:t> </a:t>
            </a:r>
            <a:r>
              <a:rPr sz="1200" kern="0" spc="130">
                <a:solidFill>
                  <a:srgbClr val="000000">
                    <a:alpha val="100000"/>
                  </a:srgbClr>
                </a:solidFill>
                <a:latin typeface="SimSun"/>
                <a:ea typeface="SimSun"/>
                <a:cs typeface="SimSun"/>
              </a:rPr>
              <a:t>日，国家税务总局稽查局局长江武峰在国家税务总局</a:t>
            </a:r>
            <a:endParaRPr lang="SimSun" altLang="SimSun" sz="1200"/>
          </a:p>
          <a:p>
            <a:pPr marL="12700" algn="l" rtl="0" eaLnBrk="0">
              <a:lnSpc>
                <a:spcPct val="160000"/>
              </a:lnSpc>
              <a:spcBef>
                <a:spcPts val="120"/>
              </a:spcBef>
            </a:pPr>
            <a:r>
              <a:rPr sz="1200" kern="0" spc="80">
                <a:solidFill>
                  <a:srgbClr val="000000">
                    <a:alpha val="100000"/>
                  </a:srgbClr>
                </a:solidFill>
                <a:latin typeface="SimSun"/>
                <a:ea typeface="SimSun"/>
                <a:cs typeface="SimSun"/>
              </a:rPr>
              <a:t>2022年度新闻发布会上表示：2022年，税务部门始终保持严查狠打涉税违 </a:t>
            </a:r>
            <a:r>
              <a:rPr sz="1200" kern="0" spc="90">
                <a:solidFill>
                  <a:srgbClr val="000000">
                    <a:alpha val="100000"/>
                  </a:srgbClr>
                </a:solidFill>
                <a:latin typeface="SimSun"/>
                <a:ea typeface="SimSun"/>
                <a:cs typeface="SimSun"/>
              </a:rPr>
              <a:t>法犯罪行为的高压态势，充分发挥税务、公安、检察</a:t>
            </a:r>
            <a:r>
              <a:rPr sz="1200" kern="0" spc="80">
                <a:solidFill>
                  <a:srgbClr val="000000">
                    <a:alpha val="100000"/>
                  </a:srgbClr>
                </a:solidFill>
                <a:latin typeface="SimSun"/>
                <a:ea typeface="SimSun"/>
                <a:cs typeface="SimSun"/>
              </a:rPr>
              <a:t>、海关、人民银行、</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外汇管理六部门常态化打击虚开骗税工作机制作用，</a:t>
            </a:r>
            <a:r>
              <a:rPr sz="1200" kern="0" spc="80">
                <a:solidFill>
                  <a:srgbClr val="000000">
                    <a:alpha val="100000"/>
                  </a:srgbClr>
                </a:solidFill>
                <a:latin typeface="SimSun"/>
                <a:ea typeface="SimSun"/>
                <a:cs typeface="SimSun"/>
              </a:rPr>
              <a:t>严厉打击骗取留抵退</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税、骗取出口退税和虚开发票等各类涉税违法犯罪行</a:t>
            </a:r>
            <a:r>
              <a:rPr sz="1200" kern="0" spc="80">
                <a:solidFill>
                  <a:srgbClr val="000000">
                    <a:alpha val="100000"/>
                  </a:srgbClr>
                </a:solidFill>
                <a:latin typeface="SimSun"/>
                <a:ea typeface="SimSun"/>
                <a:cs typeface="SimSun"/>
              </a:rPr>
              <a:t>为，依法查处一批典</a:t>
            </a:r>
            <a:r>
              <a:rPr sz="1200" kern="0" spc="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型案件并公开曝光，有力有效维护了经济税收秩序和国家税收安全。其中， </a:t>
            </a:r>
            <a:r>
              <a:rPr sz="1200" kern="0" spc="90">
                <a:solidFill>
                  <a:srgbClr val="000000">
                    <a:alpha val="100000"/>
                  </a:srgbClr>
                </a:solidFill>
                <a:latin typeface="SimSun"/>
                <a:ea typeface="SimSun"/>
                <a:cs typeface="SimSun"/>
              </a:rPr>
              <a:t>税务部门聚焦重点行业和重点领域涉税违法风险，加强上下联动，强化内</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外协同，坚持精准施策，实施靶向打击，集中力量查处</a:t>
            </a:r>
            <a:r>
              <a:rPr sz="1200" kern="0" spc="80">
                <a:solidFill>
                  <a:srgbClr val="000000">
                    <a:alpha val="100000"/>
                  </a:srgbClr>
                </a:solidFill>
                <a:latin typeface="SimSun"/>
                <a:ea typeface="SimSun"/>
                <a:cs typeface="SimSun"/>
              </a:rPr>
              <a:t>了一批偷逃税大要</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案件，对部分高风险行业开展了专项整治，特别是持</a:t>
            </a:r>
            <a:r>
              <a:rPr sz="1200" kern="0" spc="80">
                <a:solidFill>
                  <a:srgbClr val="000000">
                    <a:alpha val="100000"/>
                  </a:srgbClr>
                </a:solidFill>
                <a:latin typeface="SimSun"/>
                <a:ea typeface="SimSun"/>
                <a:cs typeface="SimSun"/>
              </a:rPr>
              <a:t>续加强文娱领域综合</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治理，组织查处了一批演艺明星和网络主播偷逃税款案</a:t>
            </a:r>
            <a:r>
              <a:rPr sz="1200" kern="0" spc="80">
                <a:solidFill>
                  <a:srgbClr val="000000">
                    <a:alpha val="100000"/>
                  </a:srgbClr>
                </a:solidFill>
                <a:latin typeface="SimSun"/>
                <a:ea typeface="SimSun"/>
                <a:cs typeface="SimSun"/>
              </a:rPr>
              <a:t>件，有力规范了行</a:t>
            </a:r>
            <a:r>
              <a:rPr sz="1200" kern="0" spc="-1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业税收秩序，维护了</a:t>
            </a:r>
            <a:r>
              <a:rPr sz="1200" kern="0" spc="60">
                <a:solidFill>
                  <a:srgbClr val="000000">
                    <a:alpha val="100000"/>
                  </a:srgbClr>
                </a:solidFill>
                <a:latin typeface="SimSun"/>
                <a:ea typeface="SimSun"/>
                <a:cs typeface="SimSun"/>
              </a:rPr>
              <a:t>社会公平正义，也促进了相关行业健康发展。</a:t>
            </a:r>
            <a:endParaRPr lang="SimSun" altLang="SimSun" sz="1200"/>
          </a:p>
        </p:txBody>
      </p:sp>
      <p:sp>
        <p:nvSpPr>
          <p:cNvPr id="12" name="textbox 12"/>
          <p:cNvSpPr/>
          <p:nvPr/>
        </p:nvSpPr>
        <p:spPr>
          <a:xfrm>
            <a:off x="3308374" y="9929369"/>
            <a:ext cx="91440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0">
                <a:solidFill>
                  <a:srgbClr val="000000">
                    <a:alpha val="100000"/>
                  </a:srgbClr>
                </a:solidFill>
                <a:latin typeface="SimSun"/>
                <a:ea typeface="SimSun"/>
                <a:cs typeface="SimSun"/>
              </a:rPr>
              <a:t>第</a:t>
            </a:r>
            <a:r>
              <a:rPr sz="800" kern="0" spc="15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2</a:t>
            </a:r>
            <a:r>
              <a:rPr sz="800" kern="0" spc="5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页 共 3 4</a:t>
            </a:r>
            <a:r>
              <a:rPr sz="800" kern="0" spc="-10">
                <a:solidFill>
                  <a:srgbClr val="000000">
                    <a:alpha val="100000"/>
                  </a:srgbClr>
                </a:solidFill>
                <a:latin typeface="SimSun"/>
                <a:ea typeface="SimSun"/>
                <a:cs typeface="SimSun"/>
              </a:rPr>
              <a:t> 页</a:t>
            </a:r>
            <a:endParaRPr lang="SimSun" altLang="SimSun" sz="8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14"/>
          <p:cNvSpPr/>
          <p:nvPr/>
        </p:nvSpPr>
        <p:spPr>
          <a:xfrm>
            <a:off x="1130273" y="7071291"/>
            <a:ext cx="5277484" cy="2421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623"/>
              </a:lnSpc>
            </a:pPr>
            <a:endParaRPr lang="Arial" altLang="Arial" sz="100"/>
          </a:p>
          <a:p>
            <a:pPr marL="635000" algn="l" rtl="0" eaLnBrk="0">
              <a:lnSpc>
                <a:spcPct val="95000"/>
              </a:lnSpc>
            </a:pPr>
            <a:r>
              <a:rPr sz="900" kern="0" spc="30">
                <a:solidFill>
                  <a:srgbClr val="000000">
                    <a:alpha val="100000"/>
                  </a:srgbClr>
                </a:solidFill>
                <a:latin typeface="SimHei"/>
                <a:ea typeface="SimHei"/>
                <a:cs typeface="SimHei"/>
              </a:rPr>
              <a:t>国家税务总局内蒙古自治区税务局内蒙古自治区市场监督管理局关于进一步做</a:t>
            </a:r>
            <a:endParaRPr lang="SimHei" altLang="SimHei" sz="900"/>
          </a:p>
          <a:p>
            <a:pPr marL="1187450" algn="l" rtl="0" eaLnBrk="0">
              <a:lnSpc>
                <a:spcPct val="95000"/>
              </a:lnSpc>
              <a:spcBef>
                <a:spcPts val="575"/>
              </a:spcBef>
            </a:pPr>
            <a:r>
              <a:rPr sz="900" kern="0" spc="10">
                <a:solidFill>
                  <a:srgbClr val="000000">
                    <a:alpha val="100000"/>
                  </a:srgbClr>
                </a:solidFill>
                <a:latin typeface="SimHei"/>
                <a:ea typeface="SimHei"/>
                <a:cs typeface="SimHei"/>
              </a:rPr>
              <a:t>好股权变更登记个人所得税完税凭证查验服务工作的通告</a:t>
            </a:r>
            <a:endParaRPr lang="SimHei" altLang="SimHei" sz="900"/>
          </a:p>
          <a:p>
            <a:pPr marL="2393314" algn="l" rtl="0" eaLnBrk="0">
              <a:lnSpc>
                <a:spcPct val="96000"/>
              </a:lnSpc>
              <a:spcBef>
                <a:spcPts val="409"/>
              </a:spcBef>
            </a:pPr>
            <a:r>
              <a:rPr sz="600" kern="0" spc="60">
                <a:solidFill>
                  <a:srgbClr val="000000">
                    <a:alpha val="100000"/>
                  </a:srgbClr>
                </a:solidFill>
                <a:latin typeface="SimHei"/>
                <a:ea typeface="SimHei"/>
                <a:cs typeface="SimHei"/>
              </a:rPr>
              <a:t>2023年第2号</a:t>
            </a:r>
            <a:endParaRPr lang="SimHei" altLang="SimHei" sz="600"/>
          </a:p>
          <a:p>
            <a:pPr algn="l" rtl="0" eaLnBrk="0">
              <a:lnSpc>
                <a:spcPct val="134000"/>
              </a:lnSpc>
            </a:pPr>
            <a:endParaRPr lang="Arial" altLang="Arial" sz="1000"/>
          </a:p>
          <a:p>
            <a:pPr marL="622300" algn="l" rtl="0" eaLnBrk="0">
              <a:lnSpc>
                <a:spcPts val="656"/>
              </a:lnSpc>
              <a:spcBef>
                <a:spcPts val="153"/>
              </a:spcBef>
            </a:pPr>
            <a:r>
              <a:rPr sz="500" kern="0" spc="-10">
                <a:solidFill>
                  <a:srgbClr val="000000">
                    <a:alpha val="100000"/>
                  </a:srgbClr>
                </a:solidFill>
                <a:latin typeface="SimHei"/>
                <a:ea typeface="SimHei"/>
                <a:cs typeface="SimHei"/>
              </a:rPr>
              <a:t>发布时间： 2023-04-20</a:t>
            </a:r>
            <a:r>
              <a:rPr sz="500" kern="0" spc="70">
                <a:solidFill>
                  <a:srgbClr val="000000">
                    <a:alpha val="100000"/>
                  </a:srgbClr>
                </a:solidFill>
                <a:latin typeface="SimHei"/>
                <a:ea typeface="SimHei"/>
                <a:cs typeface="SimHei"/>
              </a:rPr>
              <a:t> </a:t>
            </a:r>
            <a:r>
              <a:rPr sz="500" kern="0" spc="-10">
                <a:solidFill>
                  <a:srgbClr val="000000">
                    <a:alpha val="100000"/>
                  </a:srgbClr>
                </a:solidFill>
                <a:latin typeface="SimHei"/>
                <a:ea typeface="SimHei"/>
                <a:cs typeface="SimHei"/>
              </a:rPr>
              <a:t>来源：                                            </a:t>
            </a:r>
            <a:r>
              <a:rPr sz="500" kern="0" spc="-20">
                <a:solidFill>
                  <a:srgbClr val="000000">
                    <a:alpha val="100000"/>
                  </a:srgbClr>
                </a:solidFill>
                <a:latin typeface="SimHei"/>
                <a:ea typeface="SimHei"/>
                <a:cs typeface="SimHei"/>
              </a:rPr>
              <a:t>     管管理局字号   [大]【中][小】打印本页</a:t>
            </a:r>
            <a:endParaRPr lang="SimHei" altLang="SimHei" sz="500"/>
          </a:p>
          <a:p>
            <a:pPr algn="l" rtl="0" eaLnBrk="0">
              <a:lnSpc>
                <a:spcPct val="140000"/>
              </a:lnSpc>
            </a:pPr>
            <a:endParaRPr lang="Arial" altLang="Arial" sz="1000"/>
          </a:p>
          <a:p>
            <a:pPr algn="r" rtl="0" eaLnBrk="0">
              <a:lnSpc>
                <a:spcPct val="87000"/>
              </a:lnSpc>
              <a:spcBef>
                <a:spcPts val="339"/>
              </a:spcBef>
            </a:pPr>
            <a:r>
              <a:rPr sz="1100" kern="0" spc="190">
                <a:solidFill>
                  <a:srgbClr val="000000">
                    <a:alpha val="100000"/>
                  </a:srgbClr>
                </a:solidFill>
                <a:latin typeface="SimSun"/>
                <a:ea typeface="SimSun"/>
                <a:cs typeface="SimSun"/>
              </a:rPr>
              <a:t>2023年4月20日，国家税务总局内蒙古自治区税务局、内蒙古自治区</a:t>
            </a:r>
            <a:endParaRPr lang="SimSun" altLang="SimSun" sz="1100"/>
          </a:p>
          <a:p>
            <a:pPr marL="12700" algn="l" rtl="0" eaLnBrk="0">
              <a:lnSpc>
                <a:spcPct val="180000"/>
              </a:lnSpc>
              <a:spcBef>
                <a:spcPts val="48"/>
              </a:spcBef>
            </a:pPr>
            <a:r>
              <a:rPr sz="1100" kern="0" spc="190">
                <a:solidFill>
                  <a:srgbClr val="000000">
                    <a:alpha val="100000"/>
                  </a:srgbClr>
                </a:solidFill>
                <a:latin typeface="SimSun"/>
                <a:ea typeface="SimSun"/>
                <a:cs typeface="SimSun"/>
              </a:rPr>
              <a:t>市场监督管理局发布《关于进一步做好股权变更登记</a:t>
            </a:r>
            <a:r>
              <a:rPr sz="1100" kern="0" spc="180">
                <a:solidFill>
                  <a:srgbClr val="000000">
                    <a:alpha val="100000"/>
                  </a:srgbClr>
                </a:solidFill>
                <a:latin typeface="SimSun"/>
                <a:ea typeface="SimSun"/>
                <a:cs typeface="SimSun"/>
              </a:rPr>
              <a:t>个人所得税完税凭证</a:t>
            </a:r>
            <a:r>
              <a:rPr sz="1100" kern="0" spc="-10">
                <a:solidFill>
                  <a:srgbClr val="000000">
                    <a:alpha val="100000"/>
                  </a:srgbClr>
                </a:solidFill>
                <a:latin typeface="SimSun"/>
                <a:ea typeface="SimSun"/>
                <a:cs typeface="SimSun"/>
              </a:rPr>
              <a:t> </a:t>
            </a:r>
            <a:r>
              <a:rPr sz="1100" kern="0" spc="210">
                <a:solidFill>
                  <a:srgbClr val="000000">
                    <a:alpha val="100000"/>
                  </a:srgbClr>
                </a:solidFill>
                <a:latin typeface="SimSun"/>
                <a:ea typeface="SimSun"/>
                <a:cs typeface="SimSun"/>
              </a:rPr>
              <a:t>查验服务工作的通告》,明确“自然人股东发生股权变更</a:t>
            </a:r>
            <a:r>
              <a:rPr sz="1100" kern="0" spc="200">
                <a:solidFill>
                  <a:srgbClr val="000000">
                    <a:alpha val="100000"/>
                  </a:srgbClr>
                </a:solidFill>
                <a:latin typeface="SimSun"/>
                <a:ea typeface="SimSun"/>
                <a:cs typeface="SimSun"/>
              </a:rPr>
              <a:t>依法需到市场主</a:t>
            </a:r>
            <a:r>
              <a:rPr sz="1100" kern="0" spc="-1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体登记机关进行变更登记的，应向市场主体登记机关提交《自然人股东股</a:t>
            </a:r>
            <a:r>
              <a:rPr sz="1100" kern="0" spc="10">
                <a:solidFill>
                  <a:srgbClr val="000000">
                    <a:alpha val="100000"/>
                  </a:srgbClr>
                </a:solidFill>
                <a:latin typeface="SimSun"/>
                <a:ea typeface="SimSun"/>
                <a:cs typeface="SimSun"/>
              </a:rPr>
              <a:t> </a:t>
            </a:r>
            <a:r>
              <a:rPr sz="1100" kern="0" spc="130">
                <a:solidFill>
                  <a:srgbClr val="000000">
                    <a:alpha val="100000"/>
                  </a:srgbClr>
                </a:solidFill>
                <a:latin typeface="SimSun"/>
                <a:ea typeface="SimSun"/>
                <a:cs typeface="SimSun"/>
              </a:rPr>
              <a:t>权变更完税情况表》”。</a:t>
            </a:r>
            <a:endParaRPr lang="SimSun" altLang="SimSun" sz="1100"/>
          </a:p>
        </p:txBody>
      </p:sp>
      <p:sp>
        <p:nvSpPr>
          <p:cNvPr id="16" name="textbox 16"/>
          <p:cNvSpPr/>
          <p:nvPr/>
        </p:nvSpPr>
        <p:spPr>
          <a:xfrm>
            <a:off x="1130273" y="3351845"/>
            <a:ext cx="5287009" cy="1943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804"/>
              </a:lnSpc>
            </a:pPr>
            <a:endParaRPr lang="Arial" altLang="Arial" sz="100"/>
          </a:p>
          <a:p>
            <a:pPr algn="r" rtl="0" eaLnBrk="0">
              <a:lnSpc>
                <a:spcPct val="87000"/>
              </a:lnSpc>
            </a:pPr>
            <a:r>
              <a:rPr sz="1100" kern="0" spc="210">
                <a:solidFill>
                  <a:srgbClr val="000000">
                    <a:alpha val="100000"/>
                  </a:srgbClr>
                </a:solidFill>
                <a:latin typeface="SimSun"/>
                <a:ea typeface="SimSun"/>
                <a:cs typeface="SimSun"/>
              </a:rPr>
              <a:t>2023年10月30日，浙江省杭州市司法局发布《直播电商产业合</a:t>
            </a:r>
            <a:r>
              <a:rPr sz="1100" kern="0" spc="200">
                <a:solidFill>
                  <a:srgbClr val="000000">
                    <a:alpha val="100000"/>
                  </a:srgbClr>
                </a:solidFill>
                <a:latin typeface="SimSun"/>
                <a:ea typeface="SimSun"/>
                <a:cs typeface="SimSun"/>
              </a:rPr>
              <a:t>规指</a:t>
            </a:r>
            <a:endParaRPr lang="SimSun" altLang="SimSun" sz="1100"/>
          </a:p>
          <a:p>
            <a:pPr marL="12700" algn="l" rtl="0" eaLnBrk="0">
              <a:lnSpc>
                <a:spcPct val="176000"/>
              </a:lnSpc>
              <a:spcBef>
                <a:spcPts val="10"/>
              </a:spcBef>
            </a:pPr>
            <a:r>
              <a:rPr sz="1100" kern="0" spc="190">
                <a:solidFill>
                  <a:srgbClr val="000000">
                    <a:alpha val="100000"/>
                  </a:srgbClr>
                </a:solidFill>
                <a:latin typeface="SimSun"/>
                <a:ea typeface="SimSun"/>
                <a:cs typeface="SimSun"/>
              </a:rPr>
              <a:t>引(征求意见稿)》。征求意见稿第三十九条明确，</a:t>
            </a:r>
            <a:r>
              <a:rPr sz="1100" kern="0" spc="5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“在本区内开展网络</a:t>
            </a:r>
            <a:r>
              <a:rPr sz="1100" kern="0" spc="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直播营销活动的法人、个人和其他组织应依法履行纳税义务，确保对各项</a:t>
            </a:r>
            <a:r>
              <a:rPr sz="1100" kern="0" spc="2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经济业务事项的纳税申报、税款缴纳等税务处理事项符合相关税收法律法</a:t>
            </a:r>
            <a:r>
              <a:rPr sz="1100" kern="0" spc="-1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规。直播电商从业者应明确区分和界定主播的各类收入来源及性质，并依</a:t>
            </a:r>
            <a:r>
              <a:rPr sz="1100" kern="0" spc="2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法履行个人所得税代扣代缴义务”。对网络直播行业的税务合规提出了明</a:t>
            </a:r>
            <a:r>
              <a:rPr sz="1100" kern="0" spc="80">
                <a:solidFill>
                  <a:srgbClr val="000000">
                    <a:alpha val="100000"/>
                  </a:srgbClr>
                </a:solidFill>
                <a:latin typeface="SimSun"/>
                <a:ea typeface="SimSun"/>
                <a:cs typeface="SimSun"/>
              </a:rPr>
              <a:t> </a:t>
            </a:r>
            <a:r>
              <a:rPr sz="1100" kern="0" spc="160">
                <a:solidFill>
                  <a:srgbClr val="000000">
                    <a:alpha val="100000"/>
                  </a:srgbClr>
                </a:solidFill>
                <a:latin typeface="SimSun"/>
                <a:ea typeface="SimSun"/>
                <a:cs typeface="SimSun"/>
              </a:rPr>
              <a:t>确的要求，为行业的规范发展提供了有力抓手。</a:t>
            </a:r>
            <a:endParaRPr lang="SimSun" altLang="SimSun" sz="1100"/>
          </a:p>
        </p:txBody>
      </p:sp>
      <p:grpSp>
        <p:nvGrpSpPr>
          <p:cNvPr id="2" name="group 2"/>
          <p:cNvGrpSpPr/>
          <p:nvPr/>
        </p:nvGrpSpPr>
        <p:grpSpPr>
          <a:xfrm rot="21600000">
            <a:off x="1212854" y="1555782"/>
            <a:ext cx="5099024" cy="1752541"/>
            <a:chExt cx="5099024" cy="1752541"/>
          </a:xfrm>
        </p:grpSpPr>
        <p:pic>
          <p:nvPicPr>
            <p:cNvPr id="18" name="picture 18"/>
            <p:cNvPicPr>
              <a:picLocks noChangeAspect="1"/>
            </p:cNvPicPr>
            <p:nvPr/>
          </p:nvPicPr>
          <p:blipFill>
            <a:blip r:embed="rId2"/>
            <a:stretch>
              <a:fillRect/>
            </a:stretch>
          </p:blipFill>
          <p:spPr>
            <a:xfrm rot="21600000">
              <a:off x="0" y="0"/>
              <a:ext cx="5099024" cy="1752541"/>
            </a:xfrm>
            <a:prstGeom prst="rect">
              <a:avLst/>
            </a:prstGeom>
          </p:spPr>
        </p:pic>
        <p:sp>
          <p:nvSpPr>
            <p:cNvPr id="20" name="textbox 20"/>
            <p:cNvSpPr/>
            <p:nvPr/>
          </p:nvSpPr>
          <p:spPr>
            <a:xfrm>
              <a:off x="69810" y="72304"/>
              <a:ext cx="4694554" cy="16135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693"/>
                </a:lnSpc>
              </a:pPr>
              <a:endParaRPr lang="Arial" altLang="Arial" sz="100"/>
            </a:p>
            <a:p>
              <a:pPr marL="158750" algn="l" rtl="0" eaLnBrk="0">
                <a:lnSpc>
                  <a:spcPct val="96000"/>
                </a:lnSpc>
              </a:pPr>
              <a:r>
                <a:rPr sz="600" kern="0" spc="60">
                  <a:solidFill>
                    <a:srgbClr val="FFFFFF">
                      <a:alpha val="100000"/>
                    </a:srgbClr>
                  </a:solidFill>
                  <a:latin typeface="SimHei"/>
                  <a:ea typeface="SimHei"/>
                  <a:cs typeface="SimHei"/>
                </a:rPr>
                <a:t>网站首页</a:t>
              </a:r>
              <a:r>
                <a:rPr sz="600" kern="0" spc="10">
                  <a:solidFill>
                    <a:srgbClr val="FFFFFF">
                      <a:alpha val="100000"/>
                    </a:srgbClr>
                  </a:solidFill>
                  <a:latin typeface="SimHei"/>
                  <a:ea typeface="SimHei"/>
                  <a:cs typeface="SimHei"/>
                </a:rPr>
                <a:t>     </a:t>
              </a:r>
              <a:r>
                <a:rPr sz="600" kern="0" spc="60">
                  <a:solidFill>
                    <a:srgbClr val="FFFFFF">
                      <a:alpha val="100000"/>
                    </a:srgbClr>
                  </a:solidFill>
                  <a:latin typeface="SimHei"/>
                  <a:ea typeface="SimHei"/>
                  <a:cs typeface="SimHei"/>
                </a:rPr>
                <a:t>政府信息公开</a:t>
              </a:r>
              <a:r>
                <a:rPr sz="600" kern="0" spc="0">
                  <a:solidFill>
                    <a:srgbClr val="FFFFFF">
                      <a:alpha val="100000"/>
                    </a:srgbClr>
                  </a:solidFill>
                  <a:latin typeface="SimHei"/>
                  <a:ea typeface="SimHei"/>
                  <a:cs typeface="SimHei"/>
                </a:rPr>
                <a:t>     </a:t>
              </a:r>
              <a:r>
                <a:rPr sz="600" kern="0" spc="60">
                  <a:solidFill>
                    <a:srgbClr val="FFFFFF">
                      <a:alpha val="100000"/>
                    </a:srgbClr>
                  </a:solidFill>
                  <a:latin typeface="SimHei"/>
                  <a:ea typeface="SimHei"/>
                  <a:cs typeface="SimHei"/>
                </a:rPr>
                <a:t>政</a:t>
              </a:r>
              <a:r>
                <a:rPr sz="600" kern="0" spc="50">
                  <a:solidFill>
                    <a:srgbClr val="FFFFFF">
                      <a:alpha val="100000"/>
                    </a:srgbClr>
                  </a:solidFill>
                  <a:latin typeface="SimHei"/>
                  <a:ea typeface="SimHei"/>
                  <a:cs typeface="SimHei"/>
                </a:rPr>
                <a:t>策法规</a:t>
              </a:r>
              <a:r>
                <a:rPr sz="600" kern="0" spc="10">
                  <a:solidFill>
                    <a:srgbClr val="FFFFFF">
                      <a:alpha val="100000"/>
                    </a:srgbClr>
                  </a:solidFill>
                  <a:latin typeface="SimHei"/>
                  <a:ea typeface="SimHei"/>
                  <a:cs typeface="SimHei"/>
                </a:rPr>
                <a:t>       </a:t>
              </a:r>
              <a:r>
                <a:rPr sz="600" kern="0" spc="50">
                  <a:solidFill>
                    <a:srgbClr val="FFFFFF">
                      <a:alpha val="100000"/>
                    </a:srgbClr>
                  </a:solidFill>
                  <a:latin typeface="SimHei"/>
                  <a:ea typeface="SimHei"/>
                  <a:cs typeface="SimHei"/>
                </a:rPr>
                <a:t>综合查询</a:t>
              </a:r>
              <a:r>
                <a:rPr sz="600" kern="0" spc="20">
                  <a:solidFill>
                    <a:srgbClr val="FFFFFF">
                      <a:alpha val="100000"/>
                    </a:srgbClr>
                  </a:solidFill>
                  <a:latin typeface="SimHei"/>
                  <a:ea typeface="SimHei"/>
                  <a:cs typeface="SimHei"/>
                </a:rPr>
                <a:t>       </a:t>
              </a:r>
              <a:r>
                <a:rPr sz="600" kern="0" spc="50">
                  <a:solidFill>
                    <a:srgbClr val="FFFFFF">
                      <a:alpha val="100000"/>
                    </a:srgbClr>
                  </a:solidFill>
                  <a:latin typeface="SimHei"/>
                  <a:ea typeface="SimHei"/>
                  <a:cs typeface="SimHei"/>
                </a:rPr>
                <a:t>互动参与</a:t>
              </a:r>
              <a:r>
                <a:rPr sz="600" kern="0" spc="20">
                  <a:solidFill>
                    <a:srgbClr val="FFFFFF">
                      <a:alpha val="100000"/>
                    </a:srgbClr>
                  </a:solidFill>
                  <a:latin typeface="SimHei"/>
                  <a:ea typeface="SimHei"/>
                  <a:cs typeface="SimHei"/>
                </a:rPr>
                <a:t>       </a:t>
              </a:r>
              <a:r>
                <a:rPr sz="600" kern="0" spc="50">
                  <a:solidFill>
                    <a:srgbClr val="FFFFFF">
                      <a:alpha val="100000"/>
                    </a:srgbClr>
                  </a:solidFill>
                  <a:latin typeface="SimHei"/>
                  <a:ea typeface="SimHei"/>
                  <a:cs typeface="SimHei"/>
                </a:rPr>
                <a:t>网上办事</a:t>
              </a:r>
              <a:endParaRPr lang="SimHei" altLang="SimHei" sz="600"/>
            </a:p>
            <a:p>
              <a:pPr marL="12700" algn="l" rtl="0" eaLnBrk="0">
                <a:lnSpc>
                  <a:spcPts val="699"/>
                </a:lnSpc>
                <a:spcBef>
                  <a:spcPts val="1160"/>
                </a:spcBef>
              </a:pPr>
              <a:r>
                <a:rPr sz="500" kern="0" spc="10">
                  <a:solidFill>
                    <a:srgbClr val="000000">
                      <a:alpha val="100000"/>
                    </a:srgbClr>
                  </a:solidFill>
                  <a:latin typeface="SimSun"/>
                  <a:ea typeface="SimSun"/>
                  <a:cs typeface="SimSun"/>
                </a:rPr>
                <a:t>今天是：2024年1月9日星期二     </a:t>
              </a:r>
              <a:r>
                <a:rPr sz="500" kern="0" spc="0">
                  <a:solidFill>
                    <a:srgbClr val="000000">
                      <a:alpha val="100000"/>
                    </a:srgbClr>
                  </a:solidFill>
                  <a:latin typeface="SimSun"/>
                  <a:ea typeface="SimSun"/>
                  <a:cs typeface="SimSun"/>
                </a:rPr>
                <a:t>                                                                     </a:t>
              </a:r>
              <a:r>
                <a:rPr sz="800" kern="0" spc="0" baseline="9374">
                  <a:solidFill>
                    <a:srgbClr val="000000">
                      <a:alpha val="100000"/>
                    </a:srgbClr>
                  </a:solidFill>
                  <a:latin typeface="SimSun"/>
                  <a:ea typeface="SimSun"/>
                  <a:cs typeface="SimSun"/>
                </a:rPr>
                <a:t>请输入关键字检素</a:t>
              </a:r>
              <a:endParaRPr lang="SimSun" altLang="SimSun" sz="800" baseline="9374"/>
            </a:p>
            <a:p>
              <a:pPr marL="12700" algn="l" rtl="0" eaLnBrk="0">
                <a:lnSpc>
                  <a:spcPct val="73000"/>
                </a:lnSpc>
                <a:spcBef>
                  <a:spcPts val="547"/>
                </a:spcBef>
              </a:pPr>
              <a:r>
                <a:rPr sz="600" kern="0" spc="-10">
                  <a:solidFill>
                    <a:srgbClr val="000000">
                      <a:alpha val="100000"/>
                    </a:srgbClr>
                  </a:solidFill>
                  <a:latin typeface="SimSun"/>
                  <a:ea typeface="SimSun"/>
                  <a:cs typeface="SimSun"/>
                </a:rPr>
                <a:t>当前所在位置：首页&gt;&gt;通知公告</a:t>
              </a:r>
              <a:endParaRPr lang="SimSun" altLang="SimSun" sz="600"/>
            </a:p>
            <a:p>
              <a:pPr marL="3930650" algn="l" rtl="0" eaLnBrk="0">
                <a:lnSpc>
                  <a:spcPct val="85000"/>
                </a:lnSpc>
                <a:spcBef>
                  <a:spcPts val="4"/>
                </a:spcBef>
              </a:pPr>
              <a:r>
                <a:rPr sz="600" kern="0" spc="20">
                  <a:solidFill>
                    <a:srgbClr val="0C6DB7">
                      <a:alpha val="100000"/>
                    </a:srgbClr>
                  </a:solidFill>
                  <a:latin typeface="SimHei"/>
                  <a:ea typeface="SimHei"/>
                  <a:cs typeface="SimHei"/>
                </a:rPr>
                <a:t>热门排行</a:t>
              </a:r>
              <a:endParaRPr lang="SimHei" altLang="SimHei" sz="600"/>
            </a:p>
            <a:p>
              <a:pPr marL="4051300" algn="l" rtl="0" eaLnBrk="0">
                <a:lnSpc>
                  <a:spcPct val="84000"/>
                </a:lnSpc>
                <a:spcBef>
                  <a:spcPts val="656"/>
                </a:spcBef>
              </a:pPr>
              <a:r>
                <a:rPr sz="600" kern="0" spc="-10">
                  <a:solidFill>
                    <a:srgbClr val="000000">
                      <a:alpha val="100000"/>
                    </a:srgbClr>
                  </a:solidFill>
                  <a:latin typeface="SimHei"/>
                  <a:ea typeface="SimHei"/>
                  <a:cs typeface="SimHei"/>
                </a:rPr>
                <a:t>@国务院我为政…</a:t>
              </a:r>
              <a:endParaRPr lang="SimHei" altLang="SimHei" sz="600"/>
            </a:p>
            <a:p>
              <a:pPr marL="121285" algn="l" rtl="0" eaLnBrk="0">
                <a:lnSpc>
                  <a:spcPct val="83000"/>
                </a:lnSpc>
                <a:spcBef>
                  <a:spcPts val="2"/>
                </a:spcBef>
              </a:pPr>
              <a:r>
                <a:rPr sz="600" b="1" kern="0" spc="80">
                  <a:solidFill>
                    <a:srgbClr val="000000">
                      <a:alpha val="100000"/>
                    </a:srgbClr>
                  </a:solidFill>
                  <a:latin typeface="SimHei"/>
                  <a:ea typeface="SimHei"/>
                  <a:cs typeface="SimHei"/>
                </a:rPr>
                <a:t>通知公告</a:t>
              </a:r>
              <a:endParaRPr lang="SimHei" altLang="SimHei" sz="600"/>
            </a:p>
            <a:p>
              <a:pPr marL="3930650" algn="l" rtl="0" eaLnBrk="0">
                <a:lnSpc>
                  <a:spcPct val="95000"/>
                </a:lnSpc>
                <a:spcBef>
                  <a:spcPts val="1"/>
                </a:spcBef>
              </a:pPr>
              <a:r>
                <a:rPr sz="600" kern="0" spc="10">
                  <a:solidFill>
                    <a:srgbClr val="000000">
                      <a:alpha val="100000"/>
                    </a:srgbClr>
                  </a:solidFill>
                  <a:latin typeface="SimHei"/>
                  <a:ea typeface="SimHei"/>
                  <a:cs typeface="SimHei"/>
                </a:rPr>
                <a:t>2国务院重要政策举…</a:t>
              </a:r>
              <a:endParaRPr lang="SimHei" altLang="SimHei" sz="600"/>
            </a:p>
            <a:p>
              <a:pPr marL="120650" algn="l" rtl="0" eaLnBrk="0">
                <a:lnSpc>
                  <a:spcPct val="84000"/>
                </a:lnSpc>
                <a:spcBef>
                  <a:spcPts val="819"/>
                </a:spcBef>
              </a:pPr>
              <a:r>
                <a:rPr sz="900" kern="0" spc="0">
                  <a:solidFill>
                    <a:srgbClr val="000000">
                      <a:alpha val="100000"/>
                    </a:srgbClr>
                  </a:solidFill>
                  <a:latin typeface="SimHei"/>
                  <a:ea typeface="SimHei"/>
                  <a:cs typeface="SimHei"/>
                </a:rPr>
                <a:t>关于公开征集《直播电商产业合规指引(征求意见稿)</a:t>
              </a:r>
              <a:r>
                <a:rPr sz="900" kern="0" spc="-10">
                  <a:solidFill>
                    <a:srgbClr val="000000">
                      <a:alpha val="100000"/>
                    </a:srgbClr>
                  </a:solidFill>
                  <a:latin typeface="SimHei"/>
                  <a:ea typeface="SimHei"/>
                  <a:cs typeface="SimHei"/>
                </a:rPr>
                <a:t>》《生物医药产业</a:t>
              </a:r>
              <a:endParaRPr lang="SimHei" altLang="SimHei" sz="900"/>
            </a:p>
            <a:p>
              <a:pPr marL="3930650" algn="l" rtl="0" eaLnBrk="0">
                <a:lnSpc>
                  <a:spcPct val="94000"/>
                </a:lnSpc>
                <a:spcBef>
                  <a:spcPts val="5"/>
                </a:spcBef>
              </a:pPr>
              <a:r>
                <a:rPr sz="600" kern="0" spc="10">
                  <a:solidFill>
                    <a:srgbClr val="000000">
                      <a:alpha val="100000"/>
                    </a:srgbClr>
                  </a:solidFill>
                  <a:latin typeface="SimHei"/>
                  <a:ea typeface="SimHei"/>
                  <a:cs typeface="SimHei"/>
                </a:rPr>
                <a:t>4市局党委书记、局…</a:t>
              </a:r>
              <a:endParaRPr lang="SimHei" altLang="SimHei" sz="600"/>
            </a:p>
            <a:p>
              <a:pPr marL="844550" algn="l" rtl="0" eaLnBrk="0">
                <a:lnSpc>
                  <a:spcPct val="92000"/>
                </a:lnSpc>
                <a:spcBef>
                  <a:spcPts val="663"/>
                </a:spcBef>
              </a:pPr>
              <a:r>
                <a:rPr sz="900" kern="0" spc="20">
                  <a:solidFill>
                    <a:srgbClr val="000000">
                      <a:alpha val="100000"/>
                    </a:srgbClr>
                  </a:solidFill>
                  <a:latin typeface="SimHei"/>
                  <a:ea typeface="SimHei"/>
                  <a:cs typeface="SimHei"/>
                </a:rPr>
                <a:t>合规指引(征求意见</a:t>
              </a:r>
              <a:r>
                <a:rPr sz="900" kern="0" spc="10">
                  <a:solidFill>
                    <a:srgbClr val="000000">
                      <a:alpha val="100000"/>
                    </a:srgbClr>
                  </a:solidFill>
                  <a:latin typeface="SimHei"/>
                  <a:ea typeface="SimHei"/>
                  <a:cs typeface="SimHei"/>
                </a:rPr>
                <a:t>稿)》意见建议的公告</a:t>
              </a:r>
              <a:endParaRPr lang="SimHei" altLang="SimHei" sz="900"/>
            </a:p>
            <a:p>
              <a:pPr algn="r" rtl="0" eaLnBrk="0">
                <a:lnSpc>
                  <a:spcPct val="95000"/>
                </a:lnSpc>
                <a:spcBef>
                  <a:spcPts val="6"/>
                </a:spcBef>
              </a:pPr>
              <a:r>
                <a:rPr sz="600" kern="0" spc="10">
                  <a:solidFill>
                    <a:srgbClr val="000000">
                      <a:alpha val="100000"/>
                    </a:srgbClr>
                  </a:solidFill>
                  <a:latin typeface="SimHei"/>
                  <a:ea typeface="SimHei"/>
                  <a:cs typeface="SimHei"/>
                </a:rPr>
                <a:t>6市局举行宪法宣誓</a:t>
              </a:r>
              <a:r>
                <a:rPr sz="600" kern="0" spc="-150">
                  <a:solidFill>
                    <a:srgbClr val="000000">
                      <a:alpha val="100000"/>
                    </a:srgbClr>
                  </a:solidFill>
                  <a:latin typeface="SimHei"/>
                  <a:ea typeface="SimHei"/>
                  <a:cs typeface="SimHei"/>
                </a:rPr>
                <a:t> </a:t>
              </a:r>
              <a:r>
                <a:rPr sz="600" kern="0" spc="10">
                  <a:solidFill>
                    <a:srgbClr val="000000">
                      <a:alpha val="100000"/>
                    </a:srgbClr>
                  </a:solidFill>
                  <a:latin typeface="SimHei"/>
                  <a:ea typeface="SimHei"/>
                  <a:cs typeface="SimHei"/>
                </a:rPr>
                <a:t>…</a:t>
              </a:r>
              <a:endParaRPr lang="SimHei" altLang="SimHei" sz="600"/>
            </a:p>
            <a:p>
              <a:pPr algn="l" rtl="0" eaLnBrk="0">
                <a:lnSpc>
                  <a:spcPct val="129000"/>
                </a:lnSpc>
              </a:pPr>
              <a:endParaRPr lang="Arial" altLang="Arial" sz="200"/>
            </a:p>
            <a:p>
              <a:pPr marL="876300" algn="l" rtl="0" eaLnBrk="0">
                <a:lnSpc>
                  <a:spcPts val="650"/>
                </a:lnSpc>
                <a:spcBef>
                  <a:spcPts val="1"/>
                </a:spcBef>
              </a:pPr>
              <a:r>
                <a:rPr sz="500" kern="0" spc="10">
                  <a:solidFill>
                    <a:srgbClr val="000000">
                      <a:alpha val="100000"/>
                    </a:srgbClr>
                  </a:solidFill>
                  <a:latin typeface="SimSun"/>
                  <a:ea typeface="SimSun"/>
                  <a:cs typeface="SimSun"/>
                </a:rPr>
                <a:t>发布时间；2023-10-3016:16作者：</a:t>
              </a:r>
              <a:r>
                <a:rPr sz="500" kern="0" spc="240">
                  <a:solidFill>
                    <a:srgbClr val="000000">
                      <a:alpha val="100000"/>
                    </a:srgbClr>
                  </a:solidFill>
                  <a:latin typeface="SimSun"/>
                  <a:ea typeface="SimSun"/>
                  <a:cs typeface="SimSun"/>
                </a:rPr>
                <a:t> </a:t>
              </a:r>
              <a:r>
                <a:rPr sz="500" kern="0" spc="10">
                  <a:solidFill>
                    <a:srgbClr val="000000">
                      <a:alpha val="100000"/>
                    </a:srgbClr>
                  </a:solidFill>
                  <a:latin typeface="SimSun"/>
                  <a:ea typeface="SimSun"/>
                  <a:cs typeface="SimSun"/>
                </a:rPr>
                <a:t>来源：市司法局 </a:t>
              </a:r>
              <a:r>
                <a:rPr sz="500" kern="0" spc="0">
                  <a:solidFill>
                    <a:srgbClr val="000000">
                      <a:alpha val="100000"/>
                    </a:srgbClr>
                  </a:solidFill>
                  <a:latin typeface="SimSun"/>
                  <a:ea typeface="SimSun"/>
                  <a:cs typeface="SimSun"/>
                </a:rPr>
                <a:t>浏览次数</a:t>
              </a:r>
              <a:endParaRPr lang="SimSun" altLang="SimSun" sz="500"/>
            </a:p>
          </p:txBody>
        </p:sp>
      </p:grpSp>
      <p:pic>
        <p:nvPicPr>
          <p:cNvPr id="22" name="picture 22"/>
          <p:cNvPicPr>
            <a:picLocks noChangeAspect="1"/>
          </p:cNvPicPr>
          <p:nvPr/>
        </p:nvPicPr>
        <p:blipFill>
          <a:blip r:embed="rId3"/>
          <a:stretch>
            <a:fillRect/>
          </a:stretch>
        </p:blipFill>
        <p:spPr>
          <a:xfrm rot="21600000">
            <a:off x="1200148" y="889048"/>
            <a:ext cx="5111730" cy="603214"/>
          </a:xfrm>
          <a:prstGeom prst="rect">
            <a:avLst/>
          </a:prstGeom>
        </p:spPr>
      </p:pic>
      <p:graphicFrame>
        <p:nvGraphicFramePr>
          <p:cNvPr id="24" name="table 24"/>
          <p:cNvGraphicFramePr>
            <a:graphicFrameLocks noGrp="1"/>
          </p:cNvGraphicFramePr>
          <p:nvPr/>
        </p:nvGraphicFramePr>
        <p:xfrm>
          <a:off x="1241442" y="6365920"/>
          <a:ext cx="5053965" cy="412115"/>
        </p:xfrm>
        <a:graphic>
          <a:graphicData uri="http://schemas.openxmlformats.org/drawingml/2006/table">
            <a:tbl>
              <a:tblPr/>
              <a:tblGrid>
                <a:gridCol w="841375"/>
                <a:gridCol w="838200"/>
                <a:gridCol w="838200"/>
                <a:gridCol w="850900"/>
                <a:gridCol w="850900"/>
                <a:gridCol w="834389"/>
              </a:tblGrid>
              <a:tr h="206375">
                <a:tc>
                  <a:txBody>
                    <a:bodyPr vert="horz" wrap="square"/>
                    <a:lstStyle/>
                    <a:p>
                      <a:pPr algn="l" rtl="0" eaLnBrk="0">
                        <a:lnSpc>
                          <a:spcPct val="112000"/>
                        </a:lnSpc>
                      </a:pPr>
                      <a:endParaRPr lang="Arial" altLang="Arial" sz="300"/>
                    </a:p>
                    <a:p>
                      <a:pPr marL="328295" algn="l" rtl="0" eaLnBrk="0">
                        <a:lnSpc>
                          <a:spcPct val="100000"/>
                        </a:lnSpc>
                      </a:pPr>
                      <a:r>
                        <a:rPr sz="800" b="1" kern="0" spc="10">
                          <a:solidFill>
                            <a:srgbClr val="0044A9">
                              <a:alpha val="100000"/>
                            </a:srgbClr>
                          </a:solidFill>
                          <a:latin typeface="SimSun"/>
                          <a:ea typeface="SimSun"/>
                          <a:cs typeface="SimSun"/>
                        </a:rPr>
                        <a:t>首页</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CF5"/>
                    </a:solidFill>
                  </a:tcPr>
                </a:tc>
                <a:tc>
                  <a:txBody>
                    <a:bodyPr vert="horz" wrap="square"/>
                    <a:lstStyle/>
                    <a:p>
                      <a:pPr algn="l" rtl="0" eaLnBrk="0">
                        <a:lnSpc>
                          <a:spcPct val="110000"/>
                        </a:lnSpc>
                      </a:pPr>
                      <a:endParaRPr lang="Arial" altLang="Arial" sz="300"/>
                    </a:p>
                    <a:p>
                      <a:pPr marL="236220" algn="l" rtl="0" eaLnBrk="0">
                        <a:lnSpc>
                          <a:spcPct val="100000"/>
                        </a:lnSpc>
                        <a:spcBef>
                          <a:spcPts val="1"/>
                        </a:spcBef>
                      </a:pPr>
                      <a:r>
                        <a:rPr sz="800" b="1" kern="0" spc="30">
                          <a:solidFill>
                            <a:srgbClr val="FFFFFF">
                              <a:alpha val="100000"/>
                            </a:srgbClr>
                          </a:solidFill>
                          <a:latin typeface="SimSun"/>
                          <a:ea typeface="SimSun"/>
                          <a:cs typeface="SimSun"/>
                        </a:rPr>
                        <a:t>信息公开</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955A7"/>
                    </a:solidFill>
                  </a:tcPr>
                </a:tc>
                <a:tc>
                  <a:txBody>
                    <a:bodyPr vert="horz" wrap="square"/>
                    <a:lstStyle/>
                    <a:p>
                      <a:pPr algn="l" rtl="0" eaLnBrk="0">
                        <a:lnSpc>
                          <a:spcPct val="112000"/>
                        </a:lnSpc>
                      </a:pPr>
                      <a:endParaRPr lang="Arial" altLang="Arial" sz="300"/>
                    </a:p>
                    <a:p>
                      <a:pPr marL="248920" algn="l" rtl="0" eaLnBrk="0">
                        <a:lnSpc>
                          <a:spcPct val="100000"/>
                        </a:lnSpc>
                      </a:pPr>
                      <a:r>
                        <a:rPr sz="800" b="1" kern="0" spc="30">
                          <a:solidFill>
                            <a:srgbClr val="FFFFFF">
                              <a:alpha val="100000"/>
                            </a:srgbClr>
                          </a:solidFill>
                          <a:latin typeface="SimSun"/>
                          <a:ea typeface="SimSun"/>
                          <a:cs typeface="SimSun"/>
                        </a:rPr>
                        <a:t>新闻动态</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955A7"/>
                    </a:solidFill>
                  </a:tcPr>
                </a:tc>
                <a:tc>
                  <a:txBody>
                    <a:bodyPr vert="horz" wrap="square"/>
                    <a:lstStyle/>
                    <a:p>
                      <a:pPr algn="l" rtl="0" eaLnBrk="0">
                        <a:lnSpc>
                          <a:spcPct val="110000"/>
                        </a:lnSpc>
                      </a:pPr>
                      <a:endParaRPr lang="Arial" altLang="Arial" sz="300"/>
                    </a:p>
                    <a:p>
                      <a:pPr marL="242570" algn="l" rtl="0" eaLnBrk="0">
                        <a:lnSpc>
                          <a:spcPct val="100000"/>
                        </a:lnSpc>
                        <a:spcBef>
                          <a:spcPts val="1"/>
                        </a:spcBef>
                      </a:pPr>
                      <a:r>
                        <a:rPr sz="800" b="1" kern="0" spc="30">
                          <a:solidFill>
                            <a:srgbClr val="FFFFFF">
                              <a:alpha val="100000"/>
                            </a:srgbClr>
                          </a:solidFill>
                          <a:latin typeface="SimSun"/>
                          <a:ea typeface="SimSun"/>
                          <a:cs typeface="SimSun"/>
                        </a:rPr>
                        <a:t>政策文件</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955A6"/>
                    </a:solidFill>
                  </a:tcPr>
                </a:tc>
                <a:tc>
                  <a:txBody>
                    <a:bodyPr vert="horz" wrap="square"/>
                    <a:lstStyle/>
                    <a:p>
                      <a:pPr algn="l" rtl="0" eaLnBrk="0">
                        <a:lnSpc>
                          <a:spcPct val="110000"/>
                        </a:lnSpc>
                      </a:pPr>
                      <a:endParaRPr lang="Arial" altLang="Arial" sz="300"/>
                    </a:p>
                    <a:p>
                      <a:pPr marL="242570" algn="l" rtl="0" eaLnBrk="0">
                        <a:lnSpc>
                          <a:spcPct val="100000"/>
                        </a:lnSpc>
                        <a:spcBef>
                          <a:spcPts val="1"/>
                        </a:spcBef>
                      </a:pPr>
                      <a:r>
                        <a:rPr sz="800" b="1" kern="0" spc="30">
                          <a:solidFill>
                            <a:srgbClr val="FFFFFF">
                              <a:alpha val="100000"/>
                            </a:srgbClr>
                          </a:solidFill>
                          <a:latin typeface="SimSun"/>
                          <a:ea typeface="SimSun"/>
                          <a:cs typeface="SimSun"/>
                        </a:rPr>
                        <a:t>纳税服务</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955A7"/>
                    </a:solidFill>
                  </a:tcPr>
                </a:tc>
                <a:tc>
                  <a:txBody>
                    <a:bodyPr vert="horz" wrap="square"/>
                    <a:lstStyle/>
                    <a:p>
                      <a:pPr algn="l" rtl="0" eaLnBrk="0">
                        <a:lnSpc>
                          <a:spcPct val="112000"/>
                        </a:lnSpc>
                      </a:pPr>
                      <a:endParaRPr lang="Arial" altLang="Arial" sz="300"/>
                    </a:p>
                    <a:p>
                      <a:pPr marL="236220" algn="l" rtl="0" eaLnBrk="0">
                        <a:lnSpc>
                          <a:spcPct val="100000"/>
                        </a:lnSpc>
                      </a:pPr>
                      <a:r>
                        <a:rPr sz="800" b="1" kern="0" spc="30">
                          <a:solidFill>
                            <a:srgbClr val="FFFFFF">
                              <a:alpha val="100000"/>
                            </a:srgbClr>
                          </a:solidFill>
                          <a:latin typeface="SimSun"/>
                          <a:ea typeface="SimSun"/>
                          <a:cs typeface="SimSun"/>
                        </a:rPr>
                        <a:t>互动交流</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955A7"/>
                    </a:solidFill>
                  </a:tcPr>
                </a:tc>
              </a:tr>
              <a:tr h="205740">
                <a:tc gridSpan="6">
                  <a:txBody>
                    <a:bodyPr vert="horz" wrap="square"/>
                    <a:lstStyle/>
                    <a:p>
                      <a:pPr algn="l" rtl="0" eaLnBrk="0">
                        <a:lnSpc>
                          <a:spcPct val="117000"/>
                        </a:lnSpc>
                      </a:pPr>
                      <a:endParaRPr lang="Arial" altLang="Arial" sz="400"/>
                    </a:p>
                    <a:p>
                      <a:pPr marL="73660" algn="l" rtl="0" eaLnBrk="0">
                        <a:lnSpc>
                          <a:spcPct val="94000"/>
                        </a:lnSpc>
                        <a:spcBef>
                          <a:spcPts val="1"/>
                        </a:spcBef>
                      </a:pPr>
                      <a:r>
                        <a:rPr sz="600" b="1" kern="0" spc="-10">
                          <a:solidFill>
                            <a:srgbClr val="0050AB">
                              <a:alpha val="100000"/>
                            </a:srgbClr>
                          </a:solidFill>
                          <a:latin typeface="SimSun"/>
                          <a:ea typeface="SimSun"/>
                          <a:cs typeface="SimSun"/>
                        </a:rPr>
                        <a:t>O</a:t>
                      </a:r>
                      <a:r>
                        <a:rPr sz="600" b="1" kern="0" spc="-10">
                          <a:solidFill>
                            <a:srgbClr val="0062C5">
                              <a:alpha val="100000"/>
                            </a:srgbClr>
                          </a:solidFill>
                          <a:latin typeface="SimSun"/>
                          <a:ea typeface="SimSun"/>
                          <a:cs typeface="SimSun"/>
                        </a:rPr>
                        <a:t>页&gt;偏感公开&gt;通知公告</a:t>
                      </a:r>
                      <a:endParaRPr lang="SimSun" altLang="SimSun" sz="6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26" name="textbox 26"/>
          <p:cNvSpPr/>
          <p:nvPr/>
        </p:nvSpPr>
        <p:spPr>
          <a:xfrm>
            <a:off x="1695445" y="5800311"/>
            <a:ext cx="2494279" cy="5016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3"/>
              </a:lnSpc>
            </a:pPr>
            <a:endParaRPr lang="Arial" altLang="Arial" sz="100"/>
          </a:p>
          <a:p>
            <a:pPr marL="20954" algn="l" rtl="0" eaLnBrk="0">
              <a:lnSpc>
                <a:spcPct val="99000"/>
              </a:lnSpc>
            </a:pPr>
            <a:r>
              <a:rPr sz="1100" b="1" kern="0" spc="170">
                <a:solidFill>
                  <a:srgbClr val="0045A1">
                    <a:alpha val="100000"/>
                  </a:srgbClr>
                </a:solidFill>
                <a:latin typeface="SimHei"/>
                <a:ea typeface="SimHei"/>
                <a:cs typeface="SimHei"/>
              </a:rPr>
              <a:t>国家税务总局内蒙古自治区税务局</a:t>
            </a:r>
            <a:endParaRPr lang="SimHei" altLang="SimHei" sz="1100"/>
          </a:p>
          <a:p>
            <a:pPr algn="l" rtl="0" eaLnBrk="0">
              <a:lnSpc>
                <a:spcPct val="139000"/>
              </a:lnSpc>
            </a:pPr>
            <a:endParaRPr lang="Arial" altLang="Arial" sz="1000"/>
          </a:p>
          <a:p>
            <a:pPr algn="l" rtl="0" eaLnBrk="0">
              <a:lnSpc>
                <a:spcPct val="153000"/>
              </a:lnSpc>
            </a:pPr>
            <a:endParaRPr lang="Arial" altLang="Arial" sz="100"/>
          </a:p>
          <a:p>
            <a:pPr marL="12700" algn="l" rtl="0" eaLnBrk="0">
              <a:lnSpc>
                <a:spcPct val="81000"/>
              </a:lnSpc>
              <a:spcBef>
                <a:spcPts val="1"/>
              </a:spcBef>
            </a:pPr>
            <a:r>
              <a:rPr sz="600" kern="0" spc="-20">
                <a:solidFill>
                  <a:srgbClr val="0E4699">
                    <a:alpha val="100000"/>
                  </a:srgbClr>
                </a:solidFill>
                <a:latin typeface="Arial"/>
                <a:ea typeface="Arial"/>
                <a:cs typeface="Arial"/>
              </a:rPr>
              <a:t>Inner Mongolia Autonomous</a:t>
            </a:r>
            <a:r>
              <a:rPr sz="600" kern="0" spc="30">
                <a:solidFill>
                  <a:srgbClr val="0E4699">
                    <a:alpha val="100000"/>
                  </a:srgbClr>
                </a:solidFill>
                <a:latin typeface="Arial"/>
                <a:ea typeface="Arial"/>
                <a:cs typeface="Arial"/>
              </a:rPr>
              <a:t> </a:t>
            </a:r>
            <a:r>
              <a:rPr sz="600" kern="0" spc="-20">
                <a:solidFill>
                  <a:srgbClr val="0E4699">
                    <a:alpha val="100000"/>
                  </a:srgbClr>
                </a:solidFill>
                <a:latin typeface="Arial"/>
                <a:ea typeface="Arial"/>
                <a:cs typeface="Arial"/>
              </a:rPr>
              <a:t>Region Tax Service,State Taxati</a:t>
            </a:r>
            <a:r>
              <a:rPr sz="600" kern="0" spc="-30">
                <a:solidFill>
                  <a:srgbClr val="0E4699">
                    <a:alpha val="100000"/>
                  </a:srgbClr>
                </a:solidFill>
                <a:latin typeface="Arial"/>
                <a:ea typeface="Arial"/>
                <a:cs typeface="Arial"/>
              </a:rPr>
              <a:t>on Administration</a:t>
            </a:r>
            <a:endParaRPr lang="Arial" altLang="Arial" sz="600"/>
          </a:p>
        </p:txBody>
      </p:sp>
      <p:pic>
        <p:nvPicPr>
          <p:cNvPr id="28" name="picture 28"/>
          <p:cNvPicPr>
            <a:picLocks noChangeAspect="1"/>
          </p:cNvPicPr>
          <p:nvPr/>
        </p:nvPicPr>
        <p:blipFill>
          <a:blip r:embed="rId4"/>
          <a:stretch>
            <a:fillRect/>
          </a:stretch>
        </p:blipFill>
        <p:spPr>
          <a:xfrm rot="21600000">
            <a:off x="1733556" y="5937296"/>
            <a:ext cx="2406650" cy="253968"/>
          </a:xfrm>
          <a:prstGeom prst="rect">
            <a:avLst/>
          </a:prstGeom>
        </p:spPr>
      </p:pic>
      <p:sp>
        <p:nvSpPr>
          <p:cNvPr id="30" name="textbox 30"/>
          <p:cNvSpPr/>
          <p:nvPr/>
        </p:nvSpPr>
        <p:spPr>
          <a:xfrm>
            <a:off x="1214948" y="5433053"/>
            <a:ext cx="2517139" cy="1911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699"/>
              </a:lnSpc>
            </a:pPr>
            <a:endParaRPr lang="Arial" altLang="Arial" sz="100"/>
          </a:p>
          <a:p>
            <a:pPr marL="12700" algn="l" rtl="0" eaLnBrk="0">
              <a:lnSpc>
                <a:spcPct val="99000"/>
              </a:lnSpc>
            </a:pPr>
            <a:r>
              <a:rPr sz="1100" b="1" kern="0" spc="110">
                <a:solidFill>
                  <a:srgbClr val="000000">
                    <a:alpha val="100000"/>
                  </a:srgbClr>
                </a:solidFill>
                <a:latin typeface="SimSun"/>
                <a:ea typeface="SimSun"/>
                <a:cs typeface="SimSun"/>
              </a:rPr>
              <a:t>(二)多地明确变更股权登记须先完税</a:t>
            </a:r>
            <a:endParaRPr lang="SimSun" altLang="SimSun" sz="1100"/>
          </a:p>
        </p:txBody>
      </p:sp>
      <p:sp>
        <p:nvSpPr>
          <p:cNvPr id="32" name="textbox 32"/>
          <p:cNvSpPr/>
          <p:nvPr/>
        </p:nvSpPr>
        <p:spPr>
          <a:xfrm>
            <a:off x="1778031" y="1020914"/>
            <a:ext cx="1104900" cy="313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225"/>
              </a:lnSpc>
            </a:pPr>
            <a:endParaRPr lang="Arial" altLang="Arial" sz="100"/>
          </a:p>
          <a:p>
            <a:pPr marL="20954" algn="l" rtl="0" eaLnBrk="0">
              <a:lnSpc>
                <a:spcPct val="96000"/>
              </a:lnSpc>
            </a:pPr>
            <a:r>
              <a:rPr sz="1300" b="1" kern="0" spc="70">
                <a:solidFill>
                  <a:srgbClr val="0055A1">
                    <a:alpha val="100000"/>
                  </a:srgbClr>
                </a:solidFill>
                <a:latin typeface="SimHei"/>
                <a:ea typeface="SimHei"/>
                <a:cs typeface="SimHei"/>
              </a:rPr>
              <a:t>杭州市司法局</a:t>
            </a:r>
            <a:endParaRPr lang="SimHei" altLang="SimHei" sz="1300"/>
          </a:p>
          <a:p>
            <a:pPr algn="l" rtl="0" eaLnBrk="0">
              <a:lnSpc>
                <a:spcPct val="169000"/>
              </a:lnSpc>
            </a:pPr>
            <a:endParaRPr lang="Arial" altLang="Arial" sz="100"/>
          </a:p>
          <a:p>
            <a:pPr marL="12700" algn="l" rtl="0" eaLnBrk="0">
              <a:lnSpc>
                <a:spcPct val="77000"/>
              </a:lnSpc>
            </a:pPr>
            <a:r>
              <a:rPr sz="600" kern="0" spc="-10">
                <a:solidFill>
                  <a:srgbClr val="000000">
                    <a:alpha val="100000"/>
                  </a:srgbClr>
                </a:solidFill>
                <a:latin typeface="Arial"/>
                <a:ea typeface="Arial"/>
                <a:cs typeface="Arial"/>
              </a:rPr>
              <a:t>HTTP/ISF</a:t>
            </a:r>
            <a:r>
              <a:rPr sz="600" kern="0" spc="40">
                <a:solidFill>
                  <a:srgbClr val="000000">
                    <a:alpha val="100000"/>
                  </a:srgbClr>
                </a:solidFill>
                <a:latin typeface="Arial"/>
                <a:ea typeface="Arial"/>
                <a:cs typeface="Arial"/>
              </a:rPr>
              <a:t> </a:t>
            </a:r>
            <a:r>
              <a:rPr sz="600" kern="0" spc="-10">
                <a:solidFill>
                  <a:srgbClr val="000000">
                    <a:alpha val="100000"/>
                  </a:srgbClr>
                </a:solidFill>
                <a:latin typeface="Arial"/>
                <a:ea typeface="Arial"/>
                <a:cs typeface="Arial"/>
              </a:rPr>
              <a:t>HANG</a:t>
            </a:r>
            <a:r>
              <a:rPr sz="600" kern="0" spc="-20">
                <a:solidFill>
                  <a:srgbClr val="000000">
                    <a:alpha val="100000"/>
                  </a:srgbClr>
                </a:solidFill>
                <a:latin typeface="Arial"/>
                <a:ea typeface="Arial"/>
                <a:cs typeface="Arial"/>
              </a:rPr>
              <a:t>ZHOU GOV CN</a:t>
            </a:r>
            <a:endParaRPr lang="Arial" altLang="Arial" sz="600"/>
          </a:p>
        </p:txBody>
      </p:sp>
      <p:pic>
        <p:nvPicPr>
          <p:cNvPr id="34" name="picture 34"/>
          <p:cNvPicPr>
            <a:picLocks noChangeAspect="1"/>
          </p:cNvPicPr>
          <p:nvPr/>
        </p:nvPicPr>
        <p:blipFill>
          <a:blip r:embed="rId5"/>
          <a:stretch>
            <a:fillRect/>
          </a:stretch>
        </p:blipFill>
        <p:spPr>
          <a:xfrm rot="21600000">
            <a:off x="1231912" y="5803949"/>
            <a:ext cx="406351" cy="501627"/>
          </a:xfrm>
          <a:prstGeom prst="rect">
            <a:avLst/>
          </a:prstGeom>
        </p:spPr>
      </p:pic>
      <p:sp>
        <p:nvSpPr>
          <p:cNvPr id="36" name="textbox 36"/>
          <p:cNvSpPr/>
          <p:nvPr/>
        </p:nvSpPr>
        <p:spPr>
          <a:xfrm>
            <a:off x="4832364" y="6149363"/>
            <a:ext cx="1387475" cy="1028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08"/>
              </a:lnSpc>
            </a:pPr>
            <a:r>
              <a:rPr sz="500" kern="0" spc="40">
                <a:solidFill>
                  <a:srgbClr val="000000">
                    <a:alpha val="100000"/>
                  </a:srgbClr>
                </a:solidFill>
                <a:latin typeface="SimHei"/>
                <a:ea typeface="SimHei"/>
                <a:cs typeface="SimHei"/>
              </a:rPr>
              <a:t>本站热词：减税降费个税端值税小微企</a:t>
            </a:r>
            <a:r>
              <a:rPr sz="500" kern="0" spc="30">
                <a:solidFill>
                  <a:srgbClr val="000000">
                    <a:alpha val="100000"/>
                  </a:srgbClr>
                </a:solidFill>
                <a:latin typeface="SimHei"/>
                <a:ea typeface="SimHei"/>
                <a:cs typeface="SimHei"/>
              </a:rPr>
              <a:t>业发票</a:t>
            </a:r>
            <a:endParaRPr lang="SimHei" altLang="SimHei" sz="500"/>
          </a:p>
        </p:txBody>
      </p:sp>
      <p:sp>
        <p:nvSpPr>
          <p:cNvPr id="38" name="textbox 38"/>
          <p:cNvSpPr/>
          <p:nvPr/>
        </p:nvSpPr>
        <p:spPr>
          <a:xfrm>
            <a:off x="3308374" y="9916963"/>
            <a:ext cx="92646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83"/>
              </a:lnSpc>
            </a:pPr>
            <a:endParaRPr lang="Arial" altLang="Arial" sz="100"/>
          </a:p>
          <a:p>
            <a:pPr marL="12700" algn="l" rtl="0" eaLnBrk="0">
              <a:lnSpc>
                <a:spcPct val="95000"/>
              </a:lnSpc>
            </a:pPr>
            <a:r>
              <a:rPr sz="900" kern="0" spc="-40">
                <a:solidFill>
                  <a:srgbClr val="000000">
                    <a:alpha val="100000"/>
                  </a:srgbClr>
                </a:solidFill>
                <a:latin typeface="SimSun"/>
                <a:ea typeface="SimSun"/>
                <a:cs typeface="SimSun"/>
              </a:rPr>
              <a:t>第</a:t>
            </a:r>
            <a:r>
              <a:rPr sz="900" kern="0" spc="8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3 页</a:t>
            </a:r>
            <a:r>
              <a:rPr sz="900" kern="0" spc="-11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共</a:t>
            </a:r>
            <a:r>
              <a:rPr sz="900" kern="0" spc="-8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3</a:t>
            </a:r>
            <a:r>
              <a:rPr sz="900" kern="0" spc="-11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4</a:t>
            </a:r>
            <a:r>
              <a:rPr sz="900" kern="0" spc="2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页</a:t>
            </a:r>
            <a:endParaRPr lang="SimSun" altLang="SimSun" sz="900"/>
          </a:p>
        </p:txBody>
      </p:sp>
      <p:sp>
        <p:nvSpPr>
          <p:cNvPr id="40" name="textbox 40"/>
          <p:cNvSpPr/>
          <p:nvPr/>
        </p:nvSpPr>
        <p:spPr>
          <a:xfrm>
            <a:off x="5321302" y="1019096"/>
            <a:ext cx="371475" cy="3035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04"/>
              </a:lnSpc>
            </a:pPr>
            <a:endParaRPr lang="Arial" altLang="Arial" sz="100"/>
          </a:p>
          <a:p>
            <a:pPr marL="12700" algn="l" rtl="0" eaLnBrk="0">
              <a:lnSpc>
                <a:spcPct val="95000"/>
              </a:lnSpc>
            </a:pPr>
            <a:r>
              <a:rPr sz="600" kern="0" spc="-50">
                <a:solidFill>
                  <a:srgbClr val="000000">
                    <a:alpha val="100000"/>
                  </a:srgbClr>
                </a:solidFill>
                <a:latin typeface="SimSun"/>
                <a:ea typeface="SimSun"/>
                <a:cs typeface="SimSun"/>
              </a:rPr>
              <a:t>浙江政务服</a:t>
            </a:r>
            <a:endParaRPr lang="SimSun" altLang="SimSun" sz="600"/>
          </a:p>
          <a:p>
            <a:pPr marL="12700" algn="l" rtl="0" eaLnBrk="0">
              <a:lnSpc>
                <a:spcPct val="120000"/>
              </a:lnSpc>
              <a:spcBef>
                <a:spcPts val="64"/>
              </a:spcBef>
            </a:pPr>
            <a:r>
              <a:rPr sz="400" kern="0" spc="40">
                <a:solidFill>
                  <a:srgbClr val="FFFFFF">
                    <a:alpha val="100000"/>
                  </a:srgbClr>
                </a:solidFill>
                <a:latin typeface="SimSun"/>
                <a:ea typeface="SimSun"/>
                <a:cs typeface="SimSun"/>
              </a:rPr>
              <a:t>务网移云动春 </a:t>
            </a:r>
            <a:r>
              <a:rPr sz="600" kern="0" spc="-10">
                <a:solidFill>
                  <a:srgbClr val="FFFFFF">
                    <a:alpha val="100000"/>
                  </a:srgbClr>
                </a:solidFill>
                <a:latin typeface="SimSun"/>
                <a:ea typeface="SimSun"/>
                <a:cs typeface="SimSun"/>
              </a:rPr>
              <a:t>户程下载</a:t>
            </a:r>
            <a:endParaRPr lang="SimSun" altLang="SimSun" sz="600"/>
          </a:p>
        </p:txBody>
      </p:sp>
      <p:sp>
        <p:nvSpPr>
          <p:cNvPr id="42" name="textbox 42"/>
          <p:cNvSpPr/>
          <p:nvPr/>
        </p:nvSpPr>
        <p:spPr>
          <a:xfrm>
            <a:off x="5029225" y="1615666"/>
            <a:ext cx="1013460" cy="125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85"/>
              </a:lnSpc>
            </a:pPr>
            <a:r>
              <a:rPr sz="600" kern="0" spc="20">
                <a:solidFill>
                  <a:srgbClr val="FFFFFF">
                    <a:alpha val="100000"/>
                  </a:srgbClr>
                </a:solidFill>
                <a:latin typeface="SimHei"/>
                <a:ea typeface="SimHei"/>
                <a:cs typeface="SimHei"/>
              </a:rPr>
              <a:t>公共法律服务     </a:t>
            </a:r>
            <a:r>
              <a:rPr sz="900" kern="0" spc="20" baseline="8501">
                <a:solidFill>
                  <a:srgbClr val="FFFFFF">
                    <a:alpha val="100000"/>
                  </a:srgbClr>
                </a:solidFill>
                <a:latin typeface="SimHei"/>
                <a:ea typeface="SimHei"/>
                <a:cs typeface="SimHei"/>
              </a:rPr>
              <a:t>行政复议</a:t>
            </a:r>
            <a:endParaRPr lang="SimHei" altLang="SimHei" sz="900" baseline="8501"/>
          </a:p>
        </p:txBody>
      </p:sp>
      <p:pic>
        <p:nvPicPr>
          <p:cNvPr id="44" name="picture 44"/>
          <p:cNvPicPr>
            <a:picLocks noChangeAspect="1"/>
          </p:cNvPicPr>
          <p:nvPr/>
        </p:nvPicPr>
        <p:blipFill>
          <a:blip r:embed="rId6"/>
          <a:stretch>
            <a:fillRect/>
          </a:stretch>
        </p:blipFill>
        <p:spPr>
          <a:xfrm rot="21600000">
            <a:off x="2095514" y="1320848"/>
            <a:ext cx="774662" cy="101587"/>
          </a:xfrm>
          <a:prstGeom prst="rect">
            <a:avLst/>
          </a:prstGeom>
        </p:spPr>
      </p:pic>
      <p:sp>
        <p:nvSpPr>
          <p:cNvPr id="46" name="textbox 46"/>
          <p:cNvSpPr/>
          <p:nvPr/>
        </p:nvSpPr>
        <p:spPr>
          <a:xfrm>
            <a:off x="5200674" y="2549185"/>
            <a:ext cx="760094"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35"/>
              </a:lnSpc>
            </a:pPr>
            <a:endParaRPr lang="Arial" altLang="Arial" sz="100"/>
          </a:p>
          <a:p>
            <a:pPr marL="12700" algn="l" rtl="0" eaLnBrk="0">
              <a:lnSpc>
                <a:spcPct val="95000"/>
              </a:lnSpc>
            </a:pPr>
            <a:r>
              <a:rPr sz="600" kern="0" spc="-30">
                <a:solidFill>
                  <a:srgbClr val="000000">
                    <a:alpha val="100000"/>
                  </a:srgbClr>
                </a:solidFill>
                <a:latin typeface="YouYuan"/>
                <a:ea typeface="YouYuan"/>
                <a:cs typeface="YouYuan"/>
              </a:rPr>
              <a:t>日市局党委书记、局…</a:t>
            </a:r>
            <a:endParaRPr lang="YouYuan" altLang="YouYuan" sz="600"/>
          </a:p>
        </p:txBody>
      </p:sp>
      <p:sp>
        <p:nvSpPr>
          <p:cNvPr id="48" name="textbox 48"/>
          <p:cNvSpPr/>
          <p:nvPr/>
        </p:nvSpPr>
        <p:spPr>
          <a:xfrm>
            <a:off x="5200674" y="2853658"/>
            <a:ext cx="775969"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4"/>
              </a:lnSpc>
            </a:pPr>
            <a:endParaRPr lang="Arial" altLang="Arial" sz="100"/>
          </a:p>
          <a:p>
            <a:pPr marL="12700" algn="l" rtl="0" eaLnBrk="0">
              <a:lnSpc>
                <a:spcPct val="95000"/>
              </a:lnSpc>
            </a:pPr>
            <a:r>
              <a:rPr sz="600" kern="0" spc="-50">
                <a:solidFill>
                  <a:srgbClr val="000000">
                    <a:alpha val="100000"/>
                  </a:srgbClr>
                </a:solidFill>
                <a:latin typeface="SimSun"/>
                <a:ea typeface="SimSun"/>
                <a:cs typeface="SimSun"/>
              </a:rPr>
              <a:t>B</a:t>
            </a:r>
            <a:r>
              <a:rPr sz="600" kern="0" spc="70">
                <a:solidFill>
                  <a:srgbClr val="000000">
                    <a:alpha val="100000"/>
                  </a:srgbClr>
                </a:solidFill>
                <a:latin typeface="SimSun"/>
                <a:ea typeface="SimSun"/>
                <a:cs typeface="SimSun"/>
              </a:rPr>
              <a:t>  </a:t>
            </a:r>
            <a:r>
              <a:rPr sz="600" kern="0" spc="-50">
                <a:solidFill>
                  <a:srgbClr val="000000">
                    <a:alpha val="100000"/>
                  </a:srgbClr>
                </a:solidFill>
                <a:latin typeface="SimHei"/>
                <a:ea typeface="SimHei"/>
                <a:cs typeface="SimHei"/>
              </a:rPr>
              <a:t>市委依法治市办召…</a:t>
            </a:r>
            <a:endParaRPr lang="SimHei" altLang="SimHei" sz="600"/>
          </a:p>
        </p:txBody>
      </p:sp>
      <p:grpSp>
        <p:nvGrpSpPr>
          <p:cNvPr id="4" name="group 4"/>
          <p:cNvGrpSpPr/>
          <p:nvPr/>
        </p:nvGrpSpPr>
        <p:grpSpPr>
          <a:xfrm rot="21600000">
            <a:off x="5816587" y="5968948"/>
            <a:ext cx="387368" cy="139762"/>
            <a:chExt cx="387368" cy="139762"/>
          </a:xfrm>
        </p:grpSpPr>
        <p:pic>
          <p:nvPicPr>
            <p:cNvPr id="50" name="picture 50"/>
            <p:cNvPicPr>
              <a:picLocks noChangeAspect="1"/>
            </p:cNvPicPr>
            <p:nvPr/>
          </p:nvPicPr>
          <p:blipFill>
            <a:blip r:embed="rId7"/>
            <a:stretch>
              <a:fillRect/>
            </a:stretch>
          </p:blipFill>
          <p:spPr>
            <a:xfrm rot="21600000">
              <a:off x="0" y="0"/>
              <a:ext cx="387368" cy="139762"/>
            </a:xfrm>
            <a:prstGeom prst="rect">
              <a:avLst/>
            </a:prstGeom>
          </p:spPr>
        </p:pic>
        <p:sp>
          <p:nvSpPr>
            <p:cNvPr id="52" name="textbox 52"/>
            <p:cNvSpPr/>
            <p:nvPr/>
          </p:nvSpPr>
          <p:spPr>
            <a:xfrm>
              <a:off x="-12700" y="-12700"/>
              <a:ext cx="413384"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Arial" altLang="Arial" sz="300"/>
            </a:p>
            <a:p>
              <a:pPr marL="82550" algn="l" rtl="0" eaLnBrk="0">
                <a:lnSpc>
                  <a:spcPct val="92000"/>
                </a:lnSpc>
                <a:spcBef>
                  <a:spcPts val="1"/>
                </a:spcBef>
              </a:pPr>
              <a:r>
                <a:rPr sz="600" kern="0" spc="-20">
                  <a:solidFill>
                    <a:srgbClr val="FFFFFF">
                      <a:alpha val="100000"/>
                    </a:srgbClr>
                  </a:solidFill>
                  <a:latin typeface="Times New Roman"/>
                  <a:ea typeface="Times New Roman"/>
                  <a:cs typeface="Times New Roman"/>
                </a:rPr>
                <a:t>Q</a:t>
              </a:r>
              <a:r>
                <a:rPr sz="600" kern="0" spc="20">
                  <a:solidFill>
                    <a:srgbClr val="FFFFFF">
                      <a:alpha val="100000"/>
                    </a:srgbClr>
                  </a:solidFill>
                  <a:latin typeface="Times New Roman"/>
                  <a:ea typeface="Times New Roman"/>
                  <a:cs typeface="Times New Roman"/>
                </a:rPr>
                <a:t>  </a:t>
              </a:r>
              <a:r>
                <a:rPr sz="600" kern="0" spc="-20">
                  <a:solidFill>
                    <a:srgbClr val="FFFFFF">
                      <a:alpha val="100000"/>
                    </a:srgbClr>
                  </a:solidFill>
                  <a:latin typeface="SimHei"/>
                  <a:ea typeface="SimHei"/>
                  <a:cs typeface="SimHei"/>
                </a:rPr>
                <a:t>搜索</a:t>
              </a:r>
              <a:endParaRPr lang="SimHei" altLang="SimHei" sz="600"/>
            </a:p>
          </p:txBody>
        </p:sp>
      </p:grpSp>
      <p:sp>
        <p:nvSpPr>
          <p:cNvPr id="54" name="textbox 54"/>
          <p:cNvSpPr/>
          <p:nvPr/>
        </p:nvSpPr>
        <p:spPr>
          <a:xfrm>
            <a:off x="5321302" y="3165140"/>
            <a:ext cx="655319"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47"/>
              </a:lnSpc>
            </a:pPr>
            <a:endParaRPr lang="Arial" altLang="Arial" sz="100"/>
          </a:p>
          <a:p>
            <a:pPr marL="12700" algn="l" rtl="0" eaLnBrk="0">
              <a:lnSpc>
                <a:spcPct val="96000"/>
              </a:lnSpc>
            </a:pPr>
            <a:r>
              <a:rPr sz="600" kern="0" spc="-50">
                <a:solidFill>
                  <a:srgbClr val="000000">
                    <a:alpha val="100000"/>
                  </a:srgbClr>
                </a:solidFill>
                <a:latin typeface="SimHei"/>
                <a:ea typeface="SimHei"/>
                <a:cs typeface="SimHei"/>
              </a:rPr>
              <a:t>市委全面依法治市…</a:t>
            </a:r>
            <a:endParaRPr lang="SimHei" altLang="SimHei" sz="600"/>
          </a:p>
        </p:txBody>
      </p:sp>
      <p:sp>
        <p:nvSpPr>
          <p:cNvPr id="56" name="textbox 56"/>
          <p:cNvSpPr/>
          <p:nvPr/>
        </p:nvSpPr>
        <p:spPr>
          <a:xfrm>
            <a:off x="4826010" y="5984790"/>
            <a:ext cx="422275" cy="1104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68"/>
              </a:lnSpc>
            </a:pPr>
            <a:r>
              <a:rPr sz="500" kern="0" spc="30">
                <a:solidFill>
                  <a:srgbClr val="000000">
                    <a:alpha val="100000"/>
                  </a:srgbClr>
                </a:solidFill>
                <a:latin typeface="SimSun"/>
                <a:ea typeface="SimSun"/>
                <a:cs typeface="SimSun"/>
              </a:rPr>
              <a:t>请输入关键字</a:t>
            </a:r>
            <a:endParaRPr lang="SimSun" altLang="SimSun" sz="500"/>
          </a:p>
        </p:txBody>
      </p:sp>
      <p:sp>
        <p:nvSpPr>
          <p:cNvPr id="58" name="textbox 58"/>
          <p:cNvSpPr/>
          <p:nvPr/>
        </p:nvSpPr>
        <p:spPr>
          <a:xfrm>
            <a:off x="5435577" y="5820294"/>
            <a:ext cx="156210"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8"/>
              </a:lnSpc>
            </a:pPr>
            <a:endParaRPr lang="Arial" altLang="Arial" sz="100"/>
          </a:p>
          <a:p>
            <a:pPr algn="r" rtl="0" eaLnBrk="0">
              <a:lnSpc>
                <a:spcPct val="95000"/>
              </a:lnSpc>
            </a:pPr>
            <a:r>
              <a:rPr sz="600" kern="0" spc="-50">
                <a:solidFill>
                  <a:srgbClr val="000000">
                    <a:alpha val="100000"/>
                  </a:srgbClr>
                </a:solidFill>
                <a:latin typeface="SimSun"/>
                <a:ea typeface="SimSun"/>
                <a:cs typeface="SimSun"/>
              </a:rPr>
              <a:t>抖音</a:t>
            </a:r>
            <a:endParaRPr lang="SimSun" altLang="SimSun" sz="600"/>
          </a:p>
        </p:txBody>
      </p:sp>
      <p:sp>
        <p:nvSpPr>
          <p:cNvPr id="60" name="rect"/>
          <p:cNvSpPr/>
          <p:nvPr/>
        </p:nvSpPr>
        <p:spPr>
          <a:xfrm>
            <a:off x="4749771" y="5968949"/>
            <a:ext cx="1460537" cy="641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textbox 62"/>
          <p:cNvSpPr/>
          <p:nvPr/>
        </p:nvSpPr>
        <p:spPr>
          <a:xfrm>
            <a:off x="6013454" y="1260111"/>
            <a:ext cx="133350" cy="101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599"/>
              </a:lnSpc>
            </a:pPr>
            <a:r>
              <a:rPr sz="400" kern="0" spc="10">
                <a:solidFill>
                  <a:srgbClr val="747B92">
                    <a:alpha val="100000"/>
                  </a:srgbClr>
                </a:solidFill>
                <a:latin typeface="SimSun"/>
                <a:ea typeface="SimSun"/>
                <a:cs typeface="SimSun"/>
              </a:rPr>
              <a:t>航州</a:t>
            </a:r>
            <a:endParaRPr lang="SimSun" altLang="SimSun" sz="400"/>
          </a:p>
        </p:txBody>
      </p:sp>
      <p:sp>
        <p:nvSpPr>
          <p:cNvPr id="64" name="textbox 64"/>
          <p:cNvSpPr/>
          <p:nvPr/>
        </p:nvSpPr>
        <p:spPr>
          <a:xfrm>
            <a:off x="6089612" y="5800650"/>
            <a:ext cx="130810" cy="101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599"/>
              </a:lnSpc>
            </a:pPr>
            <a:r>
              <a:rPr sz="400" kern="0" spc="0">
                <a:solidFill>
                  <a:srgbClr val="000000">
                    <a:alpha val="100000"/>
                  </a:srgbClr>
                </a:solidFill>
                <a:latin typeface="SimSun"/>
                <a:ea typeface="SimSun"/>
                <a:cs typeface="SimSun"/>
              </a:rPr>
              <a:t>微信</a:t>
            </a:r>
            <a:endParaRPr lang="SimSun" altLang="SimSun" sz="400"/>
          </a:p>
        </p:txBody>
      </p:sp>
      <p:sp>
        <p:nvSpPr>
          <p:cNvPr id="66" name="rect"/>
          <p:cNvSpPr/>
          <p:nvPr/>
        </p:nvSpPr>
        <p:spPr>
          <a:xfrm>
            <a:off x="4743419" y="6115020"/>
            <a:ext cx="1092226" cy="641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textbox 68"/>
          <p:cNvSpPr/>
          <p:nvPr/>
        </p:nvSpPr>
        <p:spPr>
          <a:xfrm>
            <a:off x="1136626" y="2923317"/>
            <a:ext cx="5342890" cy="33928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625600" algn="l" rtl="0" eaLnBrk="0">
              <a:lnSpc>
                <a:spcPts val="614"/>
              </a:lnSpc>
            </a:pPr>
            <a:r>
              <a:rPr sz="500" kern="0" spc="40">
                <a:solidFill>
                  <a:srgbClr val="000000">
                    <a:alpha val="100000"/>
                  </a:srgbClr>
                </a:solidFill>
                <a:latin typeface="SimSun"/>
                <a:ea typeface="SimSun"/>
                <a:cs typeface="SimSun"/>
              </a:rPr>
              <a:t>国家税务总局山东省税务局山东省市场监督管理</a:t>
            </a:r>
            <a:r>
              <a:rPr sz="500" kern="0" spc="30">
                <a:solidFill>
                  <a:srgbClr val="000000">
                    <a:alpha val="100000"/>
                  </a:srgbClr>
                </a:solidFill>
                <a:latin typeface="SimSun"/>
                <a:ea typeface="SimSun"/>
                <a:cs typeface="SimSun"/>
              </a:rPr>
              <a:t>局通告〔2023〕2号</a:t>
            </a:r>
            <a:endParaRPr lang="SimSun" altLang="SimSun" sz="500"/>
          </a:p>
          <a:p>
            <a:pPr marL="323850" algn="l" rtl="0" eaLnBrk="0">
              <a:lnSpc>
                <a:spcPct val="87000"/>
              </a:lnSpc>
              <a:spcBef>
                <a:spcPts val="1264"/>
              </a:spcBef>
            </a:pPr>
            <a:r>
              <a:rPr sz="1100" kern="0" spc="190">
                <a:solidFill>
                  <a:srgbClr val="000000">
                    <a:alpha val="100000"/>
                  </a:srgbClr>
                </a:solidFill>
                <a:latin typeface="SimSun"/>
                <a:ea typeface="SimSun"/>
                <a:cs typeface="SimSun"/>
              </a:rPr>
              <a:t>2023年6月15日，国家税务总局山东省税务局、山东省市场监督管理</a:t>
            </a:r>
            <a:endParaRPr lang="SimSun" altLang="SimSun" sz="1100"/>
          </a:p>
          <a:p>
            <a:pPr marL="12700" algn="l" rtl="0" eaLnBrk="0">
              <a:lnSpc>
                <a:spcPct val="176000"/>
              </a:lnSpc>
              <a:spcBef>
                <a:spcPts val="26"/>
              </a:spcBef>
            </a:pPr>
            <a:r>
              <a:rPr sz="1100" kern="0" spc="210">
                <a:solidFill>
                  <a:srgbClr val="000000">
                    <a:alpha val="100000"/>
                  </a:srgbClr>
                </a:solidFill>
                <a:latin typeface="SimSun"/>
                <a:ea typeface="SimSun"/>
                <a:cs typeface="SimSun"/>
              </a:rPr>
              <a:t>局发布《关于个人股权变更有关事项的通</a:t>
            </a:r>
            <a:r>
              <a:rPr sz="1100" kern="0" spc="200">
                <a:solidFill>
                  <a:srgbClr val="000000">
                    <a:alpha val="100000"/>
                  </a:srgbClr>
                </a:solidFill>
                <a:latin typeface="SimSun"/>
                <a:ea typeface="SimSun"/>
                <a:cs typeface="SimSun"/>
              </a:rPr>
              <a:t>告》,亦明确“企业在申请办理</a:t>
            </a:r>
            <a:r>
              <a:rPr sz="1100" kern="0" spc="-1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个人股权变更登记时，应通过山东省人民政府官网‘企业开办全程网办’</a:t>
            </a:r>
            <a:r>
              <a:rPr sz="1100" kern="0" spc="-10">
                <a:solidFill>
                  <a:srgbClr val="000000">
                    <a:alpha val="100000"/>
                  </a:srgbClr>
                </a:solidFill>
                <a:latin typeface="SimSun"/>
                <a:ea typeface="SimSun"/>
                <a:cs typeface="SimSun"/>
              </a:rPr>
              <a:t>  </a:t>
            </a:r>
            <a:r>
              <a:rPr sz="1100" kern="0" spc="170">
                <a:solidFill>
                  <a:srgbClr val="000000">
                    <a:alpha val="100000"/>
                  </a:srgbClr>
                </a:solidFill>
                <a:latin typeface="SimSun"/>
                <a:ea typeface="SimSun"/>
                <a:cs typeface="SimSun"/>
              </a:rPr>
              <a:t>或‘爱山东’</a:t>
            </a:r>
            <a:r>
              <a:rPr sz="1100" kern="0" spc="0">
                <a:solidFill>
                  <a:srgbClr val="000000">
                    <a:alpha val="100000"/>
                  </a:srgbClr>
                </a:solidFill>
                <a:latin typeface="Times New Roman"/>
                <a:ea typeface="Times New Roman"/>
                <a:cs typeface="Times New Roman"/>
              </a:rPr>
              <a:t>APP</a:t>
            </a:r>
            <a:r>
              <a:rPr sz="1100" kern="0" spc="170">
                <a:solidFill>
                  <a:srgbClr val="000000">
                    <a:alpha val="100000"/>
                  </a:srgbClr>
                </a:solidFill>
                <a:latin typeface="SimSun"/>
                <a:ea typeface="SimSun"/>
                <a:cs typeface="SimSun"/>
              </a:rPr>
              <a:t>的‘企业开办一窗通</a:t>
            </a:r>
            <a:r>
              <a:rPr sz="1100" kern="0" spc="160">
                <a:solidFill>
                  <a:srgbClr val="000000">
                    <a:alpha val="100000"/>
                  </a:srgbClr>
                </a:solidFill>
                <a:latin typeface="SimSun"/>
                <a:ea typeface="SimSun"/>
                <a:cs typeface="SimSun"/>
              </a:rPr>
              <a:t>’模块，填报‘自然人股权转让涉税</a:t>
            </a:r>
            <a:r>
              <a:rPr sz="1100" kern="0" spc="-10">
                <a:solidFill>
                  <a:srgbClr val="000000">
                    <a:alpha val="100000"/>
                  </a:srgbClr>
                </a:solidFill>
                <a:latin typeface="SimSun"/>
                <a:ea typeface="SimSun"/>
                <a:cs typeface="SimSun"/>
              </a:rPr>
              <a:t>  </a:t>
            </a:r>
            <a:r>
              <a:rPr sz="1100" kern="0" spc="210">
                <a:solidFill>
                  <a:srgbClr val="000000">
                    <a:alpha val="100000"/>
                  </a:srgbClr>
                </a:solidFill>
                <a:latin typeface="SimSun"/>
                <a:ea typeface="SimSun"/>
                <a:cs typeface="SimSun"/>
              </a:rPr>
              <a:t>信息’,税务机关反馈已完税信</a:t>
            </a:r>
            <a:r>
              <a:rPr sz="1100" kern="0" spc="200">
                <a:solidFill>
                  <a:srgbClr val="000000">
                    <a:alpha val="100000"/>
                  </a:srgbClr>
                </a:solidFill>
                <a:latin typeface="SimSun"/>
                <a:ea typeface="SimSun"/>
                <a:cs typeface="SimSun"/>
              </a:rPr>
              <a:t>息后，继续办理股权变更登记。”</a:t>
            </a:r>
            <a:endParaRPr lang="SimSun" altLang="SimSun" sz="1100"/>
          </a:p>
          <a:p>
            <a:pPr marL="323850" algn="l" rtl="0" eaLnBrk="0">
              <a:lnSpc>
                <a:spcPct val="87000"/>
              </a:lnSpc>
              <a:spcBef>
                <a:spcPts val="1080"/>
              </a:spcBef>
            </a:pPr>
            <a:r>
              <a:rPr sz="1100" kern="0" spc="190">
                <a:solidFill>
                  <a:srgbClr val="000000">
                    <a:alpha val="100000"/>
                  </a:srgbClr>
                </a:solidFill>
                <a:latin typeface="SimSun"/>
                <a:ea typeface="SimSun"/>
                <a:cs typeface="SimSun"/>
              </a:rPr>
              <a:t>事实上，继天津、湖南、深圳、珠海、中山、青岛、合肥等地就个人</a:t>
            </a:r>
            <a:endParaRPr lang="SimSun" altLang="SimSun" sz="1100"/>
          </a:p>
          <a:p>
            <a:pPr marL="12700" algn="l" rtl="0" eaLnBrk="0">
              <a:lnSpc>
                <a:spcPct val="180000"/>
              </a:lnSpc>
              <a:spcBef>
                <a:spcPts val="53"/>
              </a:spcBef>
            </a:pPr>
            <a:r>
              <a:rPr sz="1100" kern="0" spc="180">
                <a:solidFill>
                  <a:srgbClr val="000000">
                    <a:alpha val="100000"/>
                  </a:srgbClr>
                </a:solidFill>
                <a:latin typeface="SimSun"/>
                <a:ea typeface="SimSun"/>
                <a:cs typeface="SimSun"/>
              </a:rPr>
              <a:t>转让股权办理变更登记需查验完税凭证加以明确之后，20</a:t>
            </a:r>
            <a:r>
              <a:rPr sz="1100" kern="0" spc="170">
                <a:solidFill>
                  <a:srgbClr val="000000">
                    <a:alpha val="100000"/>
                  </a:srgbClr>
                </a:solidFill>
                <a:latin typeface="SimSun"/>
                <a:ea typeface="SimSun"/>
                <a:cs typeface="SimSun"/>
              </a:rPr>
              <a:t>23年以来，河北</a:t>
            </a:r>
            <a:r>
              <a:rPr sz="1100" kern="0" spc="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省、河南省、江苏省、陕西省等地也陆续发布类似规定。这表明我</a:t>
            </a:r>
            <a:r>
              <a:rPr sz="1100" kern="0" spc="180">
                <a:solidFill>
                  <a:srgbClr val="000000">
                    <a:alpha val="100000"/>
                  </a:srgbClr>
                </a:solidFill>
                <a:latin typeface="SimSun"/>
                <a:ea typeface="SimSun"/>
                <a:cs typeface="SimSun"/>
              </a:rPr>
              <a:t>国正在</a:t>
            </a:r>
            <a:r>
              <a:rPr sz="1100" kern="0" spc="-10">
                <a:solidFill>
                  <a:srgbClr val="000000">
                    <a:alpha val="100000"/>
                  </a:srgbClr>
                </a:solidFill>
                <a:latin typeface="SimSun"/>
                <a:ea typeface="SimSun"/>
                <a:cs typeface="SimSun"/>
              </a:rPr>
              <a:t>  </a:t>
            </a:r>
            <a:r>
              <a:rPr sz="1100" kern="0" spc="190">
                <a:solidFill>
                  <a:srgbClr val="000000">
                    <a:alpha val="100000"/>
                  </a:srgbClr>
                </a:solidFill>
                <a:latin typeface="SimSun"/>
                <a:ea typeface="SimSun"/>
                <a:cs typeface="SimSun"/>
              </a:rPr>
              <a:t>建立起市场监督管理部门与税务机关就股权转让信息的自动交</a:t>
            </a:r>
            <a:r>
              <a:rPr sz="1100" kern="0" spc="180">
                <a:solidFill>
                  <a:srgbClr val="000000">
                    <a:alpha val="100000"/>
                  </a:srgbClr>
                </a:solidFill>
                <a:latin typeface="SimSun"/>
                <a:ea typeface="SimSun"/>
                <a:cs typeface="SimSun"/>
              </a:rPr>
              <a:t>互或共享机</a:t>
            </a:r>
            <a:r>
              <a:rPr sz="1100" kern="0" spc="0">
                <a:solidFill>
                  <a:srgbClr val="000000">
                    <a:alpha val="100000"/>
                  </a:srgbClr>
                </a:solidFill>
                <a:latin typeface="SimSun"/>
                <a:ea typeface="SimSun"/>
                <a:cs typeface="SimSun"/>
              </a:rPr>
              <a:t>  </a:t>
            </a:r>
            <a:r>
              <a:rPr sz="1100" kern="0" spc="160">
                <a:solidFill>
                  <a:srgbClr val="000000">
                    <a:alpha val="100000"/>
                  </a:srgbClr>
                </a:solidFill>
                <a:latin typeface="SimSun"/>
                <a:ea typeface="SimSun"/>
                <a:cs typeface="SimSun"/>
              </a:rPr>
              <a:t>制，个人转让股权的交易行为正</a:t>
            </a:r>
            <a:r>
              <a:rPr sz="1100" kern="0" spc="150">
                <a:solidFill>
                  <a:srgbClr val="000000">
                    <a:alpha val="100000"/>
                  </a:srgbClr>
                </a:solidFill>
                <a:latin typeface="SimSun"/>
                <a:ea typeface="SimSun"/>
                <a:cs typeface="SimSun"/>
              </a:rPr>
              <a:t>面临日趋严格的监管。</a:t>
            </a:r>
            <a:endParaRPr lang="SimSun" altLang="SimSun" sz="1100"/>
          </a:p>
          <a:p>
            <a:pPr algn="l" rtl="0" eaLnBrk="0">
              <a:lnSpc>
                <a:spcPct val="112000"/>
              </a:lnSpc>
            </a:pPr>
            <a:endParaRPr lang="Arial" altLang="Arial" sz="800"/>
          </a:p>
          <a:p>
            <a:pPr marL="90805" algn="l" rtl="0" eaLnBrk="0">
              <a:lnSpc>
                <a:spcPct val="99000"/>
              </a:lnSpc>
              <a:spcBef>
                <a:spcPts val="1"/>
              </a:spcBef>
            </a:pPr>
            <a:r>
              <a:rPr sz="1100" b="1" kern="0" spc="190">
                <a:solidFill>
                  <a:srgbClr val="000000">
                    <a:alpha val="100000"/>
                  </a:srgbClr>
                </a:solidFill>
                <a:latin typeface="SimSun"/>
                <a:ea typeface="SimSun"/>
                <a:cs typeface="SimSun"/>
              </a:rPr>
              <a:t>(三)个税提案引入最低税负制，加</a:t>
            </a:r>
            <a:r>
              <a:rPr sz="1100" b="1" kern="0" spc="180">
                <a:solidFill>
                  <a:srgbClr val="000000">
                    <a:alpha val="100000"/>
                  </a:srgbClr>
                </a:solidFill>
                <a:latin typeface="SimSun"/>
                <a:ea typeface="SimSun"/>
                <a:cs typeface="SimSun"/>
              </a:rPr>
              <a:t>强对高收入者的税收调节和监管</a:t>
            </a:r>
            <a:endParaRPr lang="SimSun" altLang="SimSun" sz="1100"/>
          </a:p>
        </p:txBody>
      </p:sp>
      <p:sp>
        <p:nvSpPr>
          <p:cNvPr id="70" name="textbox 70"/>
          <p:cNvSpPr/>
          <p:nvPr/>
        </p:nvSpPr>
        <p:spPr>
          <a:xfrm>
            <a:off x="1447837" y="8400090"/>
            <a:ext cx="4953000" cy="1187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18"/>
              </a:lnSpc>
            </a:pPr>
            <a:endParaRPr lang="Arial" altLang="Arial" sz="100"/>
          </a:p>
          <a:p>
            <a:pPr marL="1072514" algn="l" rtl="0" eaLnBrk="0">
              <a:lnSpc>
                <a:spcPct val="98000"/>
              </a:lnSpc>
            </a:pPr>
            <a:r>
              <a:rPr sz="1100" kern="0" spc="240">
                <a:solidFill>
                  <a:srgbClr val="123AA7">
                    <a:alpha val="100000"/>
                  </a:srgbClr>
                </a:solidFill>
                <a:latin typeface="SimSun"/>
                <a:ea typeface="SimSun"/>
                <a:cs typeface="SimSun"/>
              </a:rPr>
              <a:t>全国人民代表大会财政经济委员</a:t>
            </a:r>
            <a:r>
              <a:rPr sz="1100" kern="0" spc="230">
                <a:solidFill>
                  <a:srgbClr val="123AA7">
                    <a:alpha val="100000"/>
                  </a:srgbClr>
                </a:solidFill>
                <a:latin typeface="SimSun"/>
                <a:ea typeface="SimSun"/>
                <a:cs typeface="SimSun"/>
              </a:rPr>
              <a:t>会</a:t>
            </a:r>
            <a:endParaRPr lang="SimSun" altLang="SimSun" sz="1100"/>
          </a:p>
          <a:p>
            <a:pPr marL="723265" algn="l" rtl="0" eaLnBrk="0">
              <a:lnSpc>
                <a:spcPct val="98000"/>
              </a:lnSpc>
              <a:spcBef>
                <a:spcPts val="306"/>
              </a:spcBef>
            </a:pPr>
            <a:r>
              <a:rPr sz="1100" kern="0" spc="250">
                <a:solidFill>
                  <a:srgbClr val="123AA7">
                    <a:alpha val="100000"/>
                  </a:srgbClr>
                </a:solidFill>
                <a:latin typeface="SimSun"/>
                <a:ea typeface="SimSun"/>
                <a:cs typeface="SimSun"/>
              </a:rPr>
              <a:t>关于第十三届全国人民代表大</a:t>
            </a:r>
            <a:r>
              <a:rPr sz="1100" kern="0" spc="240">
                <a:solidFill>
                  <a:srgbClr val="123AA7">
                    <a:alpha val="100000"/>
                  </a:srgbClr>
                </a:solidFill>
                <a:latin typeface="SimSun"/>
                <a:ea typeface="SimSun"/>
                <a:cs typeface="SimSun"/>
              </a:rPr>
              <a:t>会第五次会议</a:t>
            </a:r>
            <a:endParaRPr lang="SimSun" altLang="SimSun" sz="1100"/>
          </a:p>
          <a:p>
            <a:pPr marL="1072514" algn="l" rtl="0" eaLnBrk="0">
              <a:lnSpc>
                <a:spcPct val="99000"/>
              </a:lnSpc>
              <a:spcBef>
                <a:spcPts val="401"/>
              </a:spcBef>
            </a:pPr>
            <a:r>
              <a:rPr sz="1100" kern="0" spc="240">
                <a:solidFill>
                  <a:srgbClr val="123AA7">
                    <a:alpha val="100000"/>
                  </a:srgbClr>
                </a:solidFill>
                <a:latin typeface="SimSun"/>
                <a:ea typeface="SimSun"/>
                <a:cs typeface="SimSun"/>
              </a:rPr>
              <a:t>主席团交付审议的代表提出的议</a:t>
            </a:r>
            <a:r>
              <a:rPr sz="1100" kern="0" spc="230">
                <a:solidFill>
                  <a:srgbClr val="123AA7">
                    <a:alpha val="100000"/>
                  </a:srgbClr>
                </a:solidFill>
                <a:latin typeface="SimSun"/>
                <a:ea typeface="SimSun"/>
                <a:cs typeface="SimSun"/>
              </a:rPr>
              <a:t>案</a:t>
            </a:r>
            <a:endParaRPr lang="SimSun" altLang="SimSun" sz="1100"/>
          </a:p>
          <a:p>
            <a:pPr marL="1751964" algn="l" rtl="0" eaLnBrk="0">
              <a:lnSpc>
                <a:spcPct val="98000"/>
              </a:lnSpc>
              <a:spcBef>
                <a:spcPts val="390"/>
              </a:spcBef>
            </a:pPr>
            <a:r>
              <a:rPr sz="1100" kern="0" spc="230">
                <a:solidFill>
                  <a:srgbClr val="123AA7">
                    <a:alpha val="100000"/>
                  </a:srgbClr>
                </a:solidFill>
                <a:latin typeface="SimSun"/>
                <a:ea typeface="SimSun"/>
                <a:cs typeface="SimSun"/>
              </a:rPr>
              <a:t>审议结果的报告</a:t>
            </a:r>
            <a:endParaRPr lang="SimSun" altLang="SimSun" sz="1100"/>
          </a:p>
          <a:p>
            <a:pPr algn="l" rtl="0" eaLnBrk="0">
              <a:lnSpc>
                <a:spcPct val="102000"/>
              </a:lnSpc>
            </a:pPr>
            <a:endParaRPr lang="Arial" altLang="Arial" sz="1000"/>
          </a:p>
          <a:p>
            <a:pPr algn="l" rtl="0" eaLnBrk="0">
              <a:lnSpc>
                <a:spcPct val="142000"/>
              </a:lnSpc>
            </a:pPr>
            <a:endParaRPr lang="Arial" altLang="Arial" sz="200"/>
          </a:p>
          <a:p>
            <a:pPr marL="12700" algn="l" rtl="0" eaLnBrk="0">
              <a:lnSpc>
                <a:spcPct val="98000"/>
              </a:lnSpc>
              <a:spcBef>
                <a:spcPts val="1"/>
              </a:spcBef>
            </a:pPr>
            <a:r>
              <a:rPr sz="1100" kern="0" spc="110">
                <a:solidFill>
                  <a:srgbClr val="000000">
                    <a:alpha val="100000"/>
                  </a:srgbClr>
                </a:solidFill>
                <a:latin typeface="SimSun"/>
                <a:ea typeface="SimSun"/>
                <a:cs typeface="SimSun"/>
              </a:rPr>
              <a:t>在全国人民代表大会财政经济委员会关于第十三届全国人民代表大会第五</a:t>
            </a:r>
            <a:endParaRPr lang="SimSun" altLang="SimSun" sz="1100"/>
          </a:p>
        </p:txBody>
      </p:sp>
      <p:sp>
        <p:nvSpPr>
          <p:cNvPr id="72" name="textbox 72"/>
          <p:cNvSpPr/>
          <p:nvPr/>
        </p:nvSpPr>
        <p:spPr>
          <a:xfrm>
            <a:off x="1714503" y="2200875"/>
            <a:ext cx="4137659" cy="592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64"/>
              </a:lnSpc>
            </a:pPr>
            <a:endParaRPr lang="Arial" altLang="Arial" sz="100"/>
          </a:p>
          <a:p>
            <a:pPr marL="12700" algn="l" rtl="0" eaLnBrk="0">
              <a:lnSpc>
                <a:spcPct val="85000"/>
              </a:lnSpc>
            </a:pPr>
            <a:r>
              <a:rPr sz="900" kern="0" spc="30">
                <a:solidFill>
                  <a:srgbClr val="000000">
                    <a:alpha val="100000"/>
                  </a:srgbClr>
                </a:solidFill>
                <a:latin typeface="SimHei"/>
                <a:ea typeface="SimHei"/>
                <a:cs typeface="SimHei"/>
              </a:rPr>
              <a:t>国家税务总局山东省税务局山东省市</a:t>
            </a:r>
            <a:r>
              <a:rPr sz="900" kern="0" spc="20">
                <a:solidFill>
                  <a:srgbClr val="000000">
                    <a:alpha val="100000"/>
                  </a:srgbClr>
                </a:solidFill>
                <a:latin typeface="SimHei"/>
                <a:ea typeface="SimHei"/>
                <a:cs typeface="SimHei"/>
              </a:rPr>
              <a:t>场监督管理局关于个人股权变更有关事项的</a:t>
            </a:r>
            <a:endParaRPr lang="SimHei" altLang="SimHei" sz="900"/>
          </a:p>
          <a:p>
            <a:pPr marL="1936750" algn="l" rtl="0" eaLnBrk="0">
              <a:lnSpc>
                <a:spcPts val="1755"/>
              </a:lnSpc>
            </a:pPr>
            <a:r>
              <a:rPr sz="900" kern="0" spc="60">
                <a:solidFill>
                  <a:srgbClr val="000000">
                    <a:alpha val="100000"/>
                  </a:srgbClr>
                </a:solidFill>
                <a:latin typeface="SimHei"/>
                <a:ea typeface="SimHei"/>
                <a:cs typeface="SimHei"/>
              </a:rPr>
              <a:t>通告</a:t>
            </a:r>
            <a:endParaRPr lang="SimHei" altLang="SimHei" sz="900"/>
          </a:p>
          <a:p>
            <a:pPr algn="l" rtl="0" eaLnBrk="0">
              <a:lnSpc>
                <a:spcPct val="109000"/>
              </a:lnSpc>
            </a:pPr>
            <a:endParaRPr lang="Arial" altLang="Arial" sz="700"/>
          </a:p>
          <a:p>
            <a:pPr marL="323215" algn="l" rtl="0" eaLnBrk="0">
              <a:lnSpc>
                <a:spcPts val="873"/>
              </a:lnSpc>
              <a:spcBef>
                <a:spcPts val="4"/>
              </a:spcBef>
            </a:pPr>
            <a:r>
              <a:rPr sz="500" kern="0" spc="-20">
                <a:solidFill>
                  <a:srgbClr val="000000">
                    <a:alpha val="100000"/>
                  </a:srgbClr>
                </a:solidFill>
                <a:latin typeface="SimHei"/>
                <a:ea typeface="SimHei"/>
                <a:cs typeface="SimHei"/>
              </a:rPr>
              <a:t>发布日明：2023-06-16</a:t>
            </a:r>
            <a:r>
              <a:rPr sz="500" kern="0" spc="180">
                <a:solidFill>
                  <a:srgbClr val="000000">
                    <a:alpha val="100000"/>
                  </a:srgbClr>
                </a:solidFill>
                <a:latin typeface="SimHei"/>
                <a:ea typeface="SimHei"/>
                <a:cs typeface="SimHei"/>
              </a:rPr>
              <a:t> </a:t>
            </a:r>
            <a:r>
              <a:rPr sz="500" kern="0" spc="-20">
                <a:solidFill>
                  <a:srgbClr val="000000">
                    <a:alpha val="100000"/>
                  </a:srgbClr>
                </a:solidFill>
                <a:latin typeface="SimHei"/>
                <a:ea typeface="SimHei"/>
                <a:cs typeface="SimHei"/>
              </a:rPr>
              <a:t>来源：国家税务总局山东省税务</a:t>
            </a:r>
            <a:r>
              <a:rPr sz="500" kern="0" spc="-30">
                <a:solidFill>
                  <a:srgbClr val="000000">
                    <a:alpha val="100000"/>
                  </a:srgbClr>
                </a:solidFill>
                <a:latin typeface="SimHei"/>
                <a:ea typeface="SimHei"/>
                <a:cs typeface="SimHei"/>
              </a:rPr>
              <a:t>局 字号：[</a:t>
            </a:r>
            <a:r>
              <a:rPr sz="500" kern="0" spc="-30">
                <a:solidFill>
                  <a:srgbClr val="244EB1">
                    <a:alpha val="100000"/>
                  </a:srgbClr>
                </a:solidFill>
                <a:latin typeface="SimHei"/>
                <a:ea typeface="SimHei"/>
                <a:cs typeface="SimHei"/>
              </a:rPr>
              <a:t>大</a:t>
            </a:r>
            <a:r>
              <a:rPr sz="500" kern="0" spc="-130">
                <a:solidFill>
                  <a:srgbClr val="244EB1">
                    <a:alpha val="100000"/>
                  </a:srgbClr>
                </a:solidFill>
                <a:latin typeface="SimHei"/>
                <a:ea typeface="SimHei"/>
                <a:cs typeface="SimHei"/>
              </a:rPr>
              <a:t> </a:t>
            </a:r>
            <a:r>
              <a:rPr sz="500" kern="0" spc="-30">
                <a:solidFill>
                  <a:srgbClr val="000000">
                    <a:alpha val="100000"/>
                  </a:srgbClr>
                </a:solidFill>
                <a:latin typeface="SimHei"/>
                <a:ea typeface="SimHei"/>
                <a:cs typeface="SimHei"/>
              </a:rPr>
              <a:t>][</a:t>
            </a:r>
            <a:r>
              <a:rPr sz="500" kern="0" spc="-30">
                <a:solidFill>
                  <a:srgbClr val="244EB1">
                    <a:alpha val="100000"/>
                  </a:srgbClr>
                </a:solidFill>
                <a:latin typeface="SimHei"/>
                <a:ea typeface="SimHei"/>
                <a:cs typeface="SimHei"/>
              </a:rPr>
              <a:t>中</a:t>
            </a:r>
            <a:r>
              <a:rPr sz="500" kern="0" spc="-90">
                <a:solidFill>
                  <a:srgbClr val="244EB1">
                    <a:alpha val="100000"/>
                  </a:srgbClr>
                </a:solidFill>
                <a:latin typeface="SimHei"/>
                <a:ea typeface="SimHei"/>
                <a:cs typeface="SimHei"/>
              </a:rPr>
              <a:t> </a:t>
            </a:r>
            <a:r>
              <a:rPr sz="500" kern="0" spc="-30">
                <a:solidFill>
                  <a:srgbClr val="000000">
                    <a:alpha val="100000"/>
                  </a:srgbClr>
                </a:solidFill>
                <a:latin typeface="SimHei"/>
                <a:ea typeface="SimHei"/>
                <a:cs typeface="SimHei"/>
              </a:rPr>
              <a:t>][小】  【打印本页】   【正文下载】           </a:t>
            </a:r>
            <a:r>
              <a:rPr sz="800" kern="0" spc="-30" baseline="1000">
                <a:solidFill>
                  <a:srgbClr val="000000">
                    <a:alpha val="100000"/>
                  </a:srgbClr>
                </a:solidFill>
                <a:latin typeface="SimHei"/>
                <a:ea typeface="SimHei"/>
                <a:cs typeface="SimHei"/>
              </a:rPr>
              <a:t>分字：</a:t>
            </a:r>
            <a:r>
              <a:rPr sz="500" kern="0" spc="-100">
                <a:solidFill>
                  <a:srgbClr val="000000">
                    <a:alpha val="100000"/>
                  </a:srgbClr>
                </a:solidFill>
                <a:latin typeface="SimHei"/>
                <a:ea typeface="SimHei"/>
                <a:cs typeface="SimHei"/>
              </a:rPr>
              <a:t> </a:t>
            </a:r>
            <a:r>
              <a:rPr sz="1000" kern="0" spc="-30" baseline="1000">
                <a:solidFill>
                  <a:srgbClr val="000000">
                    <a:alpha val="100000"/>
                  </a:srgbClr>
                </a:solidFill>
                <a:latin typeface="SimSun"/>
                <a:ea typeface="SimSun"/>
                <a:cs typeface="SimSun"/>
              </a:rPr>
              <a:t>○</a:t>
            </a:r>
            <a:endParaRPr lang="SimSun" altLang="SimSun" sz="1000" baseline="1000"/>
          </a:p>
        </p:txBody>
      </p:sp>
      <p:graphicFrame>
        <p:nvGraphicFramePr>
          <p:cNvPr id="74" name="table 74"/>
          <p:cNvGraphicFramePr>
            <a:graphicFrameLocks noGrp="1"/>
          </p:cNvGraphicFramePr>
          <p:nvPr/>
        </p:nvGraphicFramePr>
        <p:xfrm>
          <a:off x="1247796" y="1527157"/>
          <a:ext cx="5047615" cy="431800"/>
        </p:xfrm>
        <a:graphic>
          <a:graphicData uri="http://schemas.openxmlformats.org/drawingml/2006/table">
            <a:tbl>
              <a:tblPr/>
              <a:tblGrid>
                <a:gridCol w="821689"/>
                <a:gridCol w="850900"/>
                <a:gridCol w="844550"/>
                <a:gridCol w="844550"/>
                <a:gridCol w="838200"/>
                <a:gridCol w="847725"/>
              </a:tblGrid>
              <a:tr h="206375">
                <a:tc>
                  <a:txBody>
                    <a:bodyPr vert="horz" wrap="square"/>
                    <a:lstStyle/>
                    <a:p>
                      <a:pPr algn="l" rtl="0" eaLnBrk="0">
                        <a:lnSpc>
                          <a:spcPct val="124000"/>
                        </a:lnSpc>
                      </a:pPr>
                      <a:endParaRPr lang="Arial" altLang="Arial" sz="300"/>
                    </a:p>
                    <a:p>
                      <a:pPr marL="315595" algn="l" rtl="0" eaLnBrk="0">
                        <a:lnSpc>
                          <a:spcPct val="95000"/>
                        </a:lnSpc>
                        <a:spcBef>
                          <a:spcPts val="3"/>
                        </a:spcBef>
                      </a:pPr>
                      <a:r>
                        <a:rPr sz="800" b="1" kern="0" spc="-30">
                          <a:solidFill>
                            <a:srgbClr val="FFFFFF">
                              <a:alpha val="100000"/>
                            </a:srgbClr>
                          </a:solidFill>
                          <a:latin typeface="SimSun"/>
                          <a:ea typeface="SimSun"/>
                          <a:cs typeface="SimSun"/>
                        </a:rPr>
                        <a:t>首页</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855A6"/>
                    </a:solidFill>
                  </a:tcPr>
                </a:tc>
                <a:tc>
                  <a:txBody>
                    <a:bodyPr vert="horz" wrap="square"/>
                    <a:lstStyle/>
                    <a:p>
                      <a:pPr algn="l" rtl="0" eaLnBrk="0">
                        <a:lnSpc>
                          <a:spcPct val="123000"/>
                        </a:lnSpc>
                      </a:pPr>
                      <a:endParaRPr lang="Arial" altLang="Arial" sz="300"/>
                    </a:p>
                    <a:p>
                      <a:pPr marL="249554" algn="l" rtl="0" eaLnBrk="0">
                        <a:lnSpc>
                          <a:spcPct val="95000"/>
                        </a:lnSpc>
                        <a:spcBef>
                          <a:spcPts val="1"/>
                        </a:spcBef>
                      </a:pPr>
                      <a:r>
                        <a:rPr sz="800" b="1" kern="0" spc="-20">
                          <a:solidFill>
                            <a:srgbClr val="FFFFFF">
                              <a:alpha val="100000"/>
                            </a:srgbClr>
                          </a:solidFill>
                          <a:latin typeface="SimSun"/>
                          <a:ea typeface="SimSun"/>
                          <a:cs typeface="SimSun"/>
                        </a:rPr>
                        <a:t>信息公开</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855A6"/>
                    </a:solidFill>
                  </a:tcPr>
                </a:tc>
                <a:tc>
                  <a:txBody>
                    <a:bodyPr vert="horz" wrap="square"/>
                    <a:lstStyle/>
                    <a:p>
                      <a:pPr algn="l" rtl="0" eaLnBrk="0">
                        <a:lnSpc>
                          <a:spcPct val="124000"/>
                        </a:lnSpc>
                      </a:pPr>
                      <a:endParaRPr lang="Arial" altLang="Arial" sz="300"/>
                    </a:p>
                    <a:p>
                      <a:pPr marL="236854" algn="l" rtl="0" eaLnBrk="0">
                        <a:lnSpc>
                          <a:spcPct val="95000"/>
                        </a:lnSpc>
                        <a:spcBef>
                          <a:spcPts val="3"/>
                        </a:spcBef>
                      </a:pPr>
                      <a:r>
                        <a:rPr sz="800" b="1" kern="0" spc="-20">
                          <a:solidFill>
                            <a:srgbClr val="FFFFFF">
                              <a:alpha val="100000"/>
                            </a:srgbClr>
                          </a:solidFill>
                          <a:latin typeface="SimSun"/>
                          <a:ea typeface="SimSun"/>
                          <a:cs typeface="SimSun"/>
                        </a:rPr>
                        <a:t>新闻动态</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855A6"/>
                    </a:solidFill>
                  </a:tcPr>
                </a:tc>
                <a:tc>
                  <a:txBody>
                    <a:bodyPr vert="horz" wrap="square"/>
                    <a:lstStyle/>
                    <a:p>
                      <a:pPr algn="l" rtl="0" eaLnBrk="0">
                        <a:lnSpc>
                          <a:spcPct val="123000"/>
                        </a:lnSpc>
                      </a:pPr>
                      <a:endParaRPr lang="Arial" altLang="Arial" sz="300"/>
                    </a:p>
                    <a:p>
                      <a:pPr marL="249554" algn="l" rtl="0" eaLnBrk="0">
                        <a:lnSpc>
                          <a:spcPct val="95000"/>
                        </a:lnSpc>
                        <a:spcBef>
                          <a:spcPts val="1"/>
                        </a:spcBef>
                      </a:pPr>
                      <a:r>
                        <a:rPr sz="800" b="1" kern="0" spc="-20">
                          <a:solidFill>
                            <a:srgbClr val="FFFFFF">
                              <a:alpha val="100000"/>
                            </a:srgbClr>
                          </a:solidFill>
                          <a:latin typeface="SimSun"/>
                          <a:ea typeface="SimSun"/>
                          <a:cs typeface="SimSun"/>
                        </a:rPr>
                        <a:t>政策文件</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855A6"/>
                    </a:solidFill>
                  </a:tcPr>
                </a:tc>
                <a:tc>
                  <a:txBody>
                    <a:bodyPr vert="horz" wrap="square"/>
                    <a:lstStyle/>
                    <a:p>
                      <a:pPr algn="l" rtl="0" eaLnBrk="0">
                        <a:lnSpc>
                          <a:spcPct val="123000"/>
                        </a:lnSpc>
                      </a:pPr>
                      <a:endParaRPr lang="Arial" altLang="Arial" sz="300"/>
                    </a:p>
                    <a:p>
                      <a:pPr marL="236854" algn="l" rtl="0" eaLnBrk="0">
                        <a:lnSpc>
                          <a:spcPct val="95000"/>
                        </a:lnSpc>
                        <a:spcBef>
                          <a:spcPts val="1"/>
                        </a:spcBef>
                      </a:pPr>
                      <a:r>
                        <a:rPr sz="800" b="1" kern="0" spc="-20">
                          <a:solidFill>
                            <a:srgbClr val="FFFFFF">
                              <a:alpha val="100000"/>
                            </a:srgbClr>
                          </a:solidFill>
                          <a:latin typeface="SimSun"/>
                          <a:ea typeface="SimSun"/>
                          <a:cs typeface="SimSun"/>
                        </a:rPr>
                        <a:t>纳税服务</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855A6"/>
                    </a:solidFill>
                  </a:tcPr>
                </a:tc>
                <a:tc>
                  <a:txBody>
                    <a:bodyPr vert="horz" wrap="square"/>
                    <a:lstStyle/>
                    <a:p>
                      <a:pPr algn="l" rtl="0" eaLnBrk="0">
                        <a:lnSpc>
                          <a:spcPct val="124000"/>
                        </a:lnSpc>
                      </a:pPr>
                      <a:endParaRPr lang="Arial" altLang="Arial" sz="300"/>
                    </a:p>
                    <a:p>
                      <a:pPr marL="249554" algn="l" rtl="0" eaLnBrk="0">
                        <a:lnSpc>
                          <a:spcPct val="95000"/>
                        </a:lnSpc>
                        <a:spcBef>
                          <a:spcPts val="3"/>
                        </a:spcBef>
                      </a:pPr>
                      <a:r>
                        <a:rPr sz="800" b="1" kern="0" spc="-20">
                          <a:solidFill>
                            <a:srgbClr val="FFFFFF">
                              <a:alpha val="100000"/>
                            </a:srgbClr>
                          </a:solidFill>
                          <a:latin typeface="SimSun"/>
                          <a:ea typeface="SimSun"/>
                          <a:cs typeface="SimSun"/>
                        </a:rPr>
                        <a:t>互动交流</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855A6"/>
                    </a:solidFill>
                  </a:tcPr>
                </a:tc>
              </a:tr>
              <a:tr h="225425">
                <a:tc gridSpan="6">
                  <a:txBody>
                    <a:bodyPr vert="horz" wrap="square"/>
                    <a:lstStyle/>
                    <a:p>
                      <a:pPr algn="l" rtl="0" eaLnBrk="0">
                        <a:lnSpc>
                          <a:spcPct val="118000"/>
                        </a:lnSpc>
                      </a:pPr>
                      <a:endParaRPr lang="Arial" altLang="Arial" sz="500"/>
                    </a:p>
                    <a:p>
                      <a:pPr marL="80010" algn="l" rtl="0" eaLnBrk="0">
                        <a:lnSpc>
                          <a:spcPct val="94000"/>
                        </a:lnSpc>
                        <a:spcBef>
                          <a:spcPts val="4"/>
                        </a:spcBef>
                      </a:pPr>
                      <a:r>
                        <a:rPr sz="600" b="1" kern="0" spc="-10">
                          <a:solidFill>
                            <a:srgbClr val="0058BC">
                              <a:alpha val="100000"/>
                            </a:srgbClr>
                          </a:solidFill>
                          <a:latin typeface="SimSun"/>
                          <a:ea typeface="SimSun"/>
                          <a:cs typeface="SimSun"/>
                        </a:rPr>
                        <a:t>Q首页&gt;信息公开&gt;通知公告</a:t>
                      </a:r>
                      <a:endParaRPr lang="SimSun" altLang="SimSun" sz="6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pSp>
        <p:nvGrpSpPr>
          <p:cNvPr id="6" name="group 6"/>
          <p:cNvGrpSpPr/>
          <p:nvPr/>
        </p:nvGrpSpPr>
        <p:grpSpPr>
          <a:xfrm rot="21600000">
            <a:off x="1282735" y="7423144"/>
            <a:ext cx="4984750" cy="374696"/>
            <a:chExt cx="4984750" cy="374696"/>
          </a:xfrm>
        </p:grpSpPr>
        <p:pic>
          <p:nvPicPr>
            <p:cNvPr id="76" name="picture 76"/>
            <p:cNvPicPr>
              <a:picLocks noChangeAspect="1"/>
            </p:cNvPicPr>
            <p:nvPr/>
          </p:nvPicPr>
          <p:blipFill>
            <a:blip r:embed="rId2"/>
            <a:stretch>
              <a:fillRect/>
            </a:stretch>
          </p:blipFill>
          <p:spPr>
            <a:xfrm rot="21600000">
              <a:off x="0" y="0"/>
              <a:ext cx="4984750" cy="374696"/>
            </a:xfrm>
            <a:prstGeom prst="rect">
              <a:avLst/>
            </a:prstGeom>
          </p:spPr>
        </p:pic>
        <p:sp>
          <p:nvSpPr>
            <p:cNvPr id="78" name="textbox 78"/>
            <p:cNvSpPr/>
            <p:nvPr/>
          </p:nvSpPr>
          <p:spPr>
            <a:xfrm>
              <a:off x="-12700" y="-12700"/>
              <a:ext cx="5010150" cy="409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Arial" altLang="Arial" sz="700"/>
            </a:p>
            <a:p>
              <a:pPr marL="75564" algn="l" rtl="0" eaLnBrk="0">
                <a:lnSpc>
                  <a:spcPct val="94000"/>
                </a:lnSpc>
                <a:spcBef>
                  <a:spcPts val="3"/>
                </a:spcBef>
              </a:pPr>
              <a:r>
                <a:rPr sz="700" kern="0" spc="30">
                  <a:solidFill>
                    <a:srgbClr val="FFFFFF">
                      <a:alpha val="100000"/>
                    </a:srgbClr>
                  </a:solidFill>
                  <a:latin typeface="SimHei"/>
                  <a:ea typeface="SimHei"/>
                  <a:cs typeface="SimHei"/>
                </a:rPr>
                <a:t>首页|宪法丨人大机构</a:t>
              </a:r>
              <a:r>
                <a:rPr sz="700" kern="0" spc="30">
                  <a:solidFill>
                    <a:srgbClr val="D49830">
                      <a:alpha val="100000"/>
                    </a:srgbClr>
                  </a:solidFill>
                  <a:latin typeface="SimHei"/>
                  <a:ea typeface="SimHei"/>
                  <a:cs typeface="SimHei"/>
                </a:rPr>
                <a:t>|</a:t>
              </a:r>
              <a:r>
                <a:rPr sz="700" kern="0" spc="-60">
                  <a:solidFill>
                    <a:srgbClr val="D49830">
                      <a:alpha val="100000"/>
                    </a:srgbClr>
                  </a:solidFill>
                  <a:latin typeface="SimHei"/>
                  <a:ea typeface="SimHei"/>
                  <a:cs typeface="SimHei"/>
                </a:rPr>
                <a:t> </a:t>
              </a:r>
              <a:r>
                <a:rPr sz="700" kern="0" spc="30">
                  <a:solidFill>
                    <a:srgbClr val="FFFFFF">
                      <a:alpha val="100000"/>
                    </a:srgbClr>
                  </a:solidFill>
                  <a:latin typeface="SimHei"/>
                  <a:ea typeface="SimHei"/>
                  <a:cs typeface="SimHei"/>
                </a:rPr>
                <a:t>栗战书委员长</a:t>
              </a:r>
              <a:r>
                <a:rPr sz="700" kern="0" spc="20">
                  <a:solidFill>
                    <a:srgbClr val="FFFFFF">
                      <a:alpha val="100000"/>
                    </a:srgbClr>
                  </a:solidFill>
                  <a:latin typeface="SimHei"/>
                  <a:ea typeface="SimHei"/>
                  <a:cs typeface="SimHei"/>
                </a:rPr>
                <a:t>|代表大会会议丨常委会会议丨委员长会议丨权威发布丨立法丨监督丨代表</a:t>
              </a:r>
              <a:endParaRPr lang="SimHei" altLang="SimHei" sz="700"/>
            </a:p>
            <a:p>
              <a:pPr algn="l" rtl="0" eaLnBrk="0">
                <a:lnSpc>
                  <a:spcPct val="125000"/>
                </a:lnSpc>
              </a:pPr>
              <a:endParaRPr lang="Arial" altLang="Arial" sz="200"/>
            </a:p>
            <a:p>
              <a:pPr marL="81914" algn="l" rtl="0" eaLnBrk="0">
                <a:lnSpc>
                  <a:spcPct val="93000"/>
                </a:lnSpc>
                <a:spcBef>
                  <a:spcPts val="2"/>
                </a:spcBef>
              </a:pPr>
              <a:r>
                <a:rPr sz="700" kern="0" spc="30">
                  <a:solidFill>
                    <a:srgbClr val="FFFFFF">
                      <a:alpha val="100000"/>
                    </a:srgbClr>
                  </a:solidFill>
                  <a:latin typeface="SimSun"/>
                  <a:ea typeface="SimSun"/>
                  <a:cs typeface="SimSun"/>
                </a:rPr>
                <a:t>对外交往丨选举任免丨法律研究</a:t>
              </a:r>
              <a:r>
                <a:rPr sz="700" kern="0" spc="30">
                  <a:solidFill>
                    <a:srgbClr val="D49830">
                      <a:alpha val="100000"/>
                    </a:srgbClr>
                  </a:solidFill>
                  <a:latin typeface="SimSun"/>
                  <a:ea typeface="SimSun"/>
                  <a:cs typeface="SimSun"/>
                </a:rPr>
                <a:t>| </a:t>
              </a:r>
              <a:r>
                <a:rPr sz="700" kern="0" spc="30">
                  <a:solidFill>
                    <a:srgbClr val="FFFFFF">
                      <a:alpha val="100000"/>
                    </a:srgbClr>
                  </a:solidFill>
                  <a:latin typeface="SimSun"/>
                  <a:ea typeface="SimSun"/>
                  <a:cs typeface="SimSun"/>
                </a:rPr>
                <a:t>理论丨机关工作丨地方人大丨图片!视频|直播</a:t>
              </a:r>
              <a:r>
                <a:rPr sz="700" kern="0" spc="30">
                  <a:solidFill>
                    <a:srgbClr val="E72FB6">
                      <a:alpha val="100000"/>
                    </a:srgbClr>
                  </a:solidFill>
                  <a:latin typeface="SimSun"/>
                  <a:ea typeface="SimSun"/>
                  <a:cs typeface="SimSun"/>
                </a:rPr>
                <a:t>丨</a:t>
              </a:r>
              <a:r>
                <a:rPr sz="700" kern="0" spc="-170">
                  <a:solidFill>
                    <a:srgbClr val="E72FB6">
                      <a:alpha val="100000"/>
                    </a:srgbClr>
                  </a:solidFill>
                  <a:latin typeface="SimSun"/>
                  <a:ea typeface="SimSun"/>
                  <a:cs typeface="SimSun"/>
                </a:rPr>
                <a:t> </a:t>
              </a:r>
              <a:r>
                <a:rPr sz="700" kern="0" spc="30">
                  <a:solidFill>
                    <a:srgbClr val="FFFFFF">
                      <a:alpha val="100000"/>
                    </a:srgbClr>
                  </a:solidFill>
                  <a:latin typeface="SimSun"/>
                  <a:ea typeface="SimSun"/>
                  <a:cs typeface="SimSun"/>
                </a:rPr>
                <a:t>专题丨资料</a:t>
              </a:r>
              <a:r>
                <a:rPr sz="700" kern="0" spc="20">
                  <a:solidFill>
                    <a:srgbClr val="FFFFFF">
                      <a:alpha val="100000"/>
                    </a:srgbClr>
                  </a:solidFill>
                  <a:latin typeface="SimSun"/>
                  <a:ea typeface="SimSun"/>
                  <a:cs typeface="SimSun"/>
                </a:rPr>
                <a:t>库丨国旗丨国歌丨国徽</a:t>
              </a:r>
              <a:endParaRPr lang="SimSun" altLang="SimSun" sz="700"/>
            </a:p>
          </p:txBody>
        </p:sp>
      </p:grpSp>
      <p:sp>
        <p:nvSpPr>
          <p:cNvPr id="80" name="textbox 80"/>
          <p:cNvSpPr/>
          <p:nvPr/>
        </p:nvSpPr>
        <p:spPr>
          <a:xfrm>
            <a:off x="2416277" y="6705125"/>
            <a:ext cx="3390265" cy="2895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629"/>
              </a:lnSpc>
            </a:pPr>
            <a:endParaRPr lang="Arial" altLang="Arial" sz="100"/>
          </a:p>
          <a:p>
            <a:pPr marL="12700" algn="l" rtl="0" eaLnBrk="0">
              <a:lnSpc>
                <a:spcPct val="96000"/>
              </a:lnSpc>
            </a:pPr>
            <a:r>
              <a:rPr sz="1800" b="1" kern="0" spc="-80">
                <a:solidFill>
                  <a:srgbClr val="AD1700">
                    <a:alpha val="100000"/>
                  </a:srgbClr>
                </a:solidFill>
                <a:latin typeface="SimHei"/>
                <a:ea typeface="SimHei"/>
                <a:cs typeface="SimHei"/>
              </a:rPr>
              <a:t>全</a:t>
            </a:r>
            <a:r>
              <a:rPr sz="1800" kern="0" spc="-8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国</a:t>
            </a:r>
            <a:r>
              <a:rPr sz="1800" kern="0" spc="5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人</a:t>
            </a:r>
            <a:r>
              <a:rPr sz="1800" kern="0" spc="5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民</a:t>
            </a:r>
            <a:r>
              <a:rPr sz="1800" kern="0" spc="4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代</a:t>
            </a:r>
            <a:r>
              <a:rPr sz="1800" kern="0" spc="-8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表</a:t>
            </a:r>
            <a:r>
              <a:rPr sz="1800" kern="0" spc="7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大</a:t>
            </a:r>
            <a:r>
              <a:rPr sz="1800" kern="0" spc="870">
                <a:solidFill>
                  <a:srgbClr val="AD1700">
                    <a:alpha val="100000"/>
                  </a:srgbClr>
                </a:solidFill>
                <a:latin typeface="SimHei"/>
                <a:ea typeface="SimHei"/>
                <a:cs typeface="SimHei"/>
              </a:rPr>
              <a:t> </a:t>
            </a:r>
            <a:r>
              <a:rPr sz="1800" b="1" kern="0" spc="-80">
                <a:solidFill>
                  <a:srgbClr val="AD1700">
                    <a:alpha val="100000"/>
                  </a:srgbClr>
                </a:solidFill>
                <a:latin typeface="SimHei"/>
                <a:ea typeface="SimHei"/>
                <a:cs typeface="SimHei"/>
              </a:rPr>
              <a:t>会</a:t>
            </a:r>
            <a:endParaRPr lang="SimHei" altLang="SimHei" sz="1800"/>
          </a:p>
        </p:txBody>
      </p:sp>
      <p:sp>
        <p:nvSpPr>
          <p:cNvPr id="82" name="textbox 82"/>
          <p:cNvSpPr/>
          <p:nvPr/>
        </p:nvSpPr>
        <p:spPr>
          <a:xfrm>
            <a:off x="1739915" y="1107620"/>
            <a:ext cx="1918335" cy="3168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1"/>
              </a:lnSpc>
            </a:pPr>
            <a:endParaRPr lang="Arial" altLang="Arial" sz="100"/>
          </a:p>
          <a:p>
            <a:pPr marL="33655" algn="l" rtl="0" eaLnBrk="0">
              <a:lnSpc>
                <a:spcPct val="99000"/>
              </a:lnSpc>
            </a:pPr>
            <a:r>
              <a:rPr sz="1100" b="1" kern="0" spc="120">
                <a:solidFill>
                  <a:srgbClr val="0048A7">
                    <a:alpha val="100000"/>
                  </a:srgbClr>
                </a:solidFill>
                <a:latin typeface="SimHei"/>
                <a:ea typeface="SimHei"/>
                <a:cs typeface="SimHei"/>
              </a:rPr>
              <a:t>国家税务总局山东省税务局</a:t>
            </a:r>
            <a:endParaRPr lang="SimHei" altLang="SimHei" sz="1100"/>
          </a:p>
          <a:p>
            <a:pPr algn="l" rtl="0" eaLnBrk="0">
              <a:lnSpc>
                <a:spcPct val="130000"/>
              </a:lnSpc>
            </a:pPr>
            <a:endParaRPr lang="Arial" altLang="Arial" sz="300"/>
          </a:p>
          <a:p>
            <a:pPr marL="12700" algn="l" rtl="0" eaLnBrk="0">
              <a:lnSpc>
                <a:spcPct val="85000"/>
              </a:lnSpc>
              <a:spcBef>
                <a:spcPts val="2"/>
              </a:spcBef>
            </a:pPr>
            <a:r>
              <a:rPr sz="500" b="1" kern="0" spc="20">
                <a:solidFill>
                  <a:srgbClr val="2966AD">
                    <a:alpha val="100000"/>
                  </a:srgbClr>
                </a:solidFill>
                <a:latin typeface="Times New Roman"/>
                <a:ea typeface="Times New Roman"/>
                <a:cs typeface="Times New Roman"/>
              </a:rPr>
              <a:t>Shandong</a:t>
            </a:r>
            <a:r>
              <a:rPr sz="500" b="1" kern="0" spc="50">
                <a:solidFill>
                  <a:srgbClr val="2966AD">
                    <a:alpha val="100000"/>
                  </a:srgbClr>
                </a:solidFill>
                <a:latin typeface="Times New Roman"/>
                <a:ea typeface="Times New Roman"/>
                <a:cs typeface="Times New Roman"/>
              </a:rPr>
              <a:t> </a:t>
            </a:r>
            <a:r>
              <a:rPr sz="500" b="1" kern="0" spc="20">
                <a:solidFill>
                  <a:srgbClr val="2966AD">
                    <a:alpha val="100000"/>
                  </a:srgbClr>
                </a:solidFill>
                <a:latin typeface="Times New Roman"/>
                <a:ea typeface="Times New Roman"/>
                <a:cs typeface="Times New Roman"/>
              </a:rPr>
              <a:t>Rovincial</a:t>
            </a:r>
            <a:r>
              <a:rPr sz="500" b="1" kern="0" spc="60">
                <a:solidFill>
                  <a:srgbClr val="2966AD">
                    <a:alpha val="100000"/>
                  </a:srgbClr>
                </a:solidFill>
                <a:latin typeface="Times New Roman"/>
                <a:ea typeface="Times New Roman"/>
                <a:cs typeface="Times New Roman"/>
              </a:rPr>
              <a:t> </a:t>
            </a:r>
            <a:r>
              <a:rPr sz="500" b="1" kern="0" spc="20">
                <a:solidFill>
                  <a:srgbClr val="2966AD">
                    <a:alpha val="100000"/>
                  </a:srgbClr>
                </a:solidFill>
                <a:latin typeface="Times New Roman"/>
                <a:ea typeface="Times New Roman"/>
                <a:cs typeface="Times New Roman"/>
              </a:rPr>
              <a:t>Tax</a:t>
            </a:r>
            <a:r>
              <a:rPr sz="500" b="1" kern="0" spc="70">
                <a:solidFill>
                  <a:srgbClr val="2966AD">
                    <a:alpha val="100000"/>
                  </a:srgbClr>
                </a:solidFill>
                <a:latin typeface="Times New Roman"/>
                <a:ea typeface="Times New Roman"/>
                <a:cs typeface="Times New Roman"/>
              </a:rPr>
              <a:t> </a:t>
            </a:r>
            <a:r>
              <a:rPr sz="500" b="1" kern="0" spc="20">
                <a:solidFill>
                  <a:srgbClr val="2966AD">
                    <a:alpha val="100000"/>
                  </a:srgbClr>
                </a:solidFill>
                <a:latin typeface="Times New Roman"/>
                <a:ea typeface="Times New Roman"/>
                <a:cs typeface="Times New Roman"/>
              </a:rPr>
              <a:t>Service,Sate</a:t>
            </a:r>
            <a:r>
              <a:rPr sz="500" b="1" kern="0" spc="60">
                <a:solidFill>
                  <a:srgbClr val="2966AD">
                    <a:alpha val="100000"/>
                  </a:srgbClr>
                </a:solidFill>
                <a:latin typeface="Times New Roman"/>
                <a:ea typeface="Times New Roman"/>
                <a:cs typeface="Times New Roman"/>
              </a:rPr>
              <a:t> </a:t>
            </a:r>
            <a:r>
              <a:rPr sz="500" b="1" kern="0" spc="20">
                <a:solidFill>
                  <a:srgbClr val="2966AD">
                    <a:alpha val="100000"/>
                  </a:srgbClr>
                </a:solidFill>
                <a:latin typeface="Times New Roman"/>
                <a:ea typeface="Times New Roman"/>
                <a:cs typeface="Times New Roman"/>
              </a:rPr>
              <a:t>Taxation</a:t>
            </a:r>
            <a:r>
              <a:rPr sz="500" b="1" kern="0" spc="50">
                <a:solidFill>
                  <a:srgbClr val="2966AD">
                    <a:alpha val="100000"/>
                  </a:srgbClr>
                </a:solidFill>
                <a:latin typeface="Times New Roman"/>
                <a:ea typeface="Times New Roman"/>
                <a:cs typeface="Times New Roman"/>
              </a:rPr>
              <a:t> </a:t>
            </a:r>
            <a:r>
              <a:rPr sz="500" b="1" kern="0" spc="20">
                <a:solidFill>
                  <a:srgbClr val="2966AD">
                    <a:alpha val="100000"/>
                  </a:srgbClr>
                </a:solidFill>
                <a:latin typeface="Times New Roman"/>
                <a:ea typeface="Times New Roman"/>
                <a:cs typeface="Times New Roman"/>
              </a:rPr>
              <a:t>Administration</a:t>
            </a:r>
            <a:endParaRPr lang="Times New Roman" altLang="Times New Roman" sz="500"/>
          </a:p>
        </p:txBody>
      </p:sp>
      <p:pic>
        <p:nvPicPr>
          <p:cNvPr id="84" name="picture 84"/>
          <p:cNvPicPr>
            <a:picLocks noChangeAspect="1"/>
          </p:cNvPicPr>
          <p:nvPr/>
        </p:nvPicPr>
        <p:blipFill>
          <a:blip r:embed="rId3"/>
          <a:stretch>
            <a:fillRect/>
          </a:stretch>
        </p:blipFill>
        <p:spPr>
          <a:xfrm rot="21600000">
            <a:off x="1568459" y="6521477"/>
            <a:ext cx="660387" cy="698493"/>
          </a:xfrm>
          <a:prstGeom prst="rect">
            <a:avLst/>
          </a:prstGeom>
        </p:spPr>
      </p:pic>
      <p:sp>
        <p:nvSpPr>
          <p:cNvPr id="86" name="textbox 86"/>
          <p:cNvSpPr/>
          <p:nvPr/>
        </p:nvSpPr>
        <p:spPr>
          <a:xfrm>
            <a:off x="2413008" y="6971875"/>
            <a:ext cx="3407409" cy="1371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558"/>
              </a:lnSpc>
            </a:pPr>
            <a:endParaRPr lang="Arial" altLang="Arial" sz="100"/>
          </a:p>
          <a:p>
            <a:pPr marL="12700" algn="l" rtl="0" eaLnBrk="0">
              <a:lnSpc>
                <a:spcPct val="81000"/>
              </a:lnSpc>
            </a:pPr>
            <a:r>
              <a:rPr sz="900" b="1" kern="0" spc="-30">
                <a:solidFill>
                  <a:srgbClr val="000000">
                    <a:alpha val="100000"/>
                  </a:srgbClr>
                </a:solidFill>
                <a:latin typeface="Arial"/>
                <a:ea typeface="Arial"/>
                <a:cs typeface="Arial"/>
              </a:rPr>
              <a:t>The</a:t>
            </a:r>
            <a:r>
              <a:rPr sz="900" b="1" kern="0" spc="70">
                <a:solidFill>
                  <a:srgbClr val="000000">
                    <a:alpha val="100000"/>
                  </a:srgbClr>
                </a:solidFill>
                <a:latin typeface="Arial"/>
                <a:ea typeface="Arial"/>
                <a:cs typeface="Arial"/>
              </a:rPr>
              <a:t> </a:t>
            </a:r>
            <a:r>
              <a:rPr sz="900" b="1" kern="0" spc="-30">
                <a:solidFill>
                  <a:srgbClr val="000000">
                    <a:alpha val="100000"/>
                  </a:srgbClr>
                </a:solidFill>
                <a:latin typeface="Arial"/>
                <a:ea typeface="Arial"/>
                <a:cs typeface="Arial"/>
              </a:rPr>
              <a:t>National</a:t>
            </a:r>
            <a:r>
              <a:rPr sz="900" b="1" kern="0" spc="50">
                <a:solidFill>
                  <a:srgbClr val="000000">
                    <a:alpha val="100000"/>
                  </a:srgbClr>
                </a:solidFill>
                <a:latin typeface="Arial"/>
                <a:ea typeface="Arial"/>
                <a:cs typeface="Arial"/>
              </a:rPr>
              <a:t> </a:t>
            </a:r>
            <a:r>
              <a:rPr sz="900" b="1" kern="0" spc="-30">
                <a:solidFill>
                  <a:srgbClr val="000000">
                    <a:alpha val="100000"/>
                  </a:srgbClr>
                </a:solidFill>
                <a:latin typeface="Arial"/>
                <a:ea typeface="Arial"/>
                <a:cs typeface="Arial"/>
              </a:rPr>
              <a:t>People's Congress of the</a:t>
            </a:r>
            <a:r>
              <a:rPr sz="900" b="1" kern="0" spc="50">
                <a:solidFill>
                  <a:srgbClr val="000000">
                    <a:alpha val="100000"/>
                  </a:srgbClr>
                </a:solidFill>
                <a:latin typeface="Arial"/>
                <a:ea typeface="Arial"/>
                <a:cs typeface="Arial"/>
              </a:rPr>
              <a:t> </a:t>
            </a:r>
            <a:r>
              <a:rPr sz="900" b="1" kern="0" spc="-30">
                <a:solidFill>
                  <a:srgbClr val="000000">
                    <a:alpha val="100000"/>
                  </a:srgbClr>
                </a:solidFill>
                <a:latin typeface="Arial"/>
                <a:ea typeface="Arial"/>
                <a:cs typeface="Arial"/>
              </a:rPr>
              <a:t>People's</a:t>
            </a:r>
            <a:r>
              <a:rPr sz="900" b="1" kern="0" spc="40">
                <a:solidFill>
                  <a:srgbClr val="000000">
                    <a:alpha val="100000"/>
                  </a:srgbClr>
                </a:solidFill>
                <a:latin typeface="Arial"/>
                <a:ea typeface="Arial"/>
                <a:cs typeface="Arial"/>
              </a:rPr>
              <a:t> </a:t>
            </a:r>
            <a:r>
              <a:rPr sz="900" b="1" kern="0" spc="-30">
                <a:solidFill>
                  <a:srgbClr val="000000">
                    <a:alpha val="100000"/>
                  </a:srgbClr>
                </a:solidFill>
                <a:latin typeface="Arial"/>
                <a:ea typeface="Arial"/>
                <a:cs typeface="Arial"/>
              </a:rPr>
              <a:t>Republic of China</a:t>
            </a:r>
            <a:endParaRPr lang="Arial" altLang="Arial" sz="900"/>
          </a:p>
        </p:txBody>
      </p:sp>
      <p:pic>
        <p:nvPicPr>
          <p:cNvPr id="88" name="picture 88"/>
          <p:cNvPicPr>
            <a:picLocks noChangeAspect="1"/>
          </p:cNvPicPr>
          <p:nvPr/>
        </p:nvPicPr>
        <p:blipFill>
          <a:blip r:embed="rId4"/>
          <a:stretch>
            <a:fillRect/>
          </a:stretch>
        </p:blipFill>
        <p:spPr>
          <a:xfrm rot="21600000">
            <a:off x="1276382" y="990635"/>
            <a:ext cx="419057" cy="501627"/>
          </a:xfrm>
          <a:prstGeom prst="rect">
            <a:avLst/>
          </a:prstGeom>
        </p:spPr>
      </p:pic>
      <p:pic>
        <p:nvPicPr>
          <p:cNvPr id="90" name="picture 90"/>
          <p:cNvPicPr>
            <a:picLocks noChangeAspect="1"/>
          </p:cNvPicPr>
          <p:nvPr/>
        </p:nvPicPr>
        <p:blipFill>
          <a:blip r:embed="rId5"/>
          <a:stretch>
            <a:fillRect/>
          </a:stretch>
        </p:blipFill>
        <p:spPr>
          <a:xfrm rot="21600000">
            <a:off x="5848351" y="1155742"/>
            <a:ext cx="393722" cy="145964"/>
          </a:xfrm>
          <a:prstGeom prst="rect">
            <a:avLst/>
          </a:prstGeom>
        </p:spPr>
      </p:pic>
      <p:sp>
        <p:nvSpPr>
          <p:cNvPr id="92" name="textbox 92"/>
          <p:cNvSpPr/>
          <p:nvPr/>
        </p:nvSpPr>
        <p:spPr>
          <a:xfrm>
            <a:off x="4813305" y="1178993"/>
            <a:ext cx="1328419" cy="131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917"/>
              </a:lnSpc>
            </a:pPr>
            <a:endParaRPr lang="Arial" altLang="Arial" sz="100"/>
          </a:p>
          <a:p>
            <a:pPr marL="12700" algn="l" rtl="0" eaLnBrk="0">
              <a:lnSpc>
                <a:spcPct val="117000"/>
              </a:lnSpc>
            </a:pPr>
            <a:r>
              <a:rPr sz="500" u="sng" kern="0" spc="10">
                <a:solidFill>
                  <a:srgbClr val="000000">
                    <a:alpha val="100000"/>
                  </a:srgbClr>
                </a:solidFill>
                <a:latin typeface="SimHei"/>
                <a:ea typeface="SimHei"/>
                <a:cs typeface="SimHei"/>
              </a:rPr>
              <a:t>请 输 入 关 键 字           </a:t>
            </a:r>
            <a:r>
              <a:rPr sz="500" u="sng" kern="0" spc="0">
                <a:solidFill>
                  <a:srgbClr val="000000">
                    <a:alpha val="100000"/>
                  </a:srgbClr>
                </a:solidFill>
                <a:latin typeface="SimHei"/>
                <a:ea typeface="SimHei"/>
                <a:cs typeface="SimHei"/>
              </a:rPr>
              <a:t>   </a:t>
            </a:r>
            <a:r>
              <a:rPr sz="500" kern="0" spc="0">
                <a:solidFill>
                  <a:srgbClr val="000000">
                    <a:alpha val="100000"/>
                  </a:srgbClr>
                </a:solidFill>
                <a:latin typeface="SimHei"/>
                <a:ea typeface="SimHei"/>
                <a:cs typeface="SimHei"/>
              </a:rPr>
              <a:t>  </a:t>
            </a:r>
            <a:r>
              <a:rPr sz="800" kern="0" spc="0" baseline="6511">
                <a:solidFill>
                  <a:srgbClr val="FFFFFF">
                    <a:alpha val="100000"/>
                  </a:srgbClr>
                </a:solidFill>
                <a:latin typeface="SimSun"/>
                <a:ea typeface="SimSun"/>
                <a:cs typeface="SimSun"/>
              </a:rPr>
              <a:t>O</a:t>
            </a:r>
            <a:r>
              <a:rPr sz="500" kern="0" spc="0">
                <a:solidFill>
                  <a:srgbClr val="FFFFFF">
                    <a:alpha val="100000"/>
                  </a:srgbClr>
                </a:solidFill>
                <a:latin typeface="SimSun"/>
                <a:ea typeface="SimSun"/>
                <a:cs typeface="SimSun"/>
              </a:rPr>
              <a:t>  </a:t>
            </a:r>
            <a:r>
              <a:rPr sz="800" kern="0" spc="0" baseline="6511">
                <a:solidFill>
                  <a:srgbClr val="FFFFFF">
                    <a:alpha val="100000"/>
                  </a:srgbClr>
                </a:solidFill>
                <a:latin typeface="YouYuan"/>
                <a:ea typeface="YouYuan"/>
                <a:cs typeface="YouYuan"/>
              </a:rPr>
              <a:t>增素</a:t>
            </a:r>
            <a:endParaRPr lang="YouYuan" altLang="YouYuan" sz="800" baseline="6511"/>
          </a:p>
        </p:txBody>
      </p:sp>
      <p:sp>
        <p:nvSpPr>
          <p:cNvPr id="94" name="textbox 94"/>
          <p:cNvSpPr/>
          <p:nvPr/>
        </p:nvSpPr>
        <p:spPr>
          <a:xfrm>
            <a:off x="3308374" y="9923272"/>
            <a:ext cx="9201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83"/>
              </a:lnSpc>
            </a:pPr>
            <a:endParaRPr lang="Arial" altLang="Arial" sz="100"/>
          </a:p>
          <a:p>
            <a:pPr marL="12700" algn="l" rtl="0" eaLnBrk="0">
              <a:lnSpc>
                <a:spcPct val="95000"/>
              </a:lnSpc>
            </a:pPr>
            <a:r>
              <a:rPr sz="900" kern="0" spc="-40">
                <a:solidFill>
                  <a:srgbClr val="000000">
                    <a:alpha val="100000"/>
                  </a:srgbClr>
                </a:solidFill>
                <a:latin typeface="SimSun"/>
                <a:ea typeface="SimSun"/>
                <a:cs typeface="SimSun"/>
              </a:rPr>
              <a:t>第 4</a:t>
            </a:r>
            <a:r>
              <a:rPr sz="900" kern="0" spc="9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页</a:t>
            </a:r>
            <a:r>
              <a:rPr sz="900" kern="0" spc="-11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共</a:t>
            </a:r>
            <a:r>
              <a:rPr sz="900" kern="0" spc="-8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3</a:t>
            </a:r>
            <a:r>
              <a:rPr sz="900" kern="0" spc="-11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4 页</a:t>
            </a:r>
            <a:endParaRPr lang="SimSun" altLang="SimSun" sz="900"/>
          </a:p>
        </p:txBody>
      </p:sp>
      <p:sp>
        <p:nvSpPr>
          <p:cNvPr id="96" name="textbox 96"/>
          <p:cNvSpPr/>
          <p:nvPr/>
        </p:nvSpPr>
        <p:spPr>
          <a:xfrm>
            <a:off x="4768836" y="1329745"/>
            <a:ext cx="1266825" cy="1041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16"/>
              </a:lnSpc>
            </a:pPr>
            <a:r>
              <a:rPr sz="500" kern="0" spc="-10">
                <a:solidFill>
                  <a:srgbClr val="000000">
                    <a:alpha val="100000"/>
                  </a:srgbClr>
                </a:solidFill>
                <a:latin typeface="SimSun"/>
                <a:ea typeface="SimSun"/>
                <a:cs typeface="SimSun"/>
              </a:rPr>
              <a:t>本姑热词；减税降费个税增值税小微企</a:t>
            </a:r>
            <a:r>
              <a:rPr sz="500" kern="0" spc="-20">
                <a:solidFill>
                  <a:srgbClr val="000000">
                    <a:alpha val="100000"/>
                  </a:srgbClr>
                </a:solidFill>
                <a:latin typeface="SimSun"/>
                <a:ea typeface="SimSun"/>
                <a:cs typeface="SimSun"/>
              </a:rPr>
              <a:t>业发票</a:t>
            </a:r>
            <a:endParaRPr lang="SimSun" altLang="SimSun" sz="500"/>
          </a:p>
        </p:txBody>
      </p:sp>
      <p:sp>
        <p:nvSpPr>
          <p:cNvPr id="98" name="textbox 98"/>
          <p:cNvSpPr/>
          <p:nvPr/>
        </p:nvSpPr>
        <p:spPr>
          <a:xfrm>
            <a:off x="5327655" y="989103"/>
            <a:ext cx="902969"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87"/>
              </a:lnSpc>
            </a:pPr>
            <a:r>
              <a:rPr sz="800" kern="0" spc="0" baseline="-1076">
                <a:solidFill>
                  <a:srgbClr val="000000">
                    <a:alpha val="100000"/>
                  </a:srgbClr>
                </a:solidFill>
                <a:latin typeface="SimSun"/>
                <a:ea typeface="SimSun"/>
                <a:cs typeface="SimSun"/>
              </a:rPr>
              <a:t>☆</a:t>
            </a:r>
            <a:r>
              <a:rPr sz="500" kern="0" spc="-60">
                <a:solidFill>
                  <a:srgbClr val="000000">
                    <a:alpha val="100000"/>
                  </a:srgbClr>
                </a:solidFill>
                <a:latin typeface="SimSun"/>
                <a:ea typeface="SimSun"/>
                <a:cs typeface="SimSun"/>
              </a:rPr>
              <a:t> </a:t>
            </a:r>
            <a:r>
              <a:rPr sz="800" kern="0" spc="0" baseline="-1076">
                <a:solidFill>
                  <a:srgbClr val="000000">
                    <a:alpha val="100000"/>
                  </a:srgbClr>
                </a:solidFill>
                <a:latin typeface="SimSun"/>
                <a:ea typeface="SimSun"/>
                <a:cs typeface="SimSun"/>
              </a:rPr>
              <a:t>抖</a:t>
            </a:r>
            <a:r>
              <a:rPr sz="500" kern="0" spc="-100">
                <a:solidFill>
                  <a:srgbClr val="000000">
                    <a:alpha val="100000"/>
                  </a:srgbClr>
                </a:solidFill>
                <a:latin typeface="SimSun"/>
                <a:ea typeface="SimSun"/>
                <a:cs typeface="SimSun"/>
              </a:rPr>
              <a:t> </a:t>
            </a:r>
            <a:r>
              <a:rPr sz="800" kern="0" spc="0" baseline="-1076">
                <a:solidFill>
                  <a:srgbClr val="000000">
                    <a:alpha val="100000"/>
                  </a:srgbClr>
                </a:solidFill>
                <a:latin typeface="SimSun"/>
                <a:ea typeface="SimSun"/>
                <a:cs typeface="SimSun"/>
              </a:rPr>
              <a:t>音</a:t>
            </a:r>
            <a:r>
              <a:rPr sz="500" kern="0" spc="60">
                <a:solidFill>
                  <a:srgbClr val="000000">
                    <a:alpha val="100000"/>
                  </a:srgbClr>
                </a:solidFill>
                <a:latin typeface="SimSun"/>
                <a:ea typeface="SimSun"/>
                <a:cs typeface="SimSun"/>
              </a:rPr>
              <a:t>  </a:t>
            </a:r>
            <a:r>
              <a:rPr sz="500" kern="0" spc="0">
                <a:solidFill>
                  <a:srgbClr val="0ED829">
                    <a:alpha val="100000"/>
                  </a:srgbClr>
                </a:solidFill>
                <a:latin typeface="YouYuan"/>
                <a:ea typeface="YouYuan"/>
                <a:cs typeface="YouYuan"/>
              </a:rPr>
              <a:t>○</a:t>
            </a:r>
            <a:r>
              <a:rPr sz="500" kern="0" spc="130">
                <a:solidFill>
                  <a:srgbClr val="0ED829">
                    <a:alpha val="100000"/>
                  </a:srgbClr>
                </a:solidFill>
                <a:latin typeface="YouYuan"/>
                <a:ea typeface="YouYuan"/>
                <a:cs typeface="YouYuan"/>
              </a:rPr>
              <a:t> </a:t>
            </a:r>
            <a:r>
              <a:rPr sz="500" kern="0" spc="0">
                <a:solidFill>
                  <a:srgbClr val="000000">
                    <a:alpha val="100000"/>
                  </a:srgbClr>
                </a:solidFill>
                <a:latin typeface="YouYuan"/>
                <a:ea typeface="YouYuan"/>
                <a:cs typeface="YouYuan"/>
              </a:rPr>
              <a:t>微信</a:t>
            </a:r>
            <a:r>
              <a:rPr sz="500" kern="0" spc="40">
                <a:solidFill>
                  <a:srgbClr val="000000">
                    <a:alpha val="100000"/>
                  </a:srgbClr>
                </a:solidFill>
                <a:latin typeface="YouYuan"/>
                <a:ea typeface="YouYuan"/>
                <a:cs typeface="YouYuan"/>
              </a:rPr>
              <a:t>     </a:t>
            </a:r>
            <a:r>
              <a:rPr sz="800" kern="0" spc="0" baseline="11945">
                <a:solidFill>
                  <a:srgbClr val="F5323F">
                    <a:alpha val="100000"/>
                  </a:srgbClr>
                </a:solidFill>
                <a:latin typeface="YouYuan"/>
                <a:ea typeface="YouYuan"/>
                <a:cs typeface="YouYuan"/>
              </a:rPr>
              <a:t>微博</a:t>
            </a:r>
            <a:endParaRPr lang="YouYuan" altLang="YouYuan" sz="800" baseline="11945"/>
          </a:p>
        </p:txBody>
      </p:sp>
      <p:sp>
        <p:nvSpPr>
          <p:cNvPr id="100" name="textbox 100"/>
          <p:cNvSpPr/>
          <p:nvPr/>
        </p:nvSpPr>
        <p:spPr>
          <a:xfrm>
            <a:off x="1377956" y="7916052"/>
            <a:ext cx="655955" cy="1250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84"/>
              </a:lnSpc>
            </a:pPr>
            <a:r>
              <a:rPr sz="600" kern="0" spc="10">
                <a:solidFill>
                  <a:srgbClr val="000000">
                    <a:alpha val="100000"/>
                  </a:srgbClr>
                </a:solidFill>
                <a:latin typeface="SimSun"/>
                <a:ea typeface="SimSun"/>
                <a:cs typeface="SimSun"/>
              </a:rPr>
              <a:t>当前位置：</a:t>
            </a:r>
            <a:r>
              <a:rPr sz="600" kern="0" spc="40">
                <a:solidFill>
                  <a:srgbClr val="000000">
                    <a:alpha val="100000"/>
                  </a:srgbClr>
                </a:solidFill>
                <a:latin typeface="SimSun"/>
                <a:ea typeface="SimSun"/>
                <a:cs typeface="SimSun"/>
              </a:rPr>
              <a:t>  </a:t>
            </a:r>
            <a:r>
              <a:rPr sz="600" kern="0" spc="10">
                <a:solidFill>
                  <a:srgbClr val="000000">
                    <a:alpha val="100000"/>
                  </a:srgbClr>
                </a:solidFill>
                <a:latin typeface="SimSun"/>
                <a:ea typeface="SimSun"/>
                <a:cs typeface="SimSun"/>
              </a:rPr>
              <a:t>首页</a:t>
            </a:r>
            <a:endParaRPr lang="SimSun" altLang="SimSun" sz="600"/>
          </a:p>
        </p:txBody>
      </p:sp>
      <p:pic>
        <p:nvPicPr>
          <p:cNvPr id="102" name="picture 102"/>
          <p:cNvPicPr>
            <a:picLocks noChangeAspect="1"/>
          </p:cNvPicPr>
          <p:nvPr/>
        </p:nvPicPr>
        <p:blipFill>
          <a:blip r:embed="rId6"/>
          <a:stretch>
            <a:fillRect/>
          </a:stretch>
        </p:blipFill>
        <p:spPr>
          <a:xfrm rot="21600000">
            <a:off x="1295364" y="8070823"/>
            <a:ext cx="4997455" cy="6350"/>
          </a:xfrm>
          <a:prstGeom prst="rect">
            <a:avLst/>
          </a:prstGeom>
        </p:spPr>
      </p:pic>
      <p:pic>
        <p:nvPicPr>
          <p:cNvPr id="104" name="picture 104"/>
          <p:cNvPicPr>
            <a:picLocks noChangeAspect="1"/>
          </p:cNvPicPr>
          <p:nvPr/>
        </p:nvPicPr>
        <p:blipFill>
          <a:blip r:embed="rId7"/>
          <a:stretch>
            <a:fillRect/>
          </a:stretch>
        </p:blipFill>
        <p:spPr>
          <a:xfrm rot="21600000">
            <a:off x="1708144" y="2793970"/>
            <a:ext cx="4140206" cy="6415"/>
          </a:xfrm>
          <a:prstGeom prst="rect">
            <a:avLst/>
          </a:prstGeom>
        </p:spPr>
      </p:pic>
      <p:sp>
        <p:nvSpPr>
          <p:cNvPr id="106" name="rect"/>
          <p:cNvSpPr/>
          <p:nvPr/>
        </p:nvSpPr>
        <p:spPr>
          <a:xfrm>
            <a:off x="4756124" y="1168360"/>
            <a:ext cx="1479595" cy="641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8" name="textbox 108"/>
          <p:cNvSpPr/>
          <p:nvPr/>
        </p:nvSpPr>
        <p:spPr>
          <a:xfrm>
            <a:off x="1136626" y="4738903"/>
            <a:ext cx="5277484" cy="2667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414019" algn="l" rtl="0" eaLnBrk="0">
              <a:lnSpc>
                <a:spcPts val="863"/>
              </a:lnSpc>
            </a:pPr>
            <a:r>
              <a:rPr sz="700" b="1" kern="0" spc="0">
                <a:solidFill>
                  <a:srgbClr val="000000">
                    <a:alpha val="100000"/>
                  </a:srgbClr>
                </a:solidFill>
                <a:latin typeface="SimHei"/>
                <a:ea typeface="SimHei"/>
                <a:cs typeface="SimHei"/>
              </a:rPr>
              <a:t>首页</a:t>
            </a:r>
            <a:r>
              <a:rPr sz="700" kern="0" spc="30">
                <a:solidFill>
                  <a:srgbClr val="000000">
                    <a:alpha val="100000"/>
                  </a:srgbClr>
                </a:solidFill>
                <a:latin typeface="SimHei"/>
                <a:ea typeface="SimHei"/>
                <a:cs typeface="SimHei"/>
              </a:rPr>
              <a:t>         </a:t>
            </a:r>
            <a:r>
              <a:rPr sz="700" b="1" kern="0" spc="0">
                <a:solidFill>
                  <a:srgbClr val="000000">
                    <a:alpha val="100000"/>
                  </a:srgbClr>
                </a:solidFill>
                <a:latin typeface="SimHei"/>
                <a:ea typeface="SimHei"/>
                <a:cs typeface="SimHei"/>
              </a:rPr>
              <a:t>机构概况</a:t>
            </a:r>
            <a:r>
              <a:rPr sz="700" kern="0" spc="40">
                <a:solidFill>
                  <a:srgbClr val="000000">
                    <a:alpha val="100000"/>
                  </a:srgbClr>
                </a:solidFill>
                <a:latin typeface="SimHei"/>
                <a:ea typeface="SimHei"/>
                <a:cs typeface="SimHei"/>
              </a:rPr>
              <a:t>       </a:t>
            </a:r>
            <a:r>
              <a:rPr sz="700" b="1" kern="0" spc="0">
                <a:solidFill>
                  <a:srgbClr val="000000">
                    <a:alpha val="100000"/>
                  </a:srgbClr>
                </a:solidFill>
                <a:latin typeface="SimHei"/>
                <a:ea typeface="SimHei"/>
                <a:cs typeface="SimHei"/>
              </a:rPr>
              <a:t>新间频道</a:t>
            </a:r>
            <a:r>
              <a:rPr sz="700" kern="0" spc="0">
                <a:solidFill>
                  <a:srgbClr val="000000">
                    <a:alpha val="100000"/>
                  </a:srgbClr>
                </a:solidFill>
                <a:latin typeface="SimHei"/>
                <a:ea typeface="SimHei"/>
                <a:cs typeface="SimHei"/>
              </a:rPr>
              <a:t>        </a:t>
            </a:r>
            <a:r>
              <a:rPr sz="700" b="1" kern="0" spc="0">
                <a:solidFill>
                  <a:srgbClr val="000000">
                    <a:alpha val="100000"/>
                  </a:srgbClr>
                </a:solidFill>
                <a:latin typeface="SimHei"/>
                <a:ea typeface="SimHei"/>
                <a:cs typeface="SimHei"/>
              </a:rPr>
              <a:t>公告报告</a:t>
            </a:r>
            <a:r>
              <a:rPr sz="700" kern="0" spc="0">
                <a:solidFill>
                  <a:srgbClr val="000000">
                    <a:alpha val="100000"/>
                  </a:srgbClr>
                </a:solidFill>
                <a:latin typeface="SimHei"/>
                <a:ea typeface="SimHei"/>
                <a:cs typeface="SimHei"/>
              </a:rPr>
              <a:t>        </a:t>
            </a:r>
            <a:r>
              <a:rPr sz="700" b="1" kern="0" spc="0">
                <a:solidFill>
                  <a:srgbClr val="000000">
                    <a:alpha val="100000"/>
                  </a:srgbClr>
                </a:solidFill>
                <a:latin typeface="SimHei"/>
                <a:ea typeface="SimHei"/>
                <a:cs typeface="SimHei"/>
              </a:rPr>
              <a:t>信息公开</a:t>
            </a:r>
            <a:r>
              <a:rPr sz="700" kern="0" spc="0">
                <a:solidFill>
                  <a:srgbClr val="000000">
                    <a:alpha val="100000"/>
                  </a:srgbClr>
                </a:solidFill>
                <a:latin typeface="SimHei"/>
                <a:ea typeface="SimHei"/>
                <a:cs typeface="SimHei"/>
              </a:rPr>
              <a:t>        </a:t>
            </a:r>
            <a:r>
              <a:rPr sz="700" b="1" kern="0" spc="0">
                <a:solidFill>
                  <a:srgbClr val="000000">
                    <a:alpha val="100000"/>
                  </a:srgbClr>
                </a:solidFill>
                <a:latin typeface="SimHei"/>
                <a:ea typeface="SimHei"/>
                <a:cs typeface="SimHei"/>
              </a:rPr>
              <a:t>审计之窗</a:t>
            </a:r>
            <a:r>
              <a:rPr sz="700" kern="0" spc="0">
                <a:solidFill>
                  <a:srgbClr val="000000">
                    <a:alpha val="100000"/>
                  </a:srgbClr>
                </a:solidFill>
                <a:latin typeface="SimHei"/>
                <a:ea typeface="SimHei"/>
                <a:cs typeface="SimHei"/>
              </a:rPr>
              <a:t>        </a:t>
            </a:r>
            <a:r>
              <a:rPr sz="700" b="1" kern="0" spc="0">
                <a:solidFill>
                  <a:srgbClr val="000000">
                    <a:alpha val="100000"/>
                  </a:srgbClr>
                </a:solidFill>
                <a:latin typeface="SimHei"/>
                <a:ea typeface="SimHei"/>
                <a:cs typeface="SimHei"/>
              </a:rPr>
              <a:t>公</a:t>
            </a:r>
            <a:r>
              <a:rPr sz="700" b="1" kern="0" spc="-10">
                <a:solidFill>
                  <a:srgbClr val="000000">
                    <a:alpha val="100000"/>
                  </a:srgbClr>
                </a:solidFill>
                <a:latin typeface="SimHei"/>
                <a:ea typeface="SimHei"/>
                <a:cs typeface="SimHei"/>
              </a:rPr>
              <a:t>众互动</a:t>
            </a:r>
            <a:endParaRPr lang="SimHei" altLang="SimHei" sz="700"/>
          </a:p>
          <a:p>
            <a:pPr marL="120650" algn="l" rtl="0" eaLnBrk="0">
              <a:lnSpc>
                <a:spcPct val="96000"/>
              </a:lnSpc>
              <a:spcBef>
                <a:spcPts val="1105"/>
              </a:spcBef>
            </a:pPr>
            <a:r>
              <a:rPr sz="600" kern="0" spc="60">
                <a:solidFill>
                  <a:srgbClr val="D97381">
                    <a:alpha val="100000"/>
                  </a:srgbClr>
                </a:solidFill>
                <a:latin typeface="YouYuan"/>
                <a:ea typeface="YouYuan"/>
                <a:cs typeface="YouYuan"/>
              </a:rPr>
              <a:t>血</a:t>
            </a:r>
            <a:r>
              <a:rPr sz="600" kern="0" spc="260">
                <a:solidFill>
                  <a:srgbClr val="D97381">
                    <a:alpha val="100000"/>
                  </a:srgbClr>
                </a:solidFill>
                <a:latin typeface="YouYuan"/>
                <a:ea typeface="YouYuan"/>
                <a:cs typeface="YouYuan"/>
              </a:rPr>
              <a:t> </a:t>
            </a:r>
            <a:r>
              <a:rPr sz="600" kern="0" spc="60">
                <a:solidFill>
                  <a:srgbClr val="000000">
                    <a:alpha val="100000"/>
                  </a:srgbClr>
                </a:solidFill>
                <a:latin typeface="YouYuan"/>
                <a:ea typeface="YouYuan"/>
                <a:cs typeface="YouYuan"/>
              </a:rPr>
              <a:t>首页&gt;公告报告&gt;审计署报告及解读&gt;正</a:t>
            </a:r>
            <a:r>
              <a:rPr sz="600" kern="0" spc="50">
                <a:solidFill>
                  <a:srgbClr val="000000">
                    <a:alpha val="100000"/>
                  </a:srgbClr>
                </a:solidFill>
                <a:latin typeface="YouYuan"/>
                <a:ea typeface="YouYuan"/>
                <a:cs typeface="YouYuan"/>
              </a:rPr>
              <a:t>文</a:t>
            </a:r>
            <a:endParaRPr lang="YouYuan" altLang="YouYuan" sz="600"/>
          </a:p>
          <a:p>
            <a:pPr algn="l" rtl="0" eaLnBrk="0">
              <a:lnSpc>
                <a:spcPct val="173000"/>
              </a:lnSpc>
            </a:pPr>
            <a:endParaRPr lang="Arial" altLang="Arial" sz="1000"/>
          </a:p>
          <a:p>
            <a:pPr marL="1174750" algn="l" rtl="0" eaLnBrk="0">
              <a:lnSpc>
                <a:spcPts val="847"/>
              </a:lnSpc>
              <a:spcBef>
                <a:spcPts val="219"/>
              </a:spcBef>
            </a:pPr>
            <a:r>
              <a:rPr sz="700" kern="0" spc="100">
                <a:solidFill>
                  <a:srgbClr val="000000">
                    <a:alpha val="100000"/>
                  </a:srgbClr>
                </a:solidFill>
                <a:latin typeface="SimHei"/>
                <a:ea typeface="SimHei"/>
                <a:cs typeface="SimHei"/>
              </a:rPr>
              <a:t>国务院关于2022</a:t>
            </a:r>
            <a:r>
              <a:rPr sz="700" kern="0" spc="90">
                <a:solidFill>
                  <a:srgbClr val="000000">
                    <a:alpha val="100000"/>
                  </a:srgbClr>
                </a:solidFill>
                <a:latin typeface="SimHei"/>
                <a:ea typeface="SimHei"/>
                <a:cs typeface="SimHei"/>
              </a:rPr>
              <a:t>年度中央预算执行和其他财政收支的审计工作报告</a:t>
            </a:r>
            <a:endParaRPr lang="SimHei" altLang="SimHei" sz="700"/>
          </a:p>
          <a:p>
            <a:pPr algn="l" rtl="0" eaLnBrk="0">
              <a:lnSpc>
                <a:spcPct val="135000"/>
              </a:lnSpc>
            </a:pPr>
            <a:endParaRPr lang="Arial" altLang="Arial" sz="1000"/>
          </a:p>
          <a:p>
            <a:pPr marL="317500" algn="l" rtl="0" eaLnBrk="0">
              <a:lnSpc>
                <a:spcPct val="83000"/>
              </a:lnSpc>
              <a:spcBef>
                <a:spcPts val="362"/>
              </a:spcBef>
            </a:pPr>
            <a:r>
              <a:rPr sz="1200" kern="0" spc="60">
                <a:solidFill>
                  <a:srgbClr val="000000">
                    <a:alpha val="100000"/>
                  </a:srgbClr>
                </a:solidFill>
                <a:latin typeface="SimSun"/>
                <a:ea typeface="SimSun"/>
                <a:cs typeface="SimSun"/>
              </a:rPr>
              <a:t>2023年6月26日，审计署发布《国务</a:t>
            </a:r>
            <a:r>
              <a:rPr sz="1200" kern="0" spc="50">
                <a:solidFill>
                  <a:srgbClr val="000000">
                    <a:alpha val="100000"/>
                  </a:srgbClr>
                </a:solidFill>
                <a:latin typeface="SimSun"/>
                <a:ea typeface="SimSun"/>
                <a:cs typeface="SimSun"/>
              </a:rPr>
              <a:t>院关于2022年度中央预算执行和其</a:t>
            </a:r>
            <a:endParaRPr lang="SimSun" altLang="SimSun" sz="1200"/>
          </a:p>
          <a:p>
            <a:pPr marL="12700" algn="l" rtl="0" eaLnBrk="0">
              <a:lnSpc>
                <a:spcPct val="164000"/>
              </a:lnSpc>
              <a:spcBef>
                <a:spcPts val="13"/>
              </a:spcBef>
            </a:pPr>
            <a:r>
              <a:rPr sz="1200" kern="0" spc="0">
                <a:solidFill>
                  <a:srgbClr val="000000">
                    <a:alpha val="100000"/>
                  </a:srgbClr>
                </a:solidFill>
                <a:latin typeface="SimSun"/>
                <a:ea typeface="SimSun"/>
                <a:cs typeface="SimSun"/>
              </a:rPr>
              <a:t>他财政收支的审计工作报告》,在中央财政管理审计情况方面，重</a:t>
            </a:r>
            <a:r>
              <a:rPr sz="1200" kern="0" spc="-10">
                <a:solidFill>
                  <a:srgbClr val="000000">
                    <a:alpha val="100000"/>
                  </a:srgbClr>
                </a:solidFill>
                <a:latin typeface="SimSun"/>
                <a:ea typeface="SimSun"/>
                <a:cs typeface="SimSun"/>
              </a:rPr>
              <a:t>点审计了税务 </a:t>
            </a:r>
            <a:r>
              <a:rPr sz="1200" kern="0" spc="-20">
                <a:solidFill>
                  <a:srgbClr val="000000">
                    <a:alpha val="100000"/>
                  </a:srgbClr>
                </a:solidFill>
                <a:latin typeface="SimSun"/>
                <a:ea typeface="SimSun"/>
                <a:cs typeface="SimSun"/>
              </a:rPr>
              <a:t>和海关部门组织财政收入、中央预算和投资计划管理、中央决算</a:t>
            </a:r>
            <a:r>
              <a:rPr sz="1200" kern="0" spc="-30">
                <a:solidFill>
                  <a:srgbClr val="000000">
                    <a:alpha val="100000"/>
                  </a:srgbClr>
                </a:solidFill>
                <a:latin typeface="SimSun"/>
                <a:ea typeface="SimSun"/>
                <a:cs typeface="SimSun"/>
              </a:rPr>
              <a:t>草案编制、对地</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方财政监管等四方面情况。审计</a:t>
            </a:r>
            <a:r>
              <a:rPr sz="1200" kern="0" spc="0">
                <a:solidFill>
                  <a:srgbClr val="000000">
                    <a:alpha val="100000"/>
                  </a:srgbClr>
                </a:solidFill>
                <a:latin typeface="SimSun"/>
                <a:ea typeface="SimSun"/>
                <a:cs typeface="SimSun"/>
              </a:rPr>
              <a:t>发现地方财政管理不够严格，在重点审计的18 </a:t>
            </a:r>
            <a:r>
              <a:rPr sz="1200" kern="0" spc="50">
                <a:solidFill>
                  <a:srgbClr val="000000">
                    <a:alpha val="100000"/>
                  </a:srgbClr>
                </a:solidFill>
                <a:latin typeface="SimSun"/>
                <a:ea typeface="SimSun"/>
                <a:cs typeface="SimSun"/>
              </a:rPr>
              <a:t>省本级及36个市县共54个地区中，有5</a:t>
            </a:r>
            <a:r>
              <a:rPr sz="1200" kern="0" spc="40">
                <a:solidFill>
                  <a:srgbClr val="000000">
                    <a:alpha val="100000"/>
                  </a:srgbClr>
                </a:solidFill>
                <a:latin typeface="SimSun"/>
                <a:ea typeface="SimSun"/>
                <a:cs typeface="SimSun"/>
              </a:rPr>
              <a:t>5个地区违规或变相返还税收或土地出</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让金等225.08亿元。</a:t>
            </a:r>
            <a:endParaRPr lang="SimSun" altLang="SimSun" sz="1200"/>
          </a:p>
        </p:txBody>
      </p:sp>
      <p:sp>
        <p:nvSpPr>
          <p:cNvPr id="110" name="textbox 110"/>
          <p:cNvSpPr/>
          <p:nvPr/>
        </p:nvSpPr>
        <p:spPr>
          <a:xfrm>
            <a:off x="1136626" y="964522"/>
            <a:ext cx="5283834" cy="2585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34"/>
              </a:lnSpc>
            </a:pPr>
            <a:endParaRPr lang="Arial" altLang="Arial" sz="100"/>
          </a:p>
          <a:p>
            <a:pPr marL="12700" algn="l" rtl="0" eaLnBrk="0">
              <a:lnSpc>
                <a:spcPct val="83000"/>
              </a:lnSpc>
            </a:pPr>
            <a:r>
              <a:rPr sz="1200" kern="0" spc="70">
                <a:solidFill>
                  <a:srgbClr val="000000">
                    <a:alpha val="100000"/>
                  </a:srgbClr>
                </a:solidFill>
                <a:latin typeface="SimSun"/>
                <a:ea typeface="SimSun"/>
                <a:cs typeface="SimSun"/>
              </a:rPr>
              <a:t>次会议上，杨松等30名代表(第207号议案)</a:t>
            </a:r>
            <a:r>
              <a:rPr sz="1200" kern="0" spc="60">
                <a:solidFill>
                  <a:srgbClr val="000000">
                    <a:alpha val="100000"/>
                  </a:srgbClr>
                </a:solidFill>
                <a:latin typeface="SimSun"/>
                <a:ea typeface="SimSun"/>
                <a:cs typeface="SimSun"/>
              </a:rPr>
              <a:t>提出，实践中地方通过个人所得</a:t>
            </a:r>
            <a:endParaRPr lang="SimSun" altLang="SimSun" sz="1200"/>
          </a:p>
          <a:p>
            <a:pPr marL="12700" algn="l" rtl="0" eaLnBrk="0">
              <a:lnSpc>
                <a:spcPct val="164000"/>
              </a:lnSpc>
              <a:spcBef>
                <a:spcPts val="90"/>
              </a:spcBef>
            </a:pPr>
            <a:r>
              <a:rPr sz="1200" kern="0" spc="-20">
                <a:solidFill>
                  <a:srgbClr val="000000">
                    <a:alpha val="100000"/>
                  </a:srgbClr>
                </a:solidFill>
                <a:latin typeface="SimSun"/>
                <a:ea typeface="SimSun"/>
                <a:cs typeface="SimSun"/>
              </a:rPr>
              <a:t>税优惠政策吸引人才、鼓励创业投资，导致部分高收入个人承担与自身</a:t>
            </a:r>
            <a:r>
              <a:rPr sz="1200" kern="0" spc="-30">
                <a:solidFill>
                  <a:srgbClr val="000000">
                    <a:alpha val="100000"/>
                  </a:srgbClr>
                </a:solidFill>
                <a:latin typeface="SimSun"/>
                <a:ea typeface="SimSun"/>
                <a:cs typeface="SimSun"/>
              </a:rPr>
              <a:t>收入财产</a:t>
            </a:r>
            <a:r>
              <a:rPr sz="1200" kern="0" spc="-10">
                <a:solidFill>
                  <a:srgbClr val="000000">
                    <a:alpha val="100000"/>
                  </a:srgbClr>
                </a:solidFill>
                <a:latin typeface="SimSun"/>
                <a:ea typeface="SimSun"/>
                <a:cs typeface="SimSun"/>
              </a:rPr>
              <a:t> 状况明显不符的低个</a:t>
            </a:r>
            <a:r>
              <a:rPr sz="1200" kern="0" spc="-20">
                <a:solidFill>
                  <a:srgbClr val="000000">
                    <a:alpha val="100000"/>
                  </a:srgbClr>
                </a:solidFill>
                <a:latin typeface="SimSun"/>
                <a:ea typeface="SimSun"/>
                <a:cs typeface="SimSun"/>
              </a:rPr>
              <a:t>人所得税，有违公平税负原则，建议修改个人所得税法，引</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入最低税负制。对此，财政部认为，议案所提建议对完善个人所得</a:t>
            </a:r>
            <a:r>
              <a:rPr sz="1200" kern="0" spc="-30">
                <a:solidFill>
                  <a:srgbClr val="000000">
                    <a:alpha val="100000"/>
                  </a:srgbClr>
                </a:solidFill>
                <a:latin typeface="SimSun"/>
                <a:ea typeface="SimSun"/>
                <a:cs typeface="SimSun"/>
              </a:rPr>
              <a:t>税制、提高税</a:t>
            </a:r>
            <a:r>
              <a:rPr sz="1200" kern="0" spc="-10">
                <a:solidFill>
                  <a:srgbClr val="000000">
                    <a:alpha val="100000"/>
                  </a:srgbClr>
                </a:solidFill>
                <a:latin typeface="SimSun"/>
                <a:ea typeface="SimSun"/>
                <a:cs typeface="SimSun"/>
              </a:rPr>
              <a:t> 收公平性有一定的积</a:t>
            </a:r>
            <a:r>
              <a:rPr sz="1200" kern="0" spc="-20">
                <a:solidFill>
                  <a:srgbClr val="000000">
                    <a:alpha val="100000"/>
                  </a:srgbClr>
                </a:solidFill>
                <a:latin typeface="SimSun"/>
                <a:ea typeface="SimSun"/>
                <a:cs typeface="SimSun"/>
              </a:rPr>
              <a:t>极作用。建立最低税负制是一项复杂的系统工程，要避免对</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正常经济秩序造成干扰，还需要建立完善统一涉税信息系统等配套</a:t>
            </a:r>
            <a:r>
              <a:rPr sz="1200" kern="0" spc="-30">
                <a:solidFill>
                  <a:srgbClr val="000000">
                    <a:alpha val="100000"/>
                  </a:srgbClr>
                </a:solidFill>
                <a:latin typeface="SimSun"/>
                <a:ea typeface="SimSun"/>
                <a:cs typeface="SimSun"/>
              </a:rPr>
              <a:t>征管条件。建</a:t>
            </a:r>
            <a:r>
              <a:rPr sz="1200" kern="0" spc="-10">
                <a:solidFill>
                  <a:srgbClr val="000000">
                    <a:alpha val="100000"/>
                  </a:srgbClr>
                </a:solidFill>
                <a:latin typeface="SimSun"/>
                <a:ea typeface="SimSun"/>
                <a:cs typeface="SimSun"/>
              </a:rPr>
              <a:t> 议财政部对议案所提</a:t>
            </a:r>
            <a:r>
              <a:rPr sz="1200" kern="0" spc="-20">
                <a:solidFill>
                  <a:srgbClr val="000000">
                    <a:alpha val="100000"/>
                  </a:srgbClr>
                </a:solidFill>
                <a:latin typeface="SimSun"/>
                <a:ea typeface="SimSun"/>
                <a:cs typeface="SimSun"/>
              </a:rPr>
              <a:t>意见进一步调研论证，待条件成熟时提出修法建议，完善综</a:t>
            </a:r>
            <a:r>
              <a:rPr sz="1200" kern="0" spc="-10">
                <a:solidFill>
                  <a:srgbClr val="000000">
                    <a:alpha val="100000"/>
                  </a:srgbClr>
                </a:solidFill>
                <a:latin typeface="SimSun"/>
                <a:ea typeface="SimSun"/>
                <a:cs typeface="SimSun"/>
              </a:rPr>
              <a:t> 合与分类相结合的个人所得税制度，加强对高收入者的</a:t>
            </a:r>
            <a:r>
              <a:rPr sz="1200" kern="0" spc="-20">
                <a:solidFill>
                  <a:srgbClr val="000000">
                    <a:alpha val="100000"/>
                  </a:srgbClr>
                </a:solidFill>
                <a:latin typeface="SimSun"/>
                <a:ea typeface="SimSun"/>
                <a:cs typeface="SimSun"/>
              </a:rPr>
              <a:t>税收调节和监管。</a:t>
            </a:r>
            <a:endParaRPr lang="SimSun" altLang="SimSun" sz="1200"/>
          </a:p>
          <a:p>
            <a:pPr algn="l" rtl="0" eaLnBrk="0">
              <a:lnSpc>
                <a:spcPct val="100000"/>
              </a:lnSpc>
            </a:pPr>
            <a:endParaRPr lang="Arial" altLang="Arial" sz="800"/>
          </a:p>
          <a:p>
            <a:pPr marL="90805" algn="l" rtl="0" eaLnBrk="0">
              <a:lnSpc>
                <a:spcPct val="95000"/>
              </a:lnSpc>
              <a:spcBef>
                <a:spcPts val="4"/>
              </a:spcBef>
            </a:pPr>
            <a:r>
              <a:rPr sz="1200" b="1" kern="0" spc="20">
                <a:solidFill>
                  <a:srgbClr val="000000">
                    <a:alpha val="100000"/>
                  </a:srgbClr>
                </a:solidFill>
                <a:latin typeface="SimSun"/>
                <a:ea typeface="SimSun"/>
                <a:cs typeface="SimSun"/>
              </a:rPr>
              <a:t>(四)各地清理废止违规出台的税收返还优惠</a:t>
            </a:r>
            <a:endParaRPr lang="SimSun" altLang="SimSun" sz="1200"/>
          </a:p>
        </p:txBody>
      </p:sp>
      <p:pic>
        <p:nvPicPr>
          <p:cNvPr id="112" name="picture 112"/>
          <p:cNvPicPr>
            <a:picLocks noChangeAspect="1"/>
          </p:cNvPicPr>
          <p:nvPr/>
        </p:nvPicPr>
        <p:blipFill>
          <a:blip r:embed="rId2"/>
          <a:stretch>
            <a:fillRect/>
          </a:stretch>
        </p:blipFill>
        <p:spPr>
          <a:xfrm rot="21600000">
            <a:off x="1187443" y="4006816"/>
            <a:ext cx="2260611" cy="469975"/>
          </a:xfrm>
          <a:prstGeom prst="rect">
            <a:avLst/>
          </a:prstGeom>
        </p:spPr>
      </p:pic>
      <p:sp>
        <p:nvSpPr>
          <p:cNvPr id="114" name="textbox 114"/>
          <p:cNvSpPr/>
          <p:nvPr/>
        </p:nvSpPr>
        <p:spPr>
          <a:xfrm>
            <a:off x="1450017" y="3642459"/>
            <a:ext cx="2212339" cy="1987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62"/>
              </a:lnSpc>
            </a:pPr>
            <a:endParaRPr lang="Arial" altLang="Arial" sz="100"/>
          </a:p>
          <a:p>
            <a:pPr marL="12700" algn="l" rtl="0" eaLnBrk="0">
              <a:lnSpc>
                <a:spcPct val="95000"/>
              </a:lnSpc>
            </a:pPr>
            <a:r>
              <a:rPr sz="1200" b="1" kern="0" spc="-20">
                <a:solidFill>
                  <a:srgbClr val="000000">
                    <a:alpha val="100000"/>
                  </a:srgbClr>
                </a:solidFill>
                <a:latin typeface="SimSun"/>
                <a:ea typeface="SimSun"/>
                <a:cs typeface="SimSun"/>
              </a:rPr>
              <a:t>1、审计署高度关注地方财政返还</a:t>
            </a:r>
            <a:endParaRPr lang="SimSun" altLang="SimSun" sz="1200"/>
          </a:p>
        </p:txBody>
      </p:sp>
      <p:sp>
        <p:nvSpPr>
          <p:cNvPr id="116" name="textbox 116"/>
          <p:cNvSpPr/>
          <p:nvPr/>
        </p:nvSpPr>
        <p:spPr>
          <a:xfrm>
            <a:off x="3308374" y="9923272"/>
            <a:ext cx="9201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83"/>
              </a:lnSpc>
            </a:pPr>
            <a:endParaRPr lang="Arial" altLang="Arial" sz="100"/>
          </a:p>
          <a:p>
            <a:pPr marL="12700" algn="l" rtl="0" eaLnBrk="0">
              <a:lnSpc>
                <a:spcPct val="95000"/>
              </a:lnSpc>
            </a:pPr>
            <a:r>
              <a:rPr sz="900" kern="0" spc="-40">
                <a:solidFill>
                  <a:srgbClr val="000000">
                    <a:alpha val="100000"/>
                  </a:srgbClr>
                </a:solidFill>
                <a:latin typeface="SimSun"/>
                <a:ea typeface="SimSun"/>
                <a:cs typeface="SimSun"/>
              </a:rPr>
              <a:t>第 5 页</a:t>
            </a:r>
            <a:r>
              <a:rPr sz="900" kern="0" spc="-6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共 3</a:t>
            </a:r>
            <a:r>
              <a:rPr sz="900" kern="0" spc="-7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4 页</a:t>
            </a:r>
            <a:endParaRPr lang="SimSun" altLang="SimSun" sz="900"/>
          </a:p>
        </p:txBody>
      </p:sp>
      <p:sp>
        <p:nvSpPr>
          <p:cNvPr id="118" name="textbox 118"/>
          <p:cNvSpPr/>
          <p:nvPr/>
        </p:nvSpPr>
        <p:spPr>
          <a:xfrm>
            <a:off x="4451347" y="4136248"/>
            <a:ext cx="708025" cy="977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681"/>
              </a:lnSpc>
            </a:pPr>
            <a:endParaRPr lang="Arial" altLang="Arial" sz="100"/>
          </a:p>
          <a:p>
            <a:pPr marL="12700" algn="l" rtl="0" eaLnBrk="0">
              <a:lnSpc>
                <a:spcPct val="94000"/>
              </a:lnSpc>
            </a:pPr>
            <a:r>
              <a:rPr sz="500" kern="0" spc="30">
                <a:solidFill>
                  <a:srgbClr val="000000">
                    <a:alpha val="100000"/>
                  </a:srgbClr>
                </a:solidFill>
                <a:latin typeface="SimSun"/>
                <a:ea typeface="SimSun"/>
                <a:cs typeface="SimSun"/>
              </a:rPr>
              <a:t>旧版</a:t>
            </a:r>
            <a:r>
              <a:rPr sz="500" kern="0" spc="40">
                <a:solidFill>
                  <a:srgbClr val="000000">
                    <a:alpha val="100000"/>
                  </a:srgbClr>
                </a:solidFill>
                <a:latin typeface="SimSun"/>
                <a:ea typeface="SimSun"/>
                <a:cs typeface="SimSun"/>
              </a:rPr>
              <a:t>  </a:t>
            </a:r>
            <a:r>
              <a:rPr sz="500" kern="0" spc="30">
                <a:solidFill>
                  <a:srgbClr val="000000">
                    <a:alpha val="100000"/>
                  </a:srgbClr>
                </a:solidFill>
                <a:latin typeface="SimSun"/>
                <a:ea typeface="SimSun"/>
                <a:cs typeface="SimSun"/>
              </a:rPr>
              <a:t>圆简体</a:t>
            </a:r>
            <a:r>
              <a:rPr sz="500" kern="0" spc="10">
                <a:solidFill>
                  <a:srgbClr val="000000">
                    <a:alpha val="100000"/>
                  </a:srgbClr>
                </a:solidFill>
                <a:latin typeface="SimSun"/>
                <a:ea typeface="SimSun"/>
                <a:cs typeface="SimSun"/>
              </a:rPr>
              <a:t>  </a:t>
            </a:r>
            <a:r>
              <a:rPr sz="500" kern="0" spc="30">
                <a:solidFill>
                  <a:srgbClr val="000000">
                    <a:alpha val="100000"/>
                  </a:srgbClr>
                </a:solidFill>
                <a:latin typeface="SimSun"/>
                <a:ea typeface="SimSun"/>
                <a:cs typeface="SimSun"/>
              </a:rPr>
              <a:t>国紫体</a:t>
            </a:r>
            <a:endParaRPr lang="SimSun" altLang="SimSun" sz="500"/>
          </a:p>
        </p:txBody>
      </p:sp>
      <p:sp>
        <p:nvSpPr>
          <p:cNvPr id="120" name="textbox 120"/>
          <p:cNvSpPr/>
          <p:nvPr/>
        </p:nvSpPr>
        <p:spPr>
          <a:xfrm>
            <a:off x="5575262" y="4136311"/>
            <a:ext cx="658494" cy="882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492"/>
              </a:lnSpc>
            </a:pPr>
            <a:r>
              <a:rPr sz="600" kern="0" spc="0" baseline="9630">
                <a:solidFill>
                  <a:srgbClr val="000000">
                    <a:alpha val="100000"/>
                  </a:srgbClr>
                </a:solidFill>
                <a:latin typeface="SimSun"/>
                <a:ea typeface="SimSun"/>
                <a:cs typeface="SimSun"/>
              </a:rPr>
              <a:t>网站地图</a:t>
            </a:r>
            <a:r>
              <a:rPr sz="300" kern="0" spc="0">
                <a:solidFill>
                  <a:srgbClr val="000000">
                    <a:alpha val="100000"/>
                  </a:srgbClr>
                </a:solidFill>
                <a:latin typeface="SimSun"/>
                <a:ea typeface="SimSun"/>
                <a:cs typeface="SimSun"/>
              </a:rPr>
              <a:t>   </a:t>
            </a:r>
            <a:r>
              <a:rPr sz="400" kern="0" spc="0">
                <a:solidFill>
                  <a:srgbClr val="000000">
                    <a:alpha val="100000"/>
                  </a:srgbClr>
                </a:solidFill>
                <a:latin typeface="SimSun"/>
                <a:ea typeface="SimSun"/>
                <a:cs typeface="SimSun"/>
              </a:rPr>
              <a:t>⑥   无</a:t>
            </a:r>
            <a:r>
              <a:rPr sz="400" kern="0" spc="-10">
                <a:solidFill>
                  <a:srgbClr val="000000">
                    <a:alpha val="100000"/>
                  </a:srgbClr>
                </a:solidFill>
                <a:latin typeface="SimSun"/>
                <a:ea typeface="SimSun"/>
                <a:cs typeface="SimSun"/>
              </a:rPr>
              <a:t>地调浏览</a:t>
            </a:r>
            <a:endParaRPr lang="SimSun" altLang="SimSun" sz="400"/>
          </a:p>
        </p:txBody>
      </p:sp>
      <p:sp>
        <p:nvSpPr>
          <p:cNvPr id="122" name="textbox 122"/>
          <p:cNvSpPr/>
          <p:nvPr/>
        </p:nvSpPr>
        <p:spPr>
          <a:xfrm>
            <a:off x="5295891" y="4106339"/>
            <a:ext cx="114935" cy="133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48"/>
              </a:lnSpc>
            </a:pPr>
            <a:r>
              <a:rPr sz="700" kern="0" spc="-10">
                <a:solidFill>
                  <a:srgbClr val="000000">
                    <a:alpha val="100000"/>
                  </a:srgbClr>
                </a:solidFill>
                <a:latin typeface="SimSun"/>
                <a:ea typeface="SimSun"/>
                <a:cs typeface="SimSun"/>
              </a:rPr>
              <a:t>效</a:t>
            </a:r>
            <a:endParaRPr lang="SimSun" altLang="SimSun" sz="7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textbox 124"/>
          <p:cNvSpPr/>
          <p:nvPr/>
        </p:nvSpPr>
        <p:spPr>
          <a:xfrm>
            <a:off x="1136626" y="2893050"/>
            <a:ext cx="5270500" cy="27311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696"/>
              </a:lnSpc>
            </a:pPr>
            <a:endParaRPr lang="Arial" altLang="Arial" sz="100"/>
          </a:p>
          <a:p>
            <a:pPr marL="1094105" algn="l" rtl="0" eaLnBrk="0">
              <a:lnSpc>
                <a:spcPct val="99000"/>
              </a:lnSpc>
            </a:pPr>
            <a:r>
              <a:rPr sz="1100" b="1" kern="0" spc="240">
                <a:solidFill>
                  <a:srgbClr val="000858">
                    <a:alpha val="100000"/>
                  </a:srgbClr>
                </a:solidFill>
                <a:latin typeface="SimSun"/>
                <a:ea typeface="SimSun"/>
                <a:cs typeface="SimSun"/>
              </a:rPr>
              <a:t>国务院关于2022年度中央预算执行和其他</a:t>
            </a:r>
            <a:endParaRPr lang="SimSun" altLang="SimSun" sz="1100"/>
          </a:p>
          <a:p>
            <a:pPr marL="1170305" algn="l" rtl="0" eaLnBrk="0">
              <a:lnSpc>
                <a:spcPct val="98000"/>
              </a:lnSpc>
              <a:spcBef>
                <a:spcPts val="489"/>
              </a:spcBef>
            </a:pPr>
            <a:r>
              <a:rPr sz="1100" b="1" kern="0" spc="260">
                <a:solidFill>
                  <a:srgbClr val="000000">
                    <a:alpha val="100000"/>
                  </a:srgbClr>
                </a:solidFill>
                <a:latin typeface="SimSun"/>
                <a:ea typeface="SimSun"/>
                <a:cs typeface="SimSun"/>
              </a:rPr>
              <a:t>财政收支审计查出问题整改情况的报告</a:t>
            </a:r>
            <a:endParaRPr lang="SimSun" altLang="SimSun" sz="1100"/>
          </a:p>
          <a:p>
            <a:pPr marL="1042669" algn="l" rtl="0" eaLnBrk="0">
              <a:lnSpc>
                <a:spcPct val="94000"/>
              </a:lnSpc>
              <a:spcBef>
                <a:spcPts val="956"/>
              </a:spcBef>
            </a:pPr>
            <a:r>
              <a:rPr sz="700" b="1" kern="0" spc="70">
                <a:solidFill>
                  <a:srgbClr val="25286B">
                    <a:alpha val="100000"/>
                  </a:srgbClr>
                </a:solidFill>
                <a:latin typeface="SimSun"/>
                <a:ea typeface="SimSun"/>
                <a:cs typeface="SimSun"/>
              </a:rPr>
              <a:t>—-2023年12月26日在第十四届全国人民代表</a:t>
            </a:r>
            <a:r>
              <a:rPr sz="700" b="1" kern="0" spc="60">
                <a:solidFill>
                  <a:srgbClr val="25286B">
                    <a:alpha val="100000"/>
                  </a:srgbClr>
                </a:solidFill>
                <a:latin typeface="SimSun"/>
                <a:ea typeface="SimSun"/>
                <a:cs typeface="SimSun"/>
              </a:rPr>
              <a:t>大会常务委员会第七次会议上</a:t>
            </a:r>
            <a:endParaRPr lang="SimSun" altLang="SimSun" sz="700"/>
          </a:p>
          <a:p>
            <a:pPr marL="2172970" algn="l" rtl="0" eaLnBrk="0">
              <a:lnSpc>
                <a:spcPct val="94000"/>
              </a:lnSpc>
              <a:spcBef>
                <a:spcPts val="511"/>
              </a:spcBef>
            </a:pPr>
            <a:r>
              <a:rPr sz="700" b="1" kern="0" spc="40">
                <a:solidFill>
                  <a:srgbClr val="000000">
                    <a:alpha val="100000"/>
                  </a:srgbClr>
                </a:solidFill>
                <a:latin typeface="SimSun"/>
                <a:ea typeface="SimSun"/>
                <a:cs typeface="SimSun"/>
              </a:rPr>
              <a:t>审计署审计长</a:t>
            </a:r>
            <a:r>
              <a:rPr sz="700" kern="0" spc="230">
                <a:solidFill>
                  <a:srgbClr val="000000">
                    <a:alpha val="100000"/>
                  </a:srgbClr>
                </a:solidFill>
                <a:latin typeface="SimSun"/>
                <a:ea typeface="SimSun"/>
                <a:cs typeface="SimSun"/>
              </a:rPr>
              <a:t> </a:t>
            </a:r>
            <a:r>
              <a:rPr sz="700" b="1" kern="0" spc="40">
                <a:solidFill>
                  <a:srgbClr val="000000">
                    <a:alpha val="100000"/>
                  </a:srgbClr>
                </a:solidFill>
                <a:latin typeface="SimSun"/>
                <a:ea typeface="SimSun"/>
                <a:cs typeface="SimSun"/>
              </a:rPr>
              <a:t>侯</a:t>
            </a:r>
            <a:r>
              <a:rPr sz="700" kern="0" spc="240">
                <a:solidFill>
                  <a:srgbClr val="000000">
                    <a:alpha val="100000"/>
                  </a:srgbClr>
                </a:solidFill>
                <a:latin typeface="SimSun"/>
                <a:ea typeface="SimSun"/>
                <a:cs typeface="SimSun"/>
              </a:rPr>
              <a:t> </a:t>
            </a:r>
            <a:r>
              <a:rPr sz="700" b="1" kern="0" spc="40">
                <a:solidFill>
                  <a:srgbClr val="000000">
                    <a:alpha val="100000"/>
                  </a:srgbClr>
                </a:solidFill>
                <a:latin typeface="SimSun"/>
                <a:ea typeface="SimSun"/>
                <a:cs typeface="SimSun"/>
              </a:rPr>
              <a:t>凯</a:t>
            </a:r>
            <a:endParaRPr lang="SimSun" altLang="SimSun" sz="700"/>
          </a:p>
          <a:p>
            <a:pPr algn="l" rtl="0" eaLnBrk="0">
              <a:lnSpc>
                <a:spcPct val="154000"/>
              </a:lnSpc>
            </a:pPr>
            <a:endParaRPr lang="Arial" altLang="Arial" sz="1000"/>
          </a:p>
          <a:p>
            <a:pPr marL="311150" algn="l" rtl="0" eaLnBrk="0">
              <a:lnSpc>
                <a:spcPct val="87000"/>
              </a:lnSpc>
              <a:spcBef>
                <a:spcPts val="336"/>
              </a:spcBef>
            </a:pPr>
            <a:r>
              <a:rPr sz="1100" kern="0" spc="130">
                <a:solidFill>
                  <a:srgbClr val="000000">
                    <a:alpha val="100000"/>
                  </a:srgbClr>
                </a:solidFill>
                <a:latin typeface="SimSun"/>
                <a:ea typeface="SimSun"/>
                <a:cs typeface="SimSun"/>
              </a:rPr>
              <a:t>2023年12月26日，审计署审计长侯</a:t>
            </a:r>
            <a:r>
              <a:rPr sz="1100" kern="0" spc="120">
                <a:solidFill>
                  <a:srgbClr val="000000">
                    <a:alpha val="100000"/>
                  </a:srgbClr>
                </a:solidFill>
                <a:latin typeface="SimSun"/>
                <a:ea typeface="SimSun"/>
                <a:cs typeface="SimSun"/>
              </a:rPr>
              <a:t>凯在第十四届全国人民代表大会常务</a:t>
            </a:r>
            <a:endParaRPr lang="SimSun" altLang="SimSun" sz="1100"/>
          </a:p>
          <a:p>
            <a:pPr marL="12700" algn="l" rtl="0" eaLnBrk="0">
              <a:lnSpc>
                <a:spcPct val="179000"/>
              </a:lnSpc>
              <a:spcBef>
                <a:spcPts val="14"/>
              </a:spcBef>
            </a:pPr>
            <a:r>
              <a:rPr sz="1100" kern="0" spc="110">
                <a:solidFill>
                  <a:srgbClr val="000000">
                    <a:alpha val="100000"/>
                  </a:srgbClr>
                </a:solidFill>
                <a:latin typeface="SimSun"/>
                <a:ea typeface="SimSun"/>
                <a:cs typeface="SimSun"/>
              </a:rPr>
              <a:t>委员会第七次会议上作《国务院关于20</a:t>
            </a:r>
            <a:r>
              <a:rPr sz="1100" kern="0" spc="100">
                <a:solidFill>
                  <a:srgbClr val="000000">
                    <a:alpha val="100000"/>
                  </a:srgbClr>
                </a:solidFill>
                <a:latin typeface="SimSun"/>
                <a:ea typeface="SimSun"/>
                <a:cs typeface="SimSun"/>
              </a:rPr>
              <a:t>22年度中央预算执行和其他财政收支审</a:t>
            </a:r>
            <a:r>
              <a:rPr sz="1100" kern="0" spc="0">
                <a:solidFill>
                  <a:srgbClr val="000000">
                    <a:alpha val="100000"/>
                  </a:srgbClr>
                </a:solidFill>
                <a:latin typeface="SimSun"/>
                <a:ea typeface="SimSun"/>
                <a:cs typeface="SimSun"/>
              </a:rPr>
              <a:t> </a:t>
            </a:r>
            <a:r>
              <a:rPr sz="1100" kern="0" spc="100">
                <a:solidFill>
                  <a:srgbClr val="000000">
                    <a:alpha val="100000"/>
                  </a:srgbClr>
                </a:solidFill>
                <a:latin typeface="SimSun"/>
                <a:ea typeface="SimSun"/>
                <a:cs typeface="SimSun"/>
              </a:rPr>
              <a:t>计查出问题整改情况的报告》,对审计整</a:t>
            </a:r>
            <a:r>
              <a:rPr sz="1100" kern="0" spc="90">
                <a:solidFill>
                  <a:srgbClr val="000000">
                    <a:alpha val="100000"/>
                  </a:srgbClr>
                </a:solidFill>
                <a:latin typeface="SimSun"/>
                <a:ea typeface="SimSun"/>
                <a:cs typeface="SimSun"/>
              </a:rPr>
              <a:t>改取得的成效进行报告。针对前述违规</a:t>
            </a:r>
            <a:r>
              <a:rPr sz="1100" kern="0" spc="0">
                <a:solidFill>
                  <a:srgbClr val="000000">
                    <a:alpha val="100000"/>
                  </a:srgbClr>
                </a:solidFill>
                <a:latin typeface="SimSun"/>
                <a:ea typeface="SimSun"/>
                <a:cs typeface="SimSun"/>
              </a:rPr>
              <a:t> </a:t>
            </a:r>
            <a:r>
              <a:rPr sz="1100" kern="0" spc="100">
                <a:solidFill>
                  <a:srgbClr val="000000">
                    <a:alpha val="100000"/>
                  </a:srgbClr>
                </a:solidFill>
                <a:latin typeface="SimSun"/>
                <a:ea typeface="SimSun"/>
                <a:cs typeface="SimSun"/>
              </a:rPr>
              <a:t>组织和返还财政收入问题，55个地区清理废止违规出台的税收返</a:t>
            </a:r>
            <a:r>
              <a:rPr sz="1100" kern="0" spc="90">
                <a:solidFill>
                  <a:srgbClr val="000000">
                    <a:alpha val="100000"/>
                  </a:srgbClr>
                </a:solidFill>
                <a:latin typeface="SimSun"/>
                <a:ea typeface="SimSun"/>
                <a:cs typeface="SimSun"/>
              </a:rPr>
              <a:t>还优惠等，规 </a:t>
            </a:r>
            <a:r>
              <a:rPr sz="1100" kern="0" spc="20">
                <a:solidFill>
                  <a:srgbClr val="000000">
                    <a:alpha val="100000"/>
                  </a:srgbClr>
                </a:solidFill>
                <a:latin typeface="SimSun"/>
                <a:ea typeface="SimSun"/>
                <a:cs typeface="SimSun"/>
              </a:rPr>
              <a:t>范招商引资行为。</a:t>
            </a:r>
            <a:endParaRPr lang="SimSun" altLang="SimSun" sz="1100"/>
          </a:p>
          <a:p>
            <a:pPr algn="l" rtl="0" eaLnBrk="0">
              <a:lnSpc>
                <a:spcPct val="111000"/>
              </a:lnSpc>
            </a:pPr>
            <a:endParaRPr lang="Arial" altLang="Arial" sz="800"/>
          </a:p>
          <a:p>
            <a:pPr marL="313054" algn="l" rtl="0" eaLnBrk="0">
              <a:lnSpc>
                <a:spcPct val="99000"/>
              </a:lnSpc>
              <a:spcBef>
                <a:spcPts val="3"/>
              </a:spcBef>
            </a:pPr>
            <a:r>
              <a:rPr sz="1100" b="1" kern="0" spc="50">
                <a:solidFill>
                  <a:srgbClr val="000000">
                    <a:alpha val="100000"/>
                  </a:srgbClr>
                </a:solidFill>
                <a:latin typeface="SimSun"/>
                <a:ea typeface="SimSun"/>
                <a:cs typeface="SimSun"/>
              </a:rPr>
              <a:t>2、</a:t>
            </a:r>
            <a:r>
              <a:rPr sz="1100" kern="0" spc="-160">
                <a:solidFill>
                  <a:srgbClr val="000000">
                    <a:alpha val="100000"/>
                  </a:srgbClr>
                </a:solidFill>
                <a:latin typeface="SimSun"/>
                <a:ea typeface="SimSun"/>
                <a:cs typeface="SimSun"/>
              </a:rPr>
              <a:t> </a:t>
            </a:r>
            <a:r>
              <a:rPr sz="1100" b="1" kern="0" spc="50">
                <a:solidFill>
                  <a:srgbClr val="000000">
                    <a:alpha val="100000"/>
                  </a:srgbClr>
                </a:solidFill>
                <a:latin typeface="SimSun"/>
                <a:ea typeface="SimSun"/>
                <a:cs typeface="SimSun"/>
              </a:rPr>
              <a:t>四部门清理违法税收优惠</a:t>
            </a:r>
            <a:endParaRPr lang="SimSun" altLang="SimSun" sz="1100"/>
          </a:p>
        </p:txBody>
      </p:sp>
      <p:sp>
        <p:nvSpPr>
          <p:cNvPr id="126" name="textbox 126"/>
          <p:cNvSpPr/>
          <p:nvPr/>
        </p:nvSpPr>
        <p:spPr>
          <a:xfrm>
            <a:off x="1136626" y="8089351"/>
            <a:ext cx="5272404" cy="13849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807"/>
              </a:lnSpc>
            </a:pPr>
            <a:endParaRPr lang="Arial" altLang="Arial" sz="100"/>
          </a:p>
          <a:p>
            <a:pPr algn="r" rtl="0" eaLnBrk="0">
              <a:lnSpc>
                <a:spcPct val="87000"/>
              </a:lnSpc>
            </a:pPr>
            <a:r>
              <a:rPr sz="1100" kern="0" spc="130">
                <a:solidFill>
                  <a:srgbClr val="000000">
                    <a:alpha val="100000"/>
                  </a:srgbClr>
                </a:solidFill>
                <a:latin typeface="SimSun"/>
                <a:ea typeface="SimSun"/>
                <a:cs typeface="SimSun"/>
              </a:rPr>
              <a:t>2023年6月28日</a:t>
            </a:r>
            <a:r>
              <a:rPr sz="1100" kern="0" spc="120">
                <a:solidFill>
                  <a:srgbClr val="000000">
                    <a:alpha val="100000"/>
                  </a:srgbClr>
                </a:solidFill>
                <a:latin typeface="SimSun"/>
                <a:ea typeface="SimSun"/>
                <a:cs typeface="SimSun"/>
              </a:rPr>
              <a:t>，市场监管总局、国家发展改革委、财政部、商务部四部</a:t>
            </a:r>
            <a:endParaRPr lang="SimSun" altLang="SimSun" sz="1100"/>
          </a:p>
          <a:p>
            <a:pPr marL="12700" algn="l" rtl="0" eaLnBrk="0">
              <a:lnSpc>
                <a:spcPct val="180000"/>
              </a:lnSpc>
              <a:spcBef>
                <a:spcPts val="49"/>
              </a:spcBef>
            </a:pPr>
            <a:r>
              <a:rPr sz="1100" kern="0" spc="90">
                <a:solidFill>
                  <a:srgbClr val="000000">
                    <a:alpha val="100000"/>
                  </a:srgbClr>
                </a:solidFill>
                <a:latin typeface="SimSun"/>
                <a:ea typeface="SimSun"/>
                <a:cs typeface="SimSun"/>
              </a:rPr>
              <a:t>门印发《关于开展妨碍统一市场和公平竞争的政策措施清理工作的通知》(国市</a:t>
            </a:r>
            <a:r>
              <a:rPr sz="1100" kern="0" spc="50">
                <a:solidFill>
                  <a:srgbClr val="000000">
                    <a:alpha val="100000"/>
                  </a:srgbClr>
                </a:solidFill>
                <a:latin typeface="SimSun"/>
                <a:ea typeface="SimSun"/>
                <a:cs typeface="SimSun"/>
              </a:rPr>
              <a:t> </a:t>
            </a:r>
            <a:r>
              <a:rPr sz="1100" kern="0" spc="130">
                <a:solidFill>
                  <a:srgbClr val="000000">
                    <a:alpha val="100000"/>
                  </a:srgbClr>
                </a:solidFill>
                <a:latin typeface="SimSun"/>
                <a:ea typeface="SimSun"/>
                <a:cs typeface="SimSun"/>
              </a:rPr>
              <a:t>监竞协发〔2023</a:t>
            </a:r>
            <a:r>
              <a:rPr sz="1100" kern="0" spc="120">
                <a:solidFill>
                  <a:srgbClr val="000000">
                    <a:alpha val="100000"/>
                  </a:srgbClr>
                </a:solidFill>
                <a:latin typeface="SimSun"/>
                <a:ea typeface="SimSun"/>
                <a:cs typeface="SimSun"/>
              </a:rPr>
              <a:t>〕53号),部署全面清理妨碍统一市场和公平竞争的各种规定 </a:t>
            </a:r>
            <a:r>
              <a:rPr sz="1100" kern="0" spc="80">
                <a:solidFill>
                  <a:srgbClr val="000000">
                    <a:alpha val="100000"/>
                  </a:srgbClr>
                </a:solidFill>
                <a:latin typeface="SimSun"/>
                <a:ea typeface="SimSun"/>
                <a:cs typeface="SimSun"/>
              </a:rPr>
              <a:t>和做法，破除地方保护和行政垄断。其中，清理影响生产经营成本的政策措施</a:t>
            </a:r>
            <a:r>
              <a:rPr sz="1100" kern="0" spc="70">
                <a:solidFill>
                  <a:srgbClr val="000000">
                    <a:alpha val="100000"/>
                  </a:srgbClr>
                </a:solidFill>
                <a:latin typeface="SimSun"/>
                <a:ea typeface="SimSun"/>
                <a:cs typeface="SimSun"/>
              </a:rPr>
              <a:t>包</a:t>
            </a:r>
            <a:r>
              <a:rPr sz="1100" kern="0" spc="0">
                <a:solidFill>
                  <a:srgbClr val="000000">
                    <a:alpha val="100000"/>
                  </a:srgbClr>
                </a:solidFill>
                <a:latin typeface="SimSun"/>
                <a:ea typeface="SimSun"/>
                <a:cs typeface="SimSun"/>
              </a:rPr>
              <a:t> </a:t>
            </a:r>
            <a:r>
              <a:rPr sz="1100" kern="0" spc="80">
                <a:solidFill>
                  <a:srgbClr val="000000">
                    <a:alpha val="100000"/>
                  </a:srgbClr>
                </a:solidFill>
                <a:latin typeface="SimSun"/>
                <a:ea typeface="SimSun"/>
                <a:cs typeface="SimSun"/>
              </a:rPr>
              <a:t>括但不限于严禁违法给予特定经营者优惠政策，如违法给予税收优惠、通</a:t>
            </a:r>
            <a:r>
              <a:rPr sz="1100" kern="0" spc="70">
                <a:solidFill>
                  <a:srgbClr val="000000">
                    <a:alpha val="100000"/>
                  </a:srgbClr>
                </a:solidFill>
                <a:latin typeface="SimSun"/>
                <a:ea typeface="SimSun"/>
                <a:cs typeface="SimSun"/>
              </a:rPr>
              <a:t>过违法</a:t>
            </a:r>
            <a:endParaRPr lang="SimSun" altLang="SimSun" sz="1100"/>
          </a:p>
        </p:txBody>
      </p:sp>
      <p:sp>
        <p:nvSpPr>
          <p:cNvPr id="128" name="textbox 128"/>
          <p:cNvSpPr/>
          <p:nvPr/>
        </p:nvSpPr>
        <p:spPr>
          <a:xfrm>
            <a:off x="2279675" y="7214838"/>
            <a:ext cx="3067050" cy="7067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247"/>
              </a:lnSpc>
            </a:pPr>
            <a:endParaRPr lang="Arial" altLang="Arial" sz="100"/>
          </a:p>
          <a:p>
            <a:pPr marL="520065" algn="l" rtl="0" eaLnBrk="0">
              <a:lnSpc>
                <a:spcPct val="96000"/>
              </a:lnSpc>
            </a:pPr>
            <a:r>
              <a:rPr sz="1500" kern="0" spc="110">
                <a:solidFill>
                  <a:srgbClr val="000000">
                    <a:alpha val="100000"/>
                  </a:srgbClr>
                </a:solidFill>
                <a:latin typeface="SimHei"/>
                <a:ea typeface="SimHei"/>
                <a:cs typeface="SimHei"/>
              </a:rPr>
              <a:t>四部门出手!集中清</a:t>
            </a:r>
            <a:r>
              <a:rPr sz="1500" kern="0" spc="100">
                <a:solidFill>
                  <a:srgbClr val="000000">
                    <a:alpha val="100000"/>
                  </a:srgbClr>
                </a:solidFill>
                <a:latin typeface="SimHei"/>
                <a:ea typeface="SimHei"/>
                <a:cs typeface="SimHei"/>
              </a:rPr>
              <a:t>理</a:t>
            </a:r>
            <a:endParaRPr lang="SimHei" altLang="SimHei" sz="1500"/>
          </a:p>
          <a:p>
            <a:pPr marL="12700" algn="l" rtl="0" eaLnBrk="0">
              <a:lnSpc>
                <a:spcPct val="95000"/>
              </a:lnSpc>
              <a:spcBef>
                <a:spcPts val="418"/>
              </a:spcBef>
            </a:pPr>
            <a:r>
              <a:rPr sz="1500" kern="0" spc="50">
                <a:solidFill>
                  <a:srgbClr val="000000">
                    <a:alpha val="100000"/>
                  </a:srgbClr>
                </a:solidFill>
                <a:latin typeface="SimHei"/>
                <a:ea typeface="SimHei"/>
                <a:cs typeface="SimHei"/>
              </a:rPr>
              <a:t>妨碍统一市场和公平竞争</a:t>
            </a:r>
            <a:r>
              <a:rPr sz="1500" kern="0" spc="40">
                <a:solidFill>
                  <a:srgbClr val="000000">
                    <a:alpha val="100000"/>
                  </a:srgbClr>
                </a:solidFill>
                <a:latin typeface="SimHei"/>
                <a:ea typeface="SimHei"/>
                <a:cs typeface="SimHei"/>
              </a:rPr>
              <a:t>政策措施</a:t>
            </a:r>
            <a:endParaRPr lang="SimHei" altLang="SimHei" sz="1500"/>
          </a:p>
          <a:p>
            <a:pPr algn="l" rtl="0" eaLnBrk="0">
              <a:lnSpc>
                <a:spcPct val="117000"/>
              </a:lnSpc>
            </a:pPr>
            <a:endParaRPr lang="Arial" altLang="Arial" sz="500"/>
          </a:p>
          <a:p>
            <a:pPr marL="685165" algn="l" rtl="0" eaLnBrk="0">
              <a:lnSpc>
                <a:spcPts val="619"/>
              </a:lnSpc>
              <a:spcBef>
                <a:spcPts val="1"/>
              </a:spcBef>
            </a:pPr>
            <a:r>
              <a:rPr sz="500" kern="0" spc="10">
                <a:solidFill>
                  <a:srgbClr val="000000">
                    <a:alpha val="100000"/>
                  </a:srgbClr>
                </a:solidFill>
                <a:latin typeface="YouYuan"/>
                <a:ea typeface="YouYuan"/>
                <a:cs typeface="YouYuan"/>
              </a:rPr>
              <a:t>发布时间：2023-07-0510:19</a:t>
            </a:r>
            <a:r>
              <a:rPr sz="500" kern="0" spc="80">
                <a:solidFill>
                  <a:srgbClr val="000000">
                    <a:alpha val="100000"/>
                  </a:srgbClr>
                </a:solidFill>
                <a:latin typeface="YouYuan"/>
                <a:ea typeface="YouYuan"/>
                <a:cs typeface="YouYuan"/>
              </a:rPr>
              <a:t>  </a:t>
            </a:r>
            <a:r>
              <a:rPr sz="500" kern="0" spc="10">
                <a:solidFill>
                  <a:srgbClr val="000000">
                    <a:alpha val="100000"/>
                  </a:srgbClr>
                </a:solidFill>
                <a:latin typeface="YouYuan"/>
                <a:ea typeface="YouYuan"/>
                <a:cs typeface="YouYuan"/>
              </a:rPr>
              <a:t>信息来源：市场监管总局</a:t>
            </a:r>
            <a:r>
              <a:rPr sz="500" kern="0" spc="0">
                <a:solidFill>
                  <a:srgbClr val="000000">
                    <a:alpha val="100000"/>
                  </a:srgbClr>
                </a:solidFill>
                <a:latin typeface="YouYuan"/>
                <a:ea typeface="YouYuan"/>
                <a:cs typeface="YouYuan"/>
              </a:rPr>
              <a:t>                  </a:t>
            </a:r>
            <a:endParaRPr lang="YouYuan" altLang="YouYuan" sz="500"/>
          </a:p>
        </p:txBody>
      </p:sp>
      <p:pic>
        <p:nvPicPr>
          <p:cNvPr id="130" name="picture 130"/>
          <p:cNvPicPr>
            <a:picLocks noChangeAspect="1"/>
          </p:cNvPicPr>
          <p:nvPr/>
        </p:nvPicPr>
        <p:blipFill>
          <a:blip r:embed="rId2"/>
          <a:stretch>
            <a:fillRect/>
          </a:stretch>
        </p:blipFill>
        <p:spPr>
          <a:xfrm rot="21600000">
            <a:off x="5159679" y="7785116"/>
            <a:ext cx="177802" cy="120621"/>
          </a:xfrm>
          <a:prstGeom prst="rect">
            <a:avLst/>
          </a:prstGeom>
        </p:spPr>
      </p:pic>
      <p:grpSp>
        <p:nvGrpSpPr>
          <p:cNvPr id="8" name="group 8"/>
          <p:cNvGrpSpPr/>
          <p:nvPr/>
        </p:nvGrpSpPr>
        <p:grpSpPr>
          <a:xfrm rot="21600000">
            <a:off x="1276382" y="1936788"/>
            <a:ext cx="5003732" cy="361864"/>
            <a:chExt cx="5003732" cy="361864"/>
          </a:xfrm>
        </p:grpSpPr>
        <p:pic>
          <p:nvPicPr>
            <p:cNvPr id="132" name="picture 132"/>
            <p:cNvPicPr>
              <a:picLocks noChangeAspect="1"/>
            </p:cNvPicPr>
            <p:nvPr/>
          </p:nvPicPr>
          <p:blipFill>
            <a:blip r:embed="rId3"/>
            <a:stretch>
              <a:fillRect/>
            </a:stretch>
          </p:blipFill>
          <p:spPr>
            <a:xfrm rot="21600000">
              <a:off x="0" y="0"/>
              <a:ext cx="5003732" cy="361864"/>
            </a:xfrm>
            <a:prstGeom prst="rect">
              <a:avLst/>
            </a:prstGeom>
          </p:spPr>
        </p:pic>
        <p:sp>
          <p:nvSpPr>
            <p:cNvPr id="134" name="textbox 134"/>
            <p:cNvSpPr/>
            <p:nvPr/>
          </p:nvSpPr>
          <p:spPr>
            <a:xfrm>
              <a:off x="-12700" y="-12700"/>
              <a:ext cx="5029200" cy="399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700"/>
            </a:p>
            <a:p>
              <a:pPr marL="94614" algn="l" rtl="0" eaLnBrk="0">
                <a:lnSpc>
                  <a:spcPct val="94000"/>
                </a:lnSpc>
                <a:spcBef>
                  <a:spcPts val="4"/>
                </a:spcBef>
              </a:pPr>
              <a:r>
                <a:rPr sz="700" kern="0" spc="20">
                  <a:solidFill>
                    <a:srgbClr val="FFFFFF">
                      <a:alpha val="100000"/>
                    </a:srgbClr>
                  </a:solidFill>
                  <a:latin typeface="SimHei"/>
                  <a:ea typeface="SimHei"/>
                  <a:cs typeface="SimHei"/>
                </a:rPr>
                <a:t>首页|宪法丨人大机构丨赵乐际委员长丨代表大会会议丨常委会会议丨</a:t>
              </a:r>
              <a:r>
                <a:rPr sz="700" kern="0" spc="10">
                  <a:solidFill>
                    <a:srgbClr val="FFFFFF">
                      <a:alpha val="100000"/>
                    </a:srgbClr>
                  </a:solidFill>
                  <a:latin typeface="SimHei"/>
                  <a:ea typeface="SimHei"/>
                  <a:cs typeface="SimHei"/>
                </a:rPr>
                <a:t>委员长会议丨权威发布丨立法丨监督|代表</a:t>
              </a:r>
              <a:endParaRPr lang="SimHei" altLang="SimHei" sz="700"/>
            </a:p>
            <a:p>
              <a:pPr algn="l" rtl="0" eaLnBrk="0">
                <a:lnSpc>
                  <a:spcPct val="120000"/>
                </a:lnSpc>
              </a:pPr>
              <a:endParaRPr lang="Arial" altLang="Arial" sz="300"/>
            </a:p>
            <a:p>
              <a:pPr marL="94614" algn="l" rtl="0" eaLnBrk="0">
                <a:lnSpc>
                  <a:spcPct val="95000"/>
                </a:lnSpc>
                <a:spcBef>
                  <a:spcPts val="3"/>
                </a:spcBef>
              </a:pPr>
              <a:r>
                <a:rPr sz="700" kern="0" spc="20">
                  <a:solidFill>
                    <a:srgbClr val="FFFFFF">
                      <a:alpha val="100000"/>
                    </a:srgbClr>
                  </a:solidFill>
                  <a:latin typeface="SimHei"/>
                  <a:ea typeface="SimHei"/>
                  <a:cs typeface="SimHei"/>
                </a:rPr>
                <a:t>对外交往丨选举任免丨法律研究丨理论丨机关工作丨地方人大丨图片丨视频丨直播丨专题丨资料库1国旗丨国歌丨国微</a:t>
              </a:r>
              <a:endParaRPr lang="SimHei" altLang="SimHei" sz="700"/>
            </a:p>
          </p:txBody>
        </p:sp>
      </p:grpSp>
      <p:pic>
        <p:nvPicPr>
          <p:cNvPr id="136" name="picture 136"/>
          <p:cNvPicPr>
            <a:picLocks noChangeAspect="1"/>
          </p:cNvPicPr>
          <p:nvPr/>
        </p:nvPicPr>
        <p:blipFill>
          <a:blip r:embed="rId4"/>
          <a:stretch>
            <a:fillRect/>
          </a:stretch>
        </p:blipFill>
        <p:spPr>
          <a:xfrm rot="21600000">
            <a:off x="1085874" y="5854743"/>
            <a:ext cx="2578100" cy="457143"/>
          </a:xfrm>
          <a:prstGeom prst="rect">
            <a:avLst/>
          </a:prstGeom>
        </p:spPr>
      </p:pic>
      <p:sp>
        <p:nvSpPr>
          <p:cNvPr id="138" name="textbox 138"/>
          <p:cNvSpPr/>
          <p:nvPr/>
        </p:nvSpPr>
        <p:spPr>
          <a:xfrm>
            <a:off x="2422721" y="1212584"/>
            <a:ext cx="3371215" cy="2959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920"/>
              </a:lnSpc>
            </a:pPr>
            <a:endParaRPr lang="Arial" altLang="Arial" sz="100"/>
          </a:p>
          <a:p>
            <a:pPr marL="12700" algn="l" rtl="0" eaLnBrk="0">
              <a:lnSpc>
                <a:spcPct val="98000"/>
              </a:lnSpc>
            </a:pPr>
            <a:r>
              <a:rPr sz="1800" b="1" kern="0" spc="-40">
                <a:solidFill>
                  <a:srgbClr val="B21700">
                    <a:alpha val="100000"/>
                  </a:srgbClr>
                </a:solidFill>
                <a:latin typeface="SimHei"/>
                <a:ea typeface="SimHei"/>
                <a:cs typeface="SimHei"/>
              </a:rPr>
              <a:t>全</a:t>
            </a:r>
            <a:r>
              <a:rPr sz="1800" kern="0" spc="80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国</a:t>
            </a:r>
            <a:r>
              <a:rPr sz="1800" kern="0" spc="-4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人</a:t>
            </a:r>
            <a:r>
              <a:rPr sz="1800" kern="0" spc="-4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民</a:t>
            </a:r>
            <a:r>
              <a:rPr sz="1800" kern="0" spc="-4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代</a:t>
            </a:r>
            <a:r>
              <a:rPr sz="1800" kern="0" spc="87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表</a:t>
            </a:r>
            <a:r>
              <a:rPr sz="1800" kern="0" spc="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大</a:t>
            </a:r>
            <a:r>
              <a:rPr sz="1800" kern="0" spc="-40">
                <a:solidFill>
                  <a:srgbClr val="B21700">
                    <a:alpha val="100000"/>
                  </a:srgbClr>
                </a:solidFill>
                <a:latin typeface="SimHei"/>
                <a:ea typeface="SimHei"/>
                <a:cs typeface="SimHei"/>
              </a:rPr>
              <a:t>  </a:t>
            </a:r>
            <a:r>
              <a:rPr sz="1800" b="1" kern="0" spc="-40">
                <a:solidFill>
                  <a:srgbClr val="B21700">
                    <a:alpha val="100000"/>
                  </a:srgbClr>
                </a:solidFill>
                <a:latin typeface="SimHei"/>
                <a:ea typeface="SimHei"/>
                <a:cs typeface="SimHei"/>
              </a:rPr>
              <a:t>会</a:t>
            </a:r>
            <a:endParaRPr lang="SimHei" altLang="SimHei" sz="1800"/>
          </a:p>
        </p:txBody>
      </p:sp>
      <p:sp>
        <p:nvSpPr>
          <p:cNvPr id="140" name="textbox 140"/>
          <p:cNvSpPr/>
          <p:nvPr/>
        </p:nvSpPr>
        <p:spPr>
          <a:xfrm>
            <a:off x="1227109" y="6510741"/>
            <a:ext cx="4886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85"/>
              </a:lnSpc>
            </a:pPr>
            <a:r>
              <a:rPr sz="800" b="1" kern="0" spc="10">
                <a:solidFill>
                  <a:srgbClr val="000000">
                    <a:alpha val="100000"/>
                  </a:srgbClr>
                </a:solidFill>
                <a:latin typeface="SimHei"/>
                <a:ea typeface="SimHei"/>
                <a:cs typeface="SimHei"/>
              </a:rPr>
              <a:t>金</a:t>
            </a:r>
            <a:r>
              <a:rPr sz="800" kern="0" spc="-90">
                <a:solidFill>
                  <a:srgbClr val="000000">
                    <a:alpha val="100000"/>
                  </a:srgbClr>
                </a:solidFill>
                <a:latin typeface="SimHei"/>
                <a:ea typeface="SimHei"/>
                <a:cs typeface="SimHei"/>
              </a:rPr>
              <a:t> </a:t>
            </a:r>
            <a:r>
              <a:rPr sz="800" b="1" kern="0" spc="10">
                <a:solidFill>
                  <a:srgbClr val="000000">
                    <a:alpha val="100000"/>
                  </a:srgbClr>
                </a:solidFill>
                <a:latin typeface="SimHei"/>
                <a:ea typeface="SimHei"/>
                <a:cs typeface="SimHei"/>
              </a:rPr>
              <a:t>首</a:t>
            </a:r>
            <a:r>
              <a:rPr sz="800" kern="0" spc="-80">
                <a:solidFill>
                  <a:srgbClr val="000000">
                    <a:alpha val="100000"/>
                  </a:srgbClr>
                </a:solidFill>
                <a:latin typeface="SimHei"/>
                <a:ea typeface="SimHei"/>
                <a:cs typeface="SimHei"/>
              </a:rPr>
              <a:t> </a:t>
            </a:r>
            <a:r>
              <a:rPr sz="800" b="1" kern="0" spc="10">
                <a:solidFill>
                  <a:srgbClr val="000000">
                    <a:alpha val="100000"/>
                  </a:srgbClr>
                </a:solidFill>
                <a:latin typeface="SimHei"/>
                <a:ea typeface="SimHei"/>
                <a:cs typeface="SimHei"/>
              </a:rPr>
              <a:t>页</a:t>
            </a:r>
            <a:r>
              <a:rPr sz="800" kern="0" spc="10">
                <a:solidFill>
                  <a:srgbClr val="000000">
                    <a:alpha val="100000"/>
                  </a:srgbClr>
                </a:solidFill>
                <a:latin typeface="SimHei"/>
                <a:ea typeface="SimHei"/>
                <a:cs typeface="SimHei"/>
              </a:rPr>
              <a:t>       </a:t>
            </a:r>
            <a:r>
              <a:rPr sz="700" b="1" kern="0" spc="10">
                <a:solidFill>
                  <a:srgbClr val="000000">
                    <a:alpha val="100000"/>
                  </a:srgbClr>
                </a:solidFill>
                <a:latin typeface="SimSun"/>
                <a:ea typeface="SimSun"/>
                <a:cs typeface="SimSun"/>
              </a:rPr>
              <a:t>品</a:t>
            </a:r>
            <a:r>
              <a:rPr sz="700" kern="0" spc="160">
                <a:solidFill>
                  <a:srgbClr val="000000">
                    <a:alpha val="100000"/>
                  </a:srgbClr>
                </a:solidFill>
                <a:latin typeface="SimSun"/>
                <a:ea typeface="SimSun"/>
                <a:cs typeface="SimSun"/>
              </a:rPr>
              <a:t> </a:t>
            </a:r>
            <a:r>
              <a:rPr sz="700" b="1" kern="0" spc="10">
                <a:solidFill>
                  <a:srgbClr val="000000">
                    <a:alpha val="100000"/>
                  </a:srgbClr>
                </a:solidFill>
                <a:latin typeface="SimSun"/>
                <a:ea typeface="SimSun"/>
                <a:cs typeface="SimSun"/>
              </a:rPr>
              <a:t>机</a:t>
            </a:r>
            <a:r>
              <a:rPr sz="700" kern="0" spc="160">
                <a:solidFill>
                  <a:srgbClr val="000000">
                    <a:alpha val="100000"/>
                  </a:srgbClr>
                </a:solidFill>
                <a:latin typeface="SimSun"/>
                <a:ea typeface="SimSun"/>
                <a:cs typeface="SimSun"/>
              </a:rPr>
              <a:t> </a:t>
            </a:r>
            <a:r>
              <a:rPr sz="700" b="1" kern="0" spc="10">
                <a:solidFill>
                  <a:srgbClr val="000000">
                    <a:alpha val="100000"/>
                  </a:srgbClr>
                </a:solidFill>
                <a:latin typeface="SimSun"/>
                <a:ea typeface="SimSun"/>
                <a:cs typeface="SimSun"/>
              </a:rPr>
              <a:t>构</a:t>
            </a:r>
            <a:r>
              <a:rPr sz="700" kern="0" spc="10">
                <a:solidFill>
                  <a:srgbClr val="000000">
                    <a:alpha val="100000"/>
                  </a:srgbClr>
                </a:solidFill>
                <a:latin typeface="SimSun"/>
                <a:ea typeface="SimSun"/>
                <a:cs typeface="SimSun"/>
              </a:rPr>
              <a:t>        </a:t>
            </a:r>
            <a:r>
              <a:rPr sz="800" b="1" kern="0" spc="10">
                <a:solidFill>
                  <a:srgbClr val="000000">
                    <a:alpha val="100000"/>
                  </a:srgbClr>
                </a:solidFill>
                <a:latin typeface="SimHei"/>
                <a:ea typeface="SimHei"/>
                <a:cs typeface="SimHei"/>
              </a:rPr>
              <a:t>回</a:t>
            </a:r>
            <a:r>
              <a:rPr sz="800" kern="0" spc="-70">
                <a:solidFill>
                  <a:srgbClr val="000000">
                    <a:alpha val="100000"/>
                  </a:srgbClr>
                </a:solidFill>
                <a:latin typeface="SimHei"/>
                <a:ea typeface="SimHei"/>
                <a:cs typeface="SimHei"/>
              </a:rPr>
              <a:t> </a:t>
            </a:r>
            <a:r>
              <a:rPr sz="800" b="1" kern="0" spc="10">
                <a:solidFill>
                  <a:srgbClr val="000000">
                    <a:alpha val="100000"/>
                  </a:srgbClr>
                </a:solidFill>
                <a:latin typeface="SimHei"/>
                <a:ea typeface="SimHei"/>
                <a:cs typeface="SimHei"/>
              </a:rPr>
              <a:t>新</a:t>
            </a:r>
            <a:r>
              <a:rPr sz="800" kern="0" spc="10">
                <a:solidFill>
                  <a:srgbClr val="000000">
                    <a:alpha val="100000"/>
                  </a:srgbClr>
                </a:solidFill>
                <a:latin typeface="SimHei"/>
                <a:ea typeface="SimHei"/>
                <a:cs typeface="SimHei"/>
              </a:rPr>
              <a:t> </a:t>
            </a:r>
            <a:r>
              <a:rPr sz="800" b="1" kern="0" spc="10">
                <a:solidFill>
                  <a:srgbClr val="000000">
                    <a:alpha val="100000"/>
                  </a:srgbClr>
                </a:solidFill>
                <a:latin typeface="SimHei"/>
                <a:ea typeface="SimHei"/>
                <a:cs typeface="SimHei"/>
              </a:rPr>
              <a:t>闻</a:t>
            </a:r>
            <a:r>
              <a:rPr sz="800" kern="0" spc="10">
                <a:solidFill>
                  <a:srgbClr val="000000">
                    <a:alpha val="100000"/>
                  </a:srgbClr>
                </a:solidFill>
                <a:latin typeface="SimHei"/>
                <a:ea typeface="SimHei"/>
                <a:cs typeface="SimHei"/>
              </a:rPr>
              <a:t>          政务          </a:t>
            </a:r>
            <a:r>
              <a:rPr sz="800" kern="0" spc="0">
                <a:solidFill>
                  <a:srgbClr val="000000">
                    <a:alpha val="100000"/>
                  </a:srgbClr>
                </a:solidFill>
                <a:latin typeface="SimHei"/>
                <a:ea typeface="SimHei"/>
                <a:cs typeface="SimHei"/>
              </a:rPr>
              <a:t>服务</a:t>
            </a:r>
            <a:r>
              <a:rPr sz="800" kern="0" spc="20">
                <a:solidFill>
                  <a:srgbClr val="000000">
                    <a:alpha val="100000"/>
                  </a:srgbClr>
                </a:solidFill>
                <a:latin typeface="SimHei"/>
                <a:ea typeface="SimHei"/>
                <a:cs typeface="SimHei"/>
              </a:rPr>
              <a:t>          </a:t>
            </a:r>
            <a:r>
              <a:rPr sz="800" kern="0" spc="0">
                <a:solidFill>
                  <a:srgbClr val="000000">
                    <a:alpha val="100000"/>
                  </a:srgbClr>
                </a:solidFill>
                <a:latin typeface="SimHei"/>
                <a:ea typeface="SimHei"/>
                <a:cs typeface="SimHei"/>
              </a:rPr>
              <a:t>互动       …</a:t>
            </a:r>
            <a:r>
              <a:rPr sz="800" kern="0" spc="-50">
                <a:solidFill>
                  <a:srgbClr val="000000">
                    <a:alpha val="100000"/>
                  </a:srgbClr>
                </a:solidFill>
                <a:latin typeface="SimHei"/>
                <a:ea typeface="SimHei"/>
                <a:cs typeface="SimHei"/>
              </a:rPr>
              <a:t> </a:t>
            </a:r>
            <a:r>
              <a:rPr sz="800" kern="0" spc="0">
                <a:solidFill>
                  <a:srgbClr val="000000">
                    <a:alpha val="100000"/>
                  </a:srgbClr>
                </a:solidFill>
                <a:latin typeface="SimHei"/>
                <a:ea typeface="SimHei"/>
                <a:cs typeface="SimHei"/>
              </a:rPr>
              <a:t>专</a:t>
            </a:r>
            <a:r>
              <a:rPr sz="800" kern="0" spc="-90">
                <a:solidFill>
                  <a:srgbClr val="000000">
                    <a:alpha val="100000"/>
                  </a:srgbClr>
                </a:solidFill>
                <a:latin typeface="SimHei"/>
                <a:ea typeface="SimHei"/>
                <a:cs typeface="SimHei"/>
              </a:rPr>
              <a:t> </a:t>
            </a:r>
            <a:r>
              <a:rPr sz="800" kern="0" spc="0">
                <a:solidFill>
                  <a:srgbClr val="000000">
                    <a:alpha val="100000"/>
                  </a:srgbClr>
                </a:solidFill>
                <a:latin typeface="SimHei"/>
                <a:ea typeface="SimHei"/>
                <a:cs typeface="SimHei"/>
              </a:rPr>
              <a:t>题</a:t>
            </a:r>
            <a:endParaRPr lang="SimHei" altLang="SimHei" sz="800"/>
          </a:p>
        </p:txBody>
      </p:sp>
      <p:pic>
        <p:nvPicPr>
          <p:cNvPr id="142" name="picture 142"/>
          <p:cNvPicPr>
            <a:picLocks noChangeAspect="1"/>
          </p:cNvPicPr>
          <p:nvPr/>
        </p:nvPicPr>
        <p:blipFill>
          <a:blip r:embed="rId5"/>
          <a:stretch>
            <a:fillRect/>
          </a:stretch>
        </p:blipFill>
        <p:spPr>
          <a:xfrm rot="21600000">
            <a:off x="1581164" y="1041430"/>
            <a:ext cx="654035" cy="685767"/>
          </a:xfrm>
          <a:prstGeom prst="rect">
            <a:avLst/>
          </a:prstGeom>
        </p:spPr>
      </p:pic>
      <p:sp>
        <p:nvSpPr>
          <p:cNvPr id="144" name="textbox 144"/>
          <p:cNvSpPr/>
          <p:nvPr/>
        </p:nvSpPr>
        <p:spPr>
          <a:xfrm>
            <a:off x="2419361" y="1491539"/>
            <a:ext cx="3388359" cy="13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591"/>
              </a:lnSpc>
            </a:pPr>
            <a:endParaRPr lang="Arial" altLang="Arial" sz="100"/>
          </a:p>
          <a:p>
            <a:pPr marL="12700" algn="l" rtl="0" eaLnBrk="0">
              <a:lnSpc>
                <a:spcPct val="86000"/>
              </a:lnSpc>
            </a:pPr>
            <a:r>
              <a:rPr sz="800" b="1" kern="0" spc="20">
                <a:solidFill>
                  <a:srgbClr val="000000">
                    <a:alpha val="100000"/>
                  </a:srgbClr>
                </a:solidFill>
                <a:latin typeface="Arial"/>
                <a:ea typeface="Arial"/>
                <a:cs typeface="Arial"/>
              </a:rPr>
              <a:t>The</a:t>
            </a:r>
            <a:r>
              <a:rPr sz="800" b="1" kern="0" spc="70">
                <a:solidFill>
                  <a:srgbClr val="000000">
                    <a:alpha val="100000"/>
                  </a:srgbClr>
                </a:solidFill>
                <a:latin typeface="Arial"/>
                <a:ea typeface="Arial"/>
                <a:cs typeface="Arial"/>
              </a:rPr>
              <a:t> </a:t>
            </a:r>
            <a:r>
              <a:rPr sz="800" b="1" kern="0" spc="20">
                <a:solidFill>
                  <a:srgbClr val="000000">
                    <a:alpha val="100000"/>
                  </a:srgbClr>
                </a:solidFill>
                <a:latin typeface="Arial"/>
                <a:ea typeface="Arial"/>
                <a:cs typeface="Arial"/>
              </a:rPr>
              <a:t>National</a:t>
            </a:r>
            <a:r>
              <a:rPr sz="800" b="1" kern="0" spc="70">
                <a:solidFill>
                  <a:srgbClr val="000000">
                    <a:alpha val="100000"/>
                  </a:srgbClr>
                </a:solidFill>
                <a:latin typeface="Arial"/>
                <a:ea typeface="Arial"/>
                <a:cs typeface="Arial"/>
              </a:rPr>
              <a:t> </a:t>
            </a:r>
            <a:r>
              <a:rPr sz="800" b="1" kern="0" spc="20">
                <a:solidFill>
                  <a:srgbClr val="000000">
                    <a:alpha val="100000"/>
                  </a:srgbClr>
                </a:solidFill>
                <a:latin typeface="Arial"/>
                <a:ea typeface="Arial"/>
                <a:cs typeface="Arial"/>
              </a:rPr>
              <a:t>People's Congress of </a:t>
            </a:r>
            <a:r>
              <a:rPr sz="800" b="1" kern="0" spc="10">
                <a:solidFill>
                  <a:srgbClr val="000000">
                    <a:alpha val="100000"/>
                  </a:srgbClr>
                </a:solidFill>
                <a:latin typeface="Arial"/>
                <a:ea typeface="Arial"/>
                <a:cs typeface="Arial"/>
              </a:rPr>
              <a:t>the</a:t>
            </a:r>
            <a:r>
              <a:rPr sz="800" b="1" kern="0" spc="70">
                <a:solidFill>
                  <a:srgbClr val="000000">
                    <a:alpha val="100000"/>
                  </a:srgbClr>
                </a:solidFill>
                <a:latin typeface="Arial"/>
                <a:ea typeface="Arial"/>
                <a:cs typeface="Arial"/>
              </a:rPr>
              <a:t> </a:t>
            </a:r>
            <a:r>
              <a:rPr sz="800" b="1" kern="0" spc="10">
                <a:solidFill>
                  <a:srgbClr val="000000">
                    <a:alpha val="100000"/>
                  </a:srgbClr>
                </a:solidFill>
                <a:latin typeface="Arial"/>
                <a:ea typeface="Arial"/>
                <a:cs typeface="Arial"/>
              </a:rPr>
              <a:t>People's</a:t>
            </a:r>
            <a:r>
              <a:rPr sz="800" b="1" kern="0" spc="70">
                <a:solidFill>
                  <a:srgbClr val="000000">
                    <a:alpha val="100000"/>
                  </a:srgbClr>
                </a:solidFill>
                <a:latin typeface="Arial"/>
                <a:ea typeface="Arial"/>
                <a:cs typeface="Arial"/>
              </a:rPr>
              <a:t> </a:t>
            </a:r>
            <a:r>
              <a:rPr sz="800" b="1" kern="0" spc="10">
                <a:solidFill>
                  <a:srgbClr val="000000">
                    <a:alpha val="100000"/>
                  </a:srgbClr>
                </a:solidFill>
                <a:latin typeface="Arial"/>
                <a:ea typeface="Arial"/>
                <a:cs typeface="Arial"/>
              </a:rPr>
              <a:t>Republic of China</a:t>
            </a:r>
            <a:endParaRPr lang="Arial" altLang="Arial" sz="800"/>
          </a:p>
        </p:txBody>
      </p:sp>
      <p:sp>
        <p:nvSpPr>
          <p:cNvPr id="146" name="textbox 146"/>
          <p:cNvSpPr/>
          <p:nvPr/>
        </p:nvSpPr>
        <p:spPr>
          <a:xfrm>
            <a:off x="4819658" y="6009921"/>
            <a:ext cx="1407160" cy="139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16"/>
              </a:lnSpc>
            </a:pPr>
            <a:endParaRPr lang="Arial" altLang="Arial" sz="100"/>
          </a:p>
          <a:p>
            <a:pPr marL="12700" algn="l" rtl="0" eaLnBrk="0">
              <a:lnSpc>
                <a:spcPct val="93000"/>
              </a:lnSpc>
            </a:pPr>
            <a:r>
              <a:rPr sz="500" u="sng" kern="0" spc="0">
                <a:solidFill>
                  <a:srgbClr val="000000">
                    <a:alpha val="100000"/>
                  </a:srgbClr>
                </a:solidFill>
                <a:latin typeface="SimSun"/>
                <a:ea typeface="SimSun"/>
                <a:cs typeface="SimSun"/>
              </a:rPr>
              <a:t>请输入要查询的内容</a:t>
            </a:r>
            <a:r>
              <a:rPr sz="500" kern="0" spc="-220">
                <a:solidFill>
                  <a:srgbClr val="000000">
                    <a:alpha val="100000"/>
                  </a:srgbClr>
                </a:solidFill>
                <a:latin typeface="SimSun"/>
                <a:ea typeface="SimSun"/>
                <a:cs typeface="SimSun"/>
              </a:rPr>
              <a:t> </a:t>
            </a:r>
            <a:r>
              <a:rPr sz="700" u="sng" kern="0" spc="10">
                <a:solidFill>
                  <a:srgbClr val="000000">
                    <a:alpha val="100000"/>
                  </a:srgbClr>
                </a:solidFill>
                <a:latin typeface="Arial"/>
                <a:ea typeface="Arial"/>
                <a:cs typeface="Arial"/>
              </a:rPr>
              <a:t>                  </a:t>
            </a:r>
            <a:r>
              <a:rPr sz="700" u="sng" kern="0" spc="0">
                <a:solidFill>
                  <a:srgbClr val="000000">
                    <a:alpha val="100000"/>
                  </a:srgbClr>
                </a:solidFill>
                <a:latin typeface="Arial"/>
                <a:ea typeface="Arial"/>
                <a:cs typeface="Arial"/>
              </a:rPr>
              <a:t>          </a:t>
            </a:r>
            <a:r>
              <a:rPr sz="1100" u="sng" kern="0" spc="0" baseline="-9470">
                <a:solidFill>
                  <a:srgbClr val="000000">
                    <a:alpha val="100000"/>
                  </a:srgbClr>
                </a:solidFill>
                <a:latin typeface="Arial"/>
                <a:ea typeface="Arial"/>
                <a:cs typeface="Arial"/>
              </a:rPr>
              <a:t>Q</a:t>
            </a:r>
            <a:endParaRPr lang="Arial" altLang="Arial" sz="1100" baseline="-9470"/>
          </a:p>
        </p:txBody>
      </p:sp>
      <p:sp>
        <p:nvSpPr>
          <p:cNvPr id="148" name="textbox 148"/>
          <p:cNvSpPr/>
          <p:nvPr/>
        </p:nvSpPr>
        <p:spPr>
          <a:xfrm>
            <a:off x="3295668" y="9923059"/>
            <a:ext cx="92075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第</a:t>
            </a:r>
            <a:r>
              <a:rPr sz="800" kern="0" spc="20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6</a:t>
            </a:r>
            <a:r>
              <a:rPr sz="800" kern="0" spc="6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 共 3 4</a:t>
            </a:r>
            <a:r>
              <a:rPr sz="800" kern="0" spc="7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a:t>
            </a:r>
            <a:endParaRPr lang="SimSun" altLang="SimSun" sz="800"/>
          </a:p>
        </p:txBody>
      </p:sp>
      <p:sp>
        <p:nvSpPr>
          <p:cNvPr id="150" name="textbox 150"/>
          <p:cNvSpPr/>
          <p:nvPr/>
        </p:nvSpPr>
        <p:spPr>
          <a:xfrm>
            <a:off x="1111215" y="6723957"/>
            <a:ext cx="842644" cy="1022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110"/>
              </a:lnSpc>
            </a:pPr>
            <a:endParaRPr lang="Arial" altLang="Arial" sz="100"/>
          </a:p>
          <a:p>
            <a:pPr marL="12700" algn="l" rtl="0" eaLnBrk="0">
              <a:lnSpc>
                <a:spcPct val="100000"/>
              </a:lnSpc>
            </a:pPr>
            <a:r>
              <a:rPr sz="500" kern="0" spc="30">
                <a:solidFill>
                  <a:srgbClr val="000000">
                    <a:alpha val="100000"/>
                  </a:srgbClr>
                </a:solidFill>
                <a:latin typeface="SimHei"/>
                <a:ea typeface="SimHei"/>
                <a:cs typeface="SimHei"/>
              </a:rPr>
              <a:t>你的位置；首页&gt;新闻&gt;总局</a:t>
            </a:r>
            <a:endParaRPr lang="SimHei" altLang="SimHei" sz="500"/>
          </a:p>
        </p:txBody>
      </p:sp>
      <p:sp>
        <p:nvSpPr>
          <p:cNvPr id="152" name="textbox 152"/>
          <p:cNvSpPr/>
          <p:nvPr/>
        </p:nvSpPr>
        <p:spPr>
          <a:xfrm>
            <a:off x="1346193" y="2430138"/>
            <a:ext cx="626109"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03"/>
              </a:lnSpc>
            </a:pPr>
            <a:endParaRPr lang="Arial" altLang="Arial" sz="100"/>
          </a:p>
          <a:p>
            <a:pPr marL="12700" algn="l" rtl="0" eaLnBrk="0">
              <a:lnSpc>
                <a:spcPct val="97000"/>
              </a:lnSpc>
            </a:pPr>
            <a:r>
              <a:rPr sz="700" kern="0" spc="-30">
                <a:solidFill>
                  <a:srgbClr val="000000">
                    <a:alpha val="100000"/>
                  </a:srgbClr>
                </a:solidFill>
                <a:latin typeface="YouYuan"/>
                <a:ea typeface="YouYuan"/>
                <a:cs typeface="YouYuan"/>
              </a:rPr>
              <a:t>当前位置：首页</a:t>
            </a:r>
            <a:endParaRPr lang="YouYuan" altLang="YouYuan" sz="700"/>
          </a:p>
        </p:txBody>
      </p:sp>
      <p:pic>
        <p:nvPicPr>
          <p:cNvPr id="154" name="picture 154"/>
          <p:cNvPicPr>
            <a:picLocks noChangeAspect="1"/>
          </p:cNvPicPr>
          <p:nvPr/>
        </p:nvPicPr>
        <p:blipFill>
          <a:blip r:embed="rId6"/>
          <a:stretch>
            <a:fillRect/>
          </a:stretch>
        </p:blipFill>
        <p:spPr>
          <a:xfrm rot="21600000">
            <a:off x="1136620" y="5727686"/>
            <a:ext cx="5283255" cy="6350"/>
          </a:xfrm>
          <a:prstGeom prst="rect">
            <a:avLst/>
          </a:prstGeom>
        </p:spPr>
      </p:pic>
      <p:pic>
        <p:nvPicPr>
          <p:cNvPr id="156" name="picture 156"/>
          <p:cNvPicPr>
            <a:picLocks noChangeAspect="1"/>
          </p:cNvPicPr>
          <p:nvPr/>
        </p:nvPicPr>
        <p:blipFill>
          <a:blip r:embed="rId7"/>
          <a:stretch>
            <a:fillRect/>
          </a:stretch>
        </p:blipFill>
        <p:spPr>
          <a:xfrm rot="21600000">
            <a:off x="1308070" y="2584467"/>
            <a:ext cx="5003808" cy="6350"/>
          </a:xfrm>
          <a:prstGeom prst="rect">
            <a:avLst/>
          </a:prstGeom>
        </p:spPr>
      </p:pic>
      <p:pic>
        <p:nvPicPr>
          <p:cNvPr id="158" name="picture 158"/>
          <p:cNvPicPr>
            <a:picLocks noChangeAspect="1"/>
          </p:cNvPicPr>
          <p:nvPr/>
        </p:nvPicPr>
        <p:blipFill>
          <a:blip r:embed="rId8"/>
          <a:stretch>
            <a:fillRect/>
          </a:stretch>
        </p:blipFill>
        <p:spPr>
          <a:xfrm rot="21600000">
            <a:off x="1250971" y="996944"/>
            <a:ext cx="6352" cy="2793972"/>
          </a:xfrm>
          <a:prstGeom prst="rect">
            <a:avLst/>
          </a:prstGeom>
        </p:spPr>
      </p:pic>
      <p:pic>
        <p:nvPicPr>
          <p:cNvPr id="160" name="picture 160"/>
          <p:cNvPicPr>
            <a:picLocks noChangeAspect="1"/>
          </p:cNvPicPr>
          <p:nvPr/>
        </p:nvPicPr>
        <p:blipFill>
          <a:blip r:embed="rId9"/>
          <a:stretch>
            <a:fillRect/>
          </a:stretch>
        </p:blipFill>
        <p:spPr>
          <a:xfrm rot="21600000">
            <a:off x="4813300" y="5962619"/>
            <a:ext cx="1447831" cy="6350"/>
          </a:xfrm>
          <a:prstGeom prst="rect">
            <a:avLst/>
          </a:prstGeom>
        </p:spPr>
      </p:pic>
      <p:sp>
        <p:nvSpPr>
          <p:cNvPr id="162" name="rect"/>
          <p:cNvSpPr/>
          <p:nvPr/>
        </p:nvSpPr>
        <p:spPr>
          <a:xfrm>
            <a:off x="6400817" y="6813512"/>
            <a:ext cx="6352" cy="1162052"/>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4" name="textbox 164"/>
          <p:cNvSpPr/>
          <p:nvPr/>
        </p:nvSpPr>
        <p:spPr>
          <a:xfrm>
            <a:off x="1136626" y="4267372"/>
            <a:ext cx="5340350" cy="35325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244"/>
              </a:lnSpc>
            </a:pPr>
            <a:endParaRPr lang="Arial" altLang="Arial" sz="100"/>
          </a:p>
          <a:p>
            <a:pPr marL="1199514" algn="l" rtl="0" eaLnBrk="0">
              <a:lnSpc>
                <a:spcPct val="92000"/>
              </a:lnSpc>
            </a:pPr>
            <a:r>
              <a:rPr sz="600" kern="0" spc="0">
                <a:solidFill>
                  <a:srgbClr val="000000">
                    <a:alpha val="100000"/>
                  </a:srgbClr>
                </a:solidFill>
                <a:latin typeface="SimHei"/>
                <a:ea typeface="SimHei"/>
                <a:cs typeface="SimHei"/>
              </a:rPr>
              <a:t>发布日期：2023-07-0310:05</a:t>
            </a:r>
            <a:r>
              <a:rPr sz="600" kern="0" spc="110">
                <a:solidFill>
                  <a:srgbClr val="000000">
                    <a:alpha val="100000"/>
                  </a:srgbClr>
                </a:solidFill>
                <a:latin typeface="SimHei"/>
                <a:ea typeface="SimHei"/>
                <a:cs typeface="SimHei"/>
              </a:rPr>
              <a:t>   </a:t>
            </a:r>
            <a:r>
              <a:rPr sz="600" kern="0" spc="0">
                <a:solidFill>
                  <a:srgbClr val="000000">
                    <a:alpha val="100000"/>
                  </a:srgbClr>
                </a:solidFill>
                <a:latin typeface="SimHei"/>
                <a:ea typeface="SimHei"/>
                <a:cs typeface="SimHei"/>
              </a:rPr>
              <a:t>信息来源：市财政局    浏览次数：48                        </a:t>
            </a:r>
            <a:r>
              <a:rPr sz="1000" kern="0" spc="0">
                <a:solidFill>
                  <a:srgbClr val="000000">
                    <a:alpha val="100000"/>
                  </a:srgbClr>
                </a:solidFill>
                <a:latin typeface="STCaiyun"/>
                <a:ea typeface="STCaiyun"/>
                <a:cs typeface="STCaiyun"/>
              </a:rPr>
              <a:t>副      </a:t>
            </a:r>
            <a:r>
              <a:rPr sz="1000" b="1" kern="0" spc="0">
                <a:solidFill>
                  <a:srgbClr val="000000">
                    <a:alpha val="100000"/>
                  </a:srgbClr>
                </a:solidFill>
                <a:latin typeface="STCaiyun"/>
                <a:ea typeface="STCaiyun"/>
                <a:cs typeface="STCaiyun"/>
              </a:rPr>
              <a:t>中</a:t>
            </a:r>
            <a:endParaRPr lang="STCaiyun" altLang="STCaiyun" sz="1000"/>
          </a:p>
          <a:p>
            <a:pPr algn="l" rtl="0" eaLnBrk="0">
              <a:lnSpc>
                <a:spcPct val="107000"/>
              </a:lnSpc>
            </a:pPr>
            <a:endParaRPr lang="Arial" altLang="Arial" sz="1000"/>
          </a:p>
          <a:p>
            <a:pPr marL="260350" algn="l" rtl="0" eaLnBrk="0">
              <a:lnSpc>
                <a:spcPct val="94000"/>
              </a:lnSpc>
              <a:spcBef>
                <a:spcPts val="191"/>
              </a:spcBef>
            </a:pPr>
            <a:r>
              <a:rPr sz="600" kern="0" spc="-50">
                <a:solidFill>
                  <a:srgbClr val="000000">
                    <a:alpha val="100000"/>
                  </a:srgbClr>
                </a:solidFill>
                <a:latin typeface="SimSun"/>
                <a:ea typeface="SimSun"/>
                <a:cs typeface="SimSun"/>
              </a:rPr>
              <a:t>陈琳、蔡建跃等委员：</a:t>
            </a:r>
            <a:endParaRPr lang="SimSun" altLang="SimSun" sz="600"/>
          </a:p>
          <a:p>
            <a:pPr marL="400050" algn="l" rtl="0" eaLnBrk="0">
              <a:lnSpc>
                <a:spcPct val="85000"/>
              </a:lnSpc>
              <a:spcBef>
                <a:spcPts val="439"/>
              </a:spcBef>
            </a:pPr>
            <a:r>
              <a:rPr sz="600" kern="0" spc="-10">
                <a:solidFill>
                  <a:srgbClr val="000000">
                    <a:alpha val="100000"/>
                  </a:srgbClr>
                </a:solidFill>
                <a:latin typeface="SimHei"/>
                <a:ea typeface="SimHei"/>
                <a:cs typeface="SimHei"/>
              </a:rPr>
              <a:t>你们在温岭市政协十五屈二次会议上提出的《关于返还企业高管及技术专家年薪个人所得税，助推招商引资招人引智的建议》(2023028</a:t>
            </a:r>
            <a:r>
              <a:rPr sz="600" kern="0" spc="-20">
                <a:solidFill>
                  <a:srgbClr val="000000">
                    <a:alpha val="100000"/>
                  </a:srgbClr>
                </a:solidFill>
                <a:latin typeface="SimHei"/>
                <a:ea typeface="SimHei"/>
                <a:cs typeface="SimHei"/>
              </a:rPr>
              <a:t>02号)提</a:t>
            </a:r>
            <a:endParaRPr lang="SimHei" altLang="SimHei" sz="600"/>
          </a:p>
          <a:p>
            <a:pPr marL="260350" algn="l" rtl="0" eaLnBrk="0">
              <a:lnSpc>
                <a:spcPts val="1218"/>
              </a:lnSpc>
            </a:pPr>
            <a:r>
              <a:rPr sz="600" kern="0" spc="-40">
                <a:solidFill>
                  <a:srgbClr val="000000">
                    <a:alpha val="100000"/>
                  </a:srgbClr>
                </a:solidFill>
                <a:latin typeface="SimSun"/>
                <a:ea typeface="SimSun"/>
                <a:cs typeface="SimSun"/>
              </a:rPr>
              <a:t>案收悉。经研究，现答复如下</a:t>
            </a:r>
            <a:r>
              <a:rPr sz="600" kern="0" spc="-50">
                <a:solidFill>
                  <a:srgbClr val="000000">
                    <a:alpha val="100000"/>
                  </a:srgbClr>
                </a:solidFill>
                <a:latin typeface="SimSun"/>
                <a:ea typeface="SimSun"/>
                <a:cs typeface="SimSun"/>
              </a:rPr>
              <a:t>：</a:t>
            </a:r>
            <a:endParaRPr lang="SimSun" altLang="SimSun" sz="600"/>
          </a:p>
          <a:p>
            <a:pPr marL="260350" indent="139064" algn="l" rtl="0" eaLnBrk="0">
              <a:lnSpc>
                <a:spcPct val="127000"/>
              </a:lnSpc>
              <a:spcBef>
                <a:spcPts val="505"/>
              </a:spcBef>
            </a:pPr>
            <a:r>
              <a:rPr sz="600" kern="0" spc="-30">
                <a:solidFill>
                  <a:srgbClr val="000000">
                    <a:alpha val="100000"/>
                  </a:srgbClr>
                </a:solidFill>
                <a:latin typeface="SimSun"/>
                <a:ea typeface="SimSun"/>
                <a:cs typeface="SimSun"/>
              </a:rPr>
              <a:t>一、根据税法规定，个人所得税不存在针对高管的优患政策。对于个人所得税的退税处理应当在符合法定条件后，由税务部门来</a:t>
            </a:r>
            <a:r>
              <a:rPr sz="600" kern="0" spc="-40">
                <a:solidFill>
                  <a:srgbClr val="000000">
                    <a:alpha val="100000"/>
                  </a:srgbClr>
                </a:solidFill>
                <a:latin typeface="SimSun"/>
                <a:ea typeface="SimSun"/>
                <a:cs typeface="SimSun"/>
              </a:rPr>
              <a:t>审查认定。同时，根</a:t>
            </a:r>
            <a:r>
              <a:rPr sz="600" kern="0" spc="-10">
                <a:solidFill>
                  <a:srgbClr val="000000">
                    <a:alpha val="100000"/>
                  </a:srgbClr>
                </a:solidFill>
                <a:latin typeface="SimSun"/>
                <a:ea typeface="SimSun"/>
                <a:cs typeface="SimSun"/>
              </a:rPr>
              <a:t>       </a:t>
            </a:r>
            <a:r>
              <a:rPr sz="600" kern="0" spc="-20">
                <a:solidFill>
                  <a:srgbClr val="000000">
                    <a:alpha val="100000"/>
                  </a:srgbClr>
                </a:solidFill>
                <a:latin typeface="SimHei"/>
                <a:ea typeface="SimHei"/>
                <a:cs typeface="SimHei"/>
              </a:rPr>
              <a:t>据上级文件，与税收相挂钩的涉企奖补政策，从2021年9月开</a:t>
            </a:r>
            <a:r>
              <a:rPr sz="600" kern="0" spc="-30">
                <a:solidFill>
                  <a:srgbClr val="000000">
                    <a:alpha val="100000"/>
                  </a:srgbClr>
                </a:solidFill>
                <a:latin typeface="SimHei"/>
                <a:ea typeface="SimHei"/>
                <a:cs typeface="SimHei"/>
              </a:rPr>
              <a:t>始均不予兑现。</a:t>
            </a:r>
            <a:endParaRPr lang="SimHei" altLang="SimHei" sz="600"/>
          </a:p>
          <a:p>
            <a:pPr marL="260350" indent="139064" algn="l" rtl="0" eaLnBrk="0">
              <a:lnSpc>
                <a:spcPct val="136000"/>
              </a:lnSpc>
              <a:spcBef>
                <a:spcPts val="463"/>
              </a:spcBef>
            </a:pPr>
            <a:r>
              <a:rPr sz="600" kern="0" spc="-30">
                <a:solidFill>
                  <a:srgbClr val="000000">
                    <a:alpha val="100000"/>
                  </a:srgbClr>
                </a:solidFill>
                <a:latin typeface="SimSun"/>
                <a:ea typeface="SimSun"/>
                <a:cs typeface="SimSun"/>
              </a:rPr>
              <a:t>二、企业发展需要高级管理和技术人才，这两类人才的薪酬确实比较高，从助力企业发展角度来看，在企业发展中需要给予鼓励和支持。我市非常         </a:t>
            </a:r>
            <a:r>
              <a:rPr sz="600" kern="0" spc="-10">
                <a:solidFill>
                  <a:srgbClr val="000000">
                    <a:alpha val="100000"/>
                  </a:srgbClr>
                </a:solidFill>
                <a:latin typeface="SimSun"/>
                <a:ea typeface="SimSun"/>
                <a:cs typeface="SimSun"/>
              </a:rPr>
              <a:t>重视高级管理和技术人才的培养和引进，为大力扶持人才成长，专门出台了《温岭市“曙光匠才评价管理</a:t>
            </a:r>
            <a:r>
              <a:rPr sz="600" kern="0" spc="-20">
                <a:solidFill>
                  <a:srgbClr val="000000">
                    <a:alpha val="100000"/>
                  </a:srgbClr>
                </a:solidFill>
                <a:latin typeface="SimSun"/>
                <a:ea typeface="SimSun"/>
                <a:cs typeface="SimSun"/>
              </a:rPr>
              <a:t>实施办法(试行)》,列举了人才能享受到的        </a:t>
            </a:r>
            <a:r>
              <a:rPr sz="600" kern="0" spc="-30">
                <a:solidFill>
                  <a:srgbClr val="000000">
                    <a:alpha val="100000"/>
                  </a:srgbClr>
                </a:solidFill>
                <a:latin typeface="SimHei"/>
                <a:ea typeface="SimHei"/>
                <a:cs typeface="SimHei"/>
              </a:rPr>
              <a:t>待遇，只要符合政策规定的都能享受到政府</a:t>
            </a:r>
            <a:r>
              <a:rPr sz="600" kern="0" spc="-40">
                <a:solidFill>
                  <a:srgbClr val="000000">
                    <a:alpha val="100000"/>
                  </a:srgbClr>
                </a:solidFill>
                <a:latin typeface="SimHei"/>
                <a:ea typeface="SimHei"/>
                <a:cs typeface="SimHei"/>
              </a:rPr>
              <a:t>的补助。</a:t>
            </a:r>
            <a:endParaRPr lang="SimHei" altLang="SimHei" sz="600"/>
          </a:p>
          <a:p>
            <a:pPr marL="400050" algn="l" rtl="0" eaLnBrk="0">
              <a:lnSpc>
                <a:spcPct val="95000"/>
              </a:lnSpc>
              <a:spcBef>
                <a:spcPts val="417"/>
              </a:spcBef>
            </a:pPr>
            <a:r>
              <a:rPr sz="600" kern="0" spc="-20">
                <a:solidFill>
                  <a:srgbClr val="000000">
                    <a:alpha val="100000"/>
                  </a:srgbClr>
                </a:solidFill>
                <a:latin typeface="SimSun"/>
                <a:ea typeface="SimSun"/>
                <a:cs typeface="SimSun"/>
              </a:rPr>
              <a:t>感谢你们对财政工作的关心和支持!</a:t>
            </a:r>
            <a:endParaRPr lang="SimSun" altLang="SimSun" sz="600"/>
          </a:p>
          <a:p>
            <a:pPr marL="400050" algn="l" rtl="0" eaLnBrk="0">
              <a:lnSpc>
                <a:spcPts val="732"/>
              </a:lnSpc>
              <a:spcBef>
                <a:spcPts val="466"/>
              </a:spcBef>
            </a:pPr>
            <a:r>
              <a:rPr sz="600" kern="0" spc="-10">
                <a:solidFill>
                  <a:srgbClr val="000000">
                    <a:alpha val="100000"/>
                  </a:srgbClr>
                </a:solidFill>
                <a:latin typeface="SimSun"/>
                <a:ea typeface="SimSun"/>
                <a:cs typeface="SimSun"/>
              </a:rPr>
              <a:t>联系科室：企业科     联系人：林毅</a:t>
            </a:r>
            <a:endParaRPr lang="SimSun" altLang="SimSun" sz="600"/>
          </a:p>
          <a:p>
            <a:pPr marL="400050" algn="l" rtl="0" eaLnBrk="0">
              <a:lnSpc>
                <a:spcPct val="95000"/>
              </a:lnSpc>
              <a:spcBef>
                <a:spcPts val="419"/>
              </a:spcBef>
            </a:pPr>
            <a:r>
              <a:rPr sz="600" kern="0" spc="30">
                <a:solidFill>
                  <a:srgbClr val="000000">
                    <a:alpha val="100000"/>
                  </a:srgbClr>
                </a:solidFill>
                <a:latin typeface="SimHei"/>
                <a:ea typeface="SimHei"/>
                <a:cs typeface="SimHei"/>
              </a:rPr>
              <a:t>联系电话：0576-86086581 邮编：317500</a:t>
            </a:r>
            <a:endParaRPr lang="SimHei" altLang="SimHei" sz="600"/>
          </a:p>
          <a:p>
            <a:pPr algn="l" rtl="0" eaLnBrk="0">
              <a:lnSpc>
                <a:spcPct val="123000"/>
              </a:lnSpc>
            </a:pPr>
            <a:endParaRPr lang="Arial" altLang="Arial" sz="1000"/>
          </a:p>
          <a:p>
            <a:pPr marL="4330700" indent="335915" algn="l" rtl="0" eaLnBrk="0">
              <a:lnSpc>
                <a:spcPct val="125000"/>
              </a:lnSpc>
              <a:spcBef>
                <a:spcPts val="188"/>
              </a:spcBef>
            </a:pPr>
            <a:r>
              <a:rPr sz="600" kern="0" spc="-40">
                <a:solidFill>
                  <a:srgbClr val="000000">
                    <a:alpha val="100000"/>
                  </a:srgbClr>
                </a:solidFill>
                <a:latin typeface="SimHei"/>
                <a:ea typeface="SimHei"/>
                <a:cs typeface="SimHei"/>
              </a:rPr>
              <a:t>温岭市财政局</a:t>
            </a:r>
            <a:r>
              <a:rPr sz="600" kern="0" spc="0">
                <a:solidFill>
                  <a:srgbClr val="000000">
                    <a:alpha val="100000"/>
                  </a:srgbClr>
                </a:solidFill>
                <a:latin typeface="SimHei"/>
                <a:ea typeface="SimHei"/>
                <a:cs typeface="SimHei"/>
              </a:rPr>
              <a:t>       </a:t>
            </a:r>
            <a:r>
              <a:rPr sz="600" kern="0" spc="-20">
                <a:solidFill>
                  <a:srgbClr val="000000">
                    <a:alpha val="100000"/>
                  </a:srgbClr>
                </a:solidFill>
                <a:latin typeface="SimHei"/>
                <a:ea typeface="SimHei"/>
                <a:cs typeface="SimHei"/>
              </a:rPr>
              <a:t>二0二三年五月二十六日</a:t>
            </a:r>
            <a:endParaRPr lang="SimHei" altLang="SimHei" sz="600"/>
          </a:p>
          <a:p>
            <a:pPr marL="323850" algn="l" rtl="0" eaLnBrk="0">
              <a:lnSpc>
                <a:spcPct val="83000"/>
              </a:lnSpc>
              <a:spcBef>
                <a:spcPts val="1081"/>
              </a:spcBef>
            </a:pPr>
            <a:r>
              <a:rPr sz="1200" kern="0" spc="40">
                <a:solidFill>
                  <a:srgbClr val="000000">
                    <a:alpha val="100000"/>
                  </a:srgbClr>
                </a:solidFill>
                <a:latin typeface="SimSun"/>
                <a:ea typeface="SimSun"/>
                <a:cs typeface="SimSun"/>
              </a:rPr>
              <a:t>浙江温岭多位代表委员</a:t>
            </a:r>
            <a:r>
              <a:rPr sz="1200" kern="0" spc="30">
                <a:solidFill>
                  <a:srgbClr val="000000">
                    <a:alpha val="100000"/>
                  </a:srgbClr>
                </a:solidFill>
                <a:latin typeface="SimSun"/>
                <a:ea typeface="SimSun"/>
                <a:cs typeface="SimSun"/>
              </a:rPr>
              <a:t>建议返还企业高管个税，2023年5月26日，温岭市</a:t>
            </a:r>
            <a:endParaRPr lang="SimSun" altLang="SimSun" sz="1200"/>
          </a:p>
          <a:p>
            <a:pPr marL="12700" algn="l" rtl="0" eaLnBrk="0">
              <a:lnSpc>
                <a:spcPct val="167000"/>
              </a:lnSpc>
              <a:spcBef>
                <a:spcPts val="2"/>
              </a:spcBef>
            </a:pPr>
            <a:r>
              <a:rPr sz="1200" kern="0" spc="-20">
                <a:solidFill>
                  <a:srgbClr val="000000">
                    <a:alpha val="100000"/>
                  </a:srgbClr>
                </a:solidFill>
                <a:latin typeface="SimSun"/>
                <a:ea typeface="SimSun"/>
                <a:cs typeface="SimSun"/>
              </a:rPr>
              <a:t>财政局答复称，根据税法规定，个人所得税不存在针对高管的优惠政策。对于</a:t>
            </a:r>
            <a:r>
              <a:rPr sz="1200" kern="0" spc="-30">
                <a:solidFill>
                  <a:srgbClr val="000000">
                    <a:alpha val="100000"/>
                  </a:srgbClr>
                </a:solidFill>
                <a:latin typeface="SimSun"/>
                <a:ea typeface="SimSun"/>
                <a:cs typeface="SimSun"/>
              </a:rPr>
              <a:t>个</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人所得税的退税处理，应当在符合法定条件后，由税务部门来审查认定。同时</a:t>
            </a:r>
            <a:r>
              <a:rPr sz="1200" kern="0" spc="-30">
                <a:solidFill>
                  <a:srgbClr val="000000">
                    <a:alpha val="100000"/>
                  </a:srgbClr>
                </a:solidFill>
                <a:latin typeface="SimSun"/>
                <a:ea typeface="SimSun"/>
                <a:cs typeface="SimSun"/>
              </a:rPr>
              <a:t>，</a:t>
            </a:r>
            <a:r>
              <a:rPr sz="1200" kern="0" spc="-1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根据上级文件，与税收相挂钩的涉企奖补政策，从2021</a:t>
            </a:r>
            <a:r>
              <a:rPr sz="1200" kern="0" spc="-10">
                <a:solidFill>
                  <a:srgbClr val="000000">
                    <a:alpha val="100000"/>
                  </a:srgbClr>
                </a:solidFill>
                <a:latin typeface="SimSun"/>
                <a:ea typeface="SimSun"/>
                <a:cs typeface="SimSun"/>
              </a:rPr>
              <a:t>年9月开始均不予兑现。</a:t>
            </a:r>
            <a:endParaRPr lang="SimSun" altLang="SimSun" sz="1200"/>
          </a:p>
        </p:txBody>
      </p:sp>
      <p:sp>
        <p:nvSpPr>
          <p:cNvPr id="166" name="textbox 166"/>
          <p:cNvSpPr/>
          <p:nvPr/>
        </p:nvSpPr>
        <p:spPr>
          <a:xfrm>
            <a:off x="1130307" y="958563"/>
            <a:ext cx="5346700" cy="2292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34"/>
              </a:lnSpc>
            </a:pPr>
            <a:endParaRPr lang="Arial" altLang="Arial" sz="100"/>
          </a:p>
          <a:p>
            <a:pPr marL="18415" algn="l" rtl="0" eaLnBrk="0">
              <a:lnSpc>
                <a:spcPct val="83000"/>
              </a:lnSpc>
            </a:pPr>
            <a:r>
              <a:rPr sz="1200" kern="0" spc="-20">
                <a:solidFill>
                  <a:srgbClr val="000000">
                    <a:alpha val="100000"/>
                  </a:srgbClr>
                </a:solidFill>
                <a:latin typeface="SimSun"/>
                <a:ea typeface="SimSun"/>
                <a:cs typeface="SimSun"/>
              </a:rPr>
              <a:t>转换经营者组织形式不缴或者少缴税款等；违法违规安排财政支出与企业缴纳的</a:t>
            </a:r>
            <a:endParaRPr lang="SimSun" altLang="SimSun" sz="1200"/>
          </a:p>
          <a:p>
            <a:pPr marL="18415" algn="r" rtl="0" eaLnBrk="0">
              <a:lnSpc>
                <a:spcPct val="165000"/>
              </a:lnSpc>
              <a:spcBef>
                <a:spcPts val="12"/>
              </a:spcBef>
            </a:pPr>
            <a:r>
              <a:rPr sz="1200" kern="0" spc="-20">
                <a:solidFill>
                  <a:srgbClr val="000000">
                    <a:alpha val="100000"/>
                  </a:srgbClr>
                </a:solidFill>
                <a:latin typeface="SimSun"/>
                <a:ea typeface="SimSun"/>
                <a:cs typeface="SimSun"/>
              </a:rPr>
              <a:t>税收或非税收入挂钩。这些措施能够有效排除地方不当实施财政、税收优惠措</a:t>
            </a:r>
            <a:r>
              <a:rPr sz="1200" kern="0" spc="-30">
                <a:solidFill>
                  <a:srgbClr val="000000">
                    <a:alpha val="100000"/>
                  </a:srgbClr>
                </a:solidFill>
                <a:latin typeface="SimSun"/>
                <a:ea typeface="SimSun"/>
                <a:cs typeface="SimSun"/>
              </a:rPr>
              <a:t>施</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的行为，但对于那些依赖地方税收返还的企业则可能遭遇难以为继的困境。随着</a:t>
            </a:r>
            <a:r>
              <a:rPr sz="1200" kern="0" spc="0">
                <a:solidFill>
                  <a:srgbClr val="000000">
                    <a:alpha val="100000"/>
                  </a:srgbClr>
                </a:solidFill>
                <a:latin typeface="SimSun"/>
                <a:ea typeface="SimSun"/>
                <a:cs typeface="SimSun"/>
              </a:rPr>
              <a:t>  《国务院办公厅关于进一步推进省以下财政体制改革工作的指导意见》(国办</a:t>
            </a:r>
            <a:r>
              <a:rPr sz="1200" kern="0" spc="-10">
                <a:solidFill>
                  <a:srgbClr val="000000">
                    <a:alpha val="100000"/>
                  </a:srgbClr>
                </a:solidFill>
                <a:latin typeface="SimSun"/>
                <a:ea typeface="SimSun"/>
                <a:cs typeface="SimSun"/>
              </a:rPr>
              <a:t>发  </a:t>
            </a:r>
            <a:r>
              <a:rPr sz="1200" kern="0" spc="20">
                <a:solidFill>
                  <a:srgbClr val="000000">
                    <a:alpha val="100000"/>
                  </a:srgbClr>
                </a:solidFill>
                <a:latin typeface="SimSun"/>
                <a:ea typeface="SimSun"/>
                <a:cs typeface="SimSun"/>
              </a:rPr>
              <a:t>〔2022〕20号)强调要“逐步清理不当干预市场和</a:t>
            </a:r>
            <a:r>
              <a:rPr sz="1200" kern="0" spc="10">
                <a:solidFill>
                  <a:srgbClr val="000000">
                    <a:alpha val="100000"/>
                  </a:srgbClr>
                </a:solidFill>
                <a:latin typeface="SimSun"/>
                <a:ea typeface="SimSun"/>
                <a:cs typeface="SimSun"/>
              </a:rPr>
              <a:t>与税费收入相挂钩的补贴或  </a:t>
            </a:r>
            <a:r>
              <a:rPr sz="1200" kern="0" spc="0">
                <a:solidFill>
                  <a:srgbClr val="000000">
                    <a:alpha val="100000"/>
                  </a:srgbClr>
                </a:solidFill>
                <a:latin typeface="SimSun"/>
                <a:ea typeface="SimSun"/>
                <a:cs typeface="SimSun"/>
              </a:rPr>
              <a:t>返还政策”,地方财政返还政策的合法性问题一直备受争议，企</a:t>
            </a:r>
            <a:r>
              <a:rPr sz="1200" kern="0" spc="-10">
                <a:solidFill>
                  <a:srgbClr val="000000">
                    <a:alpha val="100000"/>
                  </a:srgbClr>
                </a:solidFill>
                <a:latin typeface="SimSun"/>
                <a:ea typeface="SimSun"/>
                <a:cs typeface="SimSun"/>
              </a:rPr>
              <a:t>业应当密切关注</a:t>
            </a:r>
            <a:r>
              <a:rPr sz="1200" kern="0" spc="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政策走向，及时调整生产经营策略，避免继续违规适用优惠政策而引发涉税风险</a:t>
            </a:r>
            <a:r>
              <a:rPr sz="1200" kern="0" spc="-60">
                <a:solidFill>
                  <a:srgbClr val="000000">
                    <a:alpha val="100000"/>
                  </a:srgbClr>
                </a:solidFill>
                <a:latin typeface="SimSun"/>
                <a:ea typeface="SimSun"/>
                <a:cs typeface="SimSun"/>
              </a:rPr>
              <a:t>。</a:t>
            </a:r>
            <a:endParaRPr lang="SimSun" altLang="SimSun" sz="1200"/>
          </a:p>
          <a:p>
            <a:pPr algn="l" rtl="0" eaLnBrk="0">
              <a:lnSpc>
                <a:spcPct val="105000"/>
              </a:lnSpc>
            </a:pPr>
            <a:endParaRPr lang="Arial" altLang="Arial" sz="800"/>
          </a:p>
          <a:p>
            <a:pPr algn="l" rtl="0" eaLnBrk="0">
              <a:lnSpc>
                <a:spcPct val="6341"/>
              </a:lnSpc>
            </a:pPr>
            <a:endParaRPr lang="Arial" altLang="Arial" sz="100"/>
          </a:p>
          <a:p>
            <a:pPr marL="319404" algn="l" rtl="0" eaLnBrk="0">
              <a:lnSpc>
                <a:spcPct val="95000"/>
              </a:lnSpc>
            </a:pPr>
            <a:r>
              <a:rPr sz="1200" b="1" kern="0" spc="0">
                <a:solidFill>
                  <a:srgbClr val="000000">
                    <a:alpha val="100000"/>
                  </a:srgbClr>
                </a:solidFill>
                <a:latin typeface="SimSun"/>
                <a:ea typeface="SimSun"/>
                <a:cs typeface="SimSun"/>
              </a:rPr>
              <a:t>3、财税部门答复：企业高</a:t>
            </a:r>
            <a:r>
              <a:rPr sz="1200" b="1" kern="0" spc="-10">
                <a:solidFill>
                  <a:srgbClr val="000000">
                    <a:alpha val="100000"/>
                  </a:srgbClr>
                </a:solidFill>
                <a:latin typeface="SimSun"/>
                <a:ea typeface="SimSun"/>
                <a:cs typeface="SimSun"/>
              </a:rPr>
              <a:t>管及技术专家个人所得税返还违反共同富裕原则</a:t>
            </a:r>
            <a:endParaRPr lang="SimSun" altLang="SimSun" sz="1200"/>
          </a:p>
        </p:txBody>
      </p:sp>
      <p:graphicFrame>
        <p:nvGraphicFramePr>
          <p:cNvPr id="168" name="table 168"/>
          <p:cNvGraphicFramePr>
            <a:graphicFrameLocks noGrp="1"/>
          </p:cNvGraphicFramePr>
          <p:nvPr/>
        </p:nvGraphicFramePr>
        <p:xfrm>
          <a:off x="1520814" y="3400427"/>
          <a:ext cx="4590414" cy="393065"/>
        </p:xfrm>
        <a:graphic>
          <a:graphicData uri="http://schemas.openxmlformats.org/drawingml/2006/table">
            <a:tbl>
              <a:tblPr/>
              <a:tblGrid>
                <a:gridCol w="682625"/>
                <a:gridCol w="2305050"/>
                <a:gridCol w="685800"/>
                <a:gridCol w="916939"/>
              </a:tblGrid>
              <a:tr h="130175">
                <a:tc>
                  <a:txBody>
                    <a:bodyPr vert="horz" wrap="square"/>
                    <a:lstStyle/>
                    <a:p>
                      <a:pPr algn="l" rtl="0" eaLnBrk="0">
                        <a:lnSpc>
                          <a:spcPct val="103000"/>
                        </a:lnSpc>
                      </a:pPr>
                      <a:endParaRPr lang="Arial" altLang="Arial" sz="200"/>
                    </a:p>
                    <a:p>
                      <a:pPr marL="47625" algn="l" rtl="0" eaLnBrk="0">
                        <a:lnSpc>
                          <a:spcPts val="620"/>
                        </a:lnSpc>
                        <a:spcBef>
                          <a:spcPts val="2"/>
                        </a:spcBef>
                      </a:pPr>
                      <a:r>
                        <a:rPr sz="500" kern="0" spc="-30">
                          <a:solidFill>
                            <a:srgbClr val="000000">
                              <a:alpha val="100000"/>
                            </a:srgbClr>
                          </a:solidFill>
                          <a:latin typeface="SimSun"/>
                          <a:ea typeface="SimSun"/>
                          <a:cs typeface="SimSun"/>
                        </a:rPr>
                        <a:t>索引号：</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Arial" altLang="Arial" sz="200"/>
                    </a:p>
                    <a:p>
                      <a:pPr marL="63500" algn="l" rtl="0" eaLnBrk="0">
                        <a:lnSpc>
                          <a:spcPts val="632"/>
                        </a:lnSpc>
                        <a:spcBef>
                          <a:spcPts val="1"/>
                        </a:spcBef>
                      </a:pPr>
                      <a:r>
                        <a:rPr sz="500" kern="0" spc="20">
                          <a:solidFill>
                            <a:srgbClr val="000000">
                              <a:alpha val="100000"/>
                            </a:srgbClr>
                          </a:solidFill>
                          <a:latin typeface="SimSun"/>
                          <a:ea typeface="SimSun"/>
                          <a:cs typeface="SimSun"/>
                        </a:rPr>
                        <a:t>113310810026790294/2023-97362</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Arial" altLang="Arial" sz="200"/>
                    </a:p>
                    <a:p>
                      <a:pPr marL="56514" algn="l" rtl="0" eaLnBrk="0">
                        <a:lnSpc>
                          <a:spcPts val="622"/>
                        </a:lnSpc>
                        <a:spcBef>
                          <a:spcPts val="2"/>
                        </a:spcBef>
                      </a:pPr>
                      <a:r>
                        <a:rPr sz="500" kern="0" spc="30">
                          <a:solidFill>
                            <a:srgbClr val="000000">
                              <a:alpha val="100000"/>
                            </a:srgbClr>
                          </a:solidFill>
                          <a:latin typeface="SimSun"/>
                          <a:ea typeface="SimSun"/>
                          <a:cs typeface="SimSun"/>
                        </a:rPr>
                        <a:t>公开方式</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200"/>
                    </a:p>
                    <a:p>
                      <a:pPr marL="62864" algn="l" rtl="0" eaLnBrk="0">
                        <a:lnSpc>
                          <a:spcPts val="620"/>
                        </a:lnSpc>
                        <a:spcBef>
                          <a:spcPts val="2"/>
                        </a:spcBef>
                      </a:pPr>
                      <a:r>
                        <a:rPr sz="500" kern="0" spc="40">
                          <a:solidFill>
                            <a:srgbClr val="000000">
                              <a:alpha val="100000"/>
                            </a:srgbClr>
                          </a:solidFill>
                          <a:latin typeface="SimSun"/>
                          <a:ea typeface="SimSun"/>
                          <a:cs typeface="SimSun"/>
                        </a:rPr>
                        <a:t>主动公开</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33350">
                <a:tc>
                  <a:txBody>
                    <a:bodyPr vert="horz" wrap="square"/>
                    <a:lstStyle/>
                    <a:p>
                      <a:pPr algn="l" rtl="0" eaLnBrk="0">
                        <a:lnSpc>
                          <a:spcPct val="115000"/>
                        </a:lnSpc>
                      </a:pPr>
                      <a:endParaRPr lang="Arial" altLang="Arial" sz="200"/>
                    </a:p>
                    <a:p>
                      <a:pPr marL="47625" algn="l" rtl="0" eaLnBrk="0">
                        <a:lnSpc>
                          <a:spcPts val="622"/>
                        </a:lnSpc>
                        <a:spcBef>
                          <a:spcPts val="1"/>
                        </a:spcBef>
                      </a:pPr>
                      <a:r>
                        <a:rPr sz="500" kern="0" spc="-40">
                          <a:solidFill>
                            <a:srgbClr val="000000">
                              <a:alpha val="100000"/>
                            </a:srgbClr>
                          </a:solidFill>
                          <a:latin typeface="SimSun"/>
                          <a:ea typeface="SimSun"/>
                          <a:cs typeface="SimSun"/>
                        </a:rPr>
                        <a:t>文号：</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ts val="1000"/>
                        </a:lnSpc>
                      </a:pPr>
                      <a:endParaRPr lang="Arial" altLang="Arial"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Arial" altLang="Arial" sz="200"/>
                    </a:p>
                    <a:p>
                      <a:pPr marL="56514" algn="l" rtl="0" eaLnBrk="0">
                        <a:lnSpc>
                          <a:spcPts val="620"/>
                        </a:lnSpc>
                        <a:spcBef>
                          <a:spcPts val="1"/>
                        </a:spcBef>
                      </a:pPr>
                      <a:r>
                        <a:rPr sz="500" kern="0" spc="40">
                          <a:solidFill>
                            <a:srgbClr val="000000">
                              <a:alpha val="100000"/>
                            </a:srgbClr>
                          </a:solidFill>
                          <a:latin typeface="SimSun"/>
                          <a:ea typeface="SimSun"/>
                          <a:cs typeface="SimSun"/>
                        </a:rPr>
                        <a:t>成文日期</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300"/>
                    </a:p>
                    <a:p>
                      <a:pPr marL="62864" algn="l" rtl="0" eaLnBrk="0">
                        <a:lnSpc>
                          <a:spcPct val="84000"/>
                        </a:lnSpc>
                        <a:spcBef>
                          <a:spcPts val="2"/>
                        </a:spcBef>
                      </a:pPr>
                      <a:r>
                        <a:rPr sz="500" kern="0" spc="20">
                          <a:solidFill>
                            <a:srgbClr val="000000">
                              <a:alpha val="100000"/>
                            </a:srgbClr>
                          </a:solidFill>
                          <a:latin typeface="SimSun"/>
                          <a:ea typeface="SimSun"/>
                          <a:cs typeface="SimSun"/>
                        </a:rPr>
                        <a:t>2023-05-26</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29539">
                <a:tc>
                  <a:txBody>
                    <a:bodyPr vert="horz" wrap="square"/>
                    <a:lstStyle/>
                    <a:p>
                      <a:pPr algn="l" rtl="0" eaLnBrk="0">
                        <a:lnSpc>
                          <a:spcPct val="183000"/>
                        </a:lnSpc>
                      </a:pPr>
                      <a:endParaRPr lang="Arial" altLang="Arial" sz="100"/>
                    </a:p>
                    <a:p>
                      <a:pPr marL="47625" algn="l" rtl="0" eaLnBrk="0">
                        <a:lnSpc>
                          <a:spcPts val="616"/>
                        </a:lnSpc>
                      </a:pPr>
                      <a:r>
                        <a:rPr sz="500" kern="0" spc="30">
                          <a:solidFill>
                            <a:srgbClr val="000000">
                              <a:alpha val="100000"/>
                            </a:srgbClr>
                          </a:solidFill>
                          <a:latin typeface="SimSun"/>
                          <a:ea typeface="SimSun"/>
                          <a:cs typeface="SimSun"/>
                        </a:rPr>
                        <a:t>发布单位</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vert="horz" wrap="square"/>
                    <a:lstStyle/>
                    <a:p>
                      <a:pPr algn="l" rtl="0" eaLnBrk="0">
                        <a:lnSpc>
                          <a:spcPct val="184000"/>
                        </a:lnSpc>
                      </a:pPr>
                      <a:endParaRPr lang="Arial" altLang="Arial" sz="100"/>
                    </a:p>
                    <a:p>
                      <a:pPr marL="57150" algn="l" rtl="0" eaLnBrk="0">
                        <a:lnSpc>
                          <a:spcPts val="618"/>
                        </a:lnSpc>
                        <a:spcBef>
                          <a:spcPts val="1"/>
                        </a:spcBef>
                      </a:pPr>
                      <a:r>
                        <a:rPr sz="500" kern="0" spc="30">
                          <a:solidFill>
                            <a:srgbClr val="000000">
                              <a:alpha val="100000"/>
                            </a:srgbClr>
                          </a:solidFill>
                          <a:latin typeface="SimSun"/>
                          <a:ea typeface="SimSun"/>
                          <a:cs typeface="SimSun"/>
                        </a:rPr>
                        <a:t>市财政局</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70" name="textbox 170"/>
          <p:cNvSpPr/>
          <p:nvPr/>
        </p:nvSpPr>
        <p:spPr>
          <a:xfrm>
            <a:off x="2148065" y="3971587"/>
            <a:ext cx="3350259" cy="171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58"/>
              </a:lnSpc>
            </a:pPr>
            <a:endParaRPr lang="Arial" altLang="Arial" sz="100"/>
          </a:p>
          <a:p>
            <a:pPr marL="12700" algn="l" rtl="0" eaLnBrk="0">
              <a:lnSpc>
                <a:spcPct val="96000"/>
              </a:lnSpc>
            </a:pPr>
            <a:r>
              <a:rPr sz="1000" b="1" kern="0" spc="-10">
                <a:solidFill>
                  <a:srgbClr val="000000">
                    <a:alpha val="100000"/>
                  </a:srgbClr>
                </a:solidFill>
                <a:latin typeface="SimHei"/>
                <a:ea typeface="SimHei"/>
                <a:cs typeface="SimHei"/>
              </a:rPr>
              <a:t>关于对温岭市政协十五届二次会</a:t>
            </a:r>
            <a:r>
              <a:rPr sz="1000" b="1" kern="0" spc="-20">
                <a:solidFill>
                  <a:srgbClr val="000000">
                    <a:alpha val="100000"/>
                  </a:srgbClr>
                </a:solidFill>
                <a:latin typeface="SimHei"/>
                <a:ea typeface="SimHei"/>
                <a:cs typeface="SimHei"/>
              </a:rPr>
              <a:t>议202302802号提案答复的函</a:t>
            </a:r>
            <a:endParaRPr lang="SimHei" altLang="SimHei" sz="1000"/>
          </a:p>
        </p:txBody>
      </p:sp>
      <p:sp>
        <p:nvSpPr>
          <p:cNvPr id="172" name="textbox 172"/>
          <p:cNvSpPr/>
          <p:nvPr/>
        </p:nvSpPr>
        <p:spPr>
          <a:xfrm>
            <a:off x="3308374" y="9929369"/>
            <a:ext cx="91440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第</a:t>
            </a:r>
            <a:r>
              <a:rPr sz="800" kern="0" spc="24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7</a:t>
            </a:r>
            <a:r>
              <a:rPr sz="800" kern="0" spc="5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 共 3 4 页</a:t>
            </a:r>
            <a:endParaRPr lang="SimSun" altLang="SimSun" sz="800"/>
          </a:p>
        </p:txBody>
      </p:sp>
      <p:pic>
        <p:nvPicPr>
          <p:cNvPr id="174" name="picture 174"/>
          <p:cNvPicPr>
            <a:picLocks noChangeAspect="1"/>
          </p:cNvPicPr>
          <p:nvPr/>
        </p:nvPicPr>
        <p:blipFill>
          <a:blip r:embed="rId2"/>
          <a:stretch>
            <a:fillRect/>
          </a:stretch>
        </p:blipFill>
        <p:spPr>
          <a:xfrm rot="21600000">
            <a:off x="1384303" y="4216387"/>
            <a:ext cx="4857770" cy="635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 name="textbox 176"/>
          <p:cNvSpPr/>
          <p:nvPr/>
        </p:nvSpPr>
        <p:spPr>
          <a:xfrm>
            <a:off x="1136626" y="2738735"/>
            <a:ext cx="5385434" cy="43732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87"/>
              </a:lnSpc>
            </a:pPr>
            <a:endParaRPr lang="Arial" altLang="Arial" sz="100"/>
          </a:p>
          <a:p>
            <a:pPr marL="279400" algn="l" rtl="0" eaLnBrk="0">
              <a:lnSpc>
                <a:spcPct val="95000"/>
              </a:lnSpc>
            </a:pPr>
            <a:r>
              <a:rPr sz="600" kern="0" spc="-30">
                <a:solidFill>
                  <a:srgbClr val="000000">
                    <a:alpha val="100000"/>
                  </a:srgbClr>
                </a:solidFill>
                <a:latin typeface="SimHei"/>
                <a:ea typeface="SimHei"/>
                <a:cs typeface="SimHei"/>
              </a:rPr>
              <a:t>活灵钢、黄宝荣、林安春</a:t>
            </a:r>
            <a:r>
              <a:rPr sz="600" kern="0" spc="-40">
                <a:solidFill>
                  <a:srgbClr val="000000">
                    <a:alpha val="100000"/>
                  </a:srgbClr>
                </a:solidFill>
                <a:latin typeface="SimHei"/>
                <a:ea typeface="SimHei"/>
                <a:cs typeface="SimHei"/>
              </a:rPr>
              <a:t>、张伟、林玉莲、林应傲、包玲霞、郭招芳等8名代表：</a:t>
            </a:r>
            <a:endParaRPr lang="SimHei" altLang="SimHei" sz="600"/>
          </a:p>
          <a:p>
            <a:pPr marL="279400" indent="132714" algn="l" rtl="0" eaLnBrk="0">
              <a:lnSpc>
                <a:spcPct val="121000"/>
              </a:lnSpc>
              <a:spcBef>
                <a:spcPts val="416"/>
              </a:spcBef>
            </a:pPr>
            <a:r>
              <a:rPr sz="600" kern="0" spc="-20">
                <a:solidFill>
                  <a:srgbClr val="000000">
                    <a:alpha val="100000"/>
                  </a:srgbClr>
                </a:solidFill>
                <a:latin typeface="SimSun"/>
                <a:ea typeface="SimSun"/>
                <a:cs typeface="SimSun"/>
              </a:rPr>
              <a:t>你们在温岭市人大十七届三次会议上提出的《关于返还企业高管及技术专家个人所得税，助推招商引资招人引智的建议》(第2023J1112号</a:t>
            </a:r>
            <a:r>
              <a:rPr sz="600" kern="0" spc="-80">
                <a:solidFill>
                  <a:srgbClr val="000000">
                    <a:alpha val="100000"/>
                  </a:srgbClr>
                </a:solidFill>
                <a:latin typeface="SimSun"/>
                <a:ea typeface="SimSun"/>
                <a:cs typeface="SimSun"/>
              </a:rPr>
              <a:t> </a:t>
            </a:r>
            <a:r>
              <a:rPr sz="600" kern="0" spc="-20">
                <a:solidFill>
                  <a:srgbClr val="000000">
                    <a:alpha val="100000"/>
                  </a:srgbClr>
                </a:solidFill>
                <a:latin typeface="SimSun"/>
                <a:ea typeface="SimSun"/>
                <a:cs typeface="SimSun"/>
              </a:rPr>
              <a:t>)</a:t>
            </a:r>
            <a:r>
              <a:rPr sz="600" kern="0" spc="-60">
                <a:solidFill>
                  <a:srgbClr val="000000">
                    <a:alpha val="100000"/>
                  </a:srgbClr>
                </a:solidFill>
                <a:latin typeface="SimSun"/>
                <a:ea typeface="SimSun"/>
                <a:cs typeface="SimSun"/>
              </a:rPr>
              <a:t> </a:t>
            </a:r>
            <a:r>
              <a:rPr sz="600" kern="0" spc="-20">
                <a:solidFill>
                  <a:srgbClr val="000000">
                    <a:alpha val="100000"/>
                  </a:srgbClr>
                </a:solidFill>
                <a:latin typeface="SimSun"/>
                <a:ea typeface="SimSun"/>
                <a:cs typeface="SimSun"/>
              </a:rPr>
              <a:t>,</a:t>
            </a:r>
            <a:r>
              <a:rPr sz="600" kern="0" spc="-70">
                <a:solidFill>
                  <a:srgbClr val="000000">
                    <a:alpha val="100000"/>
                  </a:srgbClr>
                </a:solidFill>
                <a:latin typeface="SimSun"/>
                <a:ea typeface="SimSun"/>
                <a:cs typeface="SimSun"/>
              </a:rPr>
              <a:t> </a:t>
            </a:r>
            <a:r>
              <a:rPr sz="600" kern="0" spc="-20">
                <a:solidFill>
                  <a:srgbClr val="000000">
                    <a:alpha val="100000"/>
                  </a:srgbClr>
                </a:solidFill>
                <a:latin typeface="SimSun"/>
                <a:ea typeface="SimSun"/>
                <a:cs typeface="SimSun"/>
              </a:rPr>
              <a:t>我</a:t>
            </a:r>
            <a:r>
              <a:rPr sz="600" kern="0" spc="-30">
                <a:solidFill>
                  <a:srgbClr val="000000">
                    <a:alpha val="100000"/>
                  </a:srgbClr>
                </a:solidFill>
                <a:latin typeface="SimSun"/>
                <a:ea typeface="SimSun"/>
                <a:cs typeface="SimSun"/>
              </a:rPr>
              <a:t>          </a:t>
            </a:r>
            <a:r>
              <a:rPr sz="600" kern="0" spc="-20">
                <a:solidFill>
                  <a:srgbClr val="000000">
                    <a:alpha val="100000"/>
                  </a:srgbClr>
                </a:solidFill>
                <a:latin typeface="SimHei"/>
                <a:ea typeface="SimHei"/>
                <a:cs typeface="SimHei"/>
              </a:rPr>
              <a:t>局已收悉。首先十分感</a:t>
            </a:r>
            <a:r>
              <a:rPr sz="600" kern="0" spc="-30">
                <a:solidFill>
                  <a:srgbClr val="000000">
                    <a:alpha val="100000"/>
                  </a:srgbClr>
                </a:solidFill>
                <a:latin typeface="SimHei"/>
                <a:ea typeface="SimHei"/>
                <a:cs typeface="SimHei"/>
              </a:rPr>
              <a:t>谢你们对税收工作的关注与关心，并对税收工作提出宝贵建议。经研究，现答复如下：</a:t>
            </a:r>
            <a:endParaRPr lang="SimHei" altLang="SimHei" sz="600"/>
          </a:p>
          <a:p>
            <a:pPr marL="412750" algn="l" rtl="0" eaLnBrk="0">
              <a:lnSpc>
                <a:spcPct val="92000"/>
              </a:lnSpc>
              <a:spcBef>
                <a:spcPts val="488"/>
              </a:spcBef>
            </a:pPr>
            <a:r>
              <a:rPr sz="600" kern="0" spc="-20">
                <a:solidFill>
                  <a:srgbClr val="000000">
                    <a:alpha val="100000"/>
                  </a:srgbClr>
                </a:solidFill>
                <a:latin typeface="SimHei"/>
                <a:ea typeface="SimHei"/>
                <a:cs typeface="SimHei"/>
              </a:rPr>
              <a:t>一、从2021年9月开始，财政部</a:t>
            </a:r>
            <a:r>
              <a:rPr sz="600" kern="0" spc="-30">
                <a:solidFill>
                  <a:srgbClr val="000000">
                    <a:alpha val="100000"/>
                  </a:srgbClr>
                </a:solidFill>
                <a:latin typeface="SimHei"/>
                <a:ea typeface="SimHei"/>
                <a:cs typeface="SimHei"/>
              </a:rPr>
              <a:t>门已经取消与税收相挂钩的涉企奖补政策。</a:t>
            </a:r>
            <a:endParaRPr lang="SimHei" altLang="SimHei" sz="600"/>
          </a:p>
          <a:p>
            <a:pPr marL="412750" algn="l" rtl="0" eaLnBrk="0">
              <a:lnSpc>
                <a:spcPct val="94000"/>
              </a:lnSpc>
              <a:spcBef>
                <a:spcPts val="520"/>
              </a:spcBef>
            </a:pPr>
            <a:r>
              <a:rPr sz="600" kern="0" spc="-30">
                <a:solidFill>
                  <a:srgbClr val="000000">
                    <a:alpha val="100000"/>
                  </a:srgbClr>
                </a:solidFill>
                <a:latin typeface="SimSun"/>
                <a:ea typeface="SimSun"/>
                <a:cs typeface="SimSun"/>
              </a:rPr>
              <a:t>二、个人所得税税法调节的是高收入人群，建议要求对这些个进行个</a:t>
            </a:r>
            <a:r>
              <a:rPr sz="600" kern="0" spc="-40">
                <a:solidFill>
                  <a:srgbClr val="000000">
                    <a:alpha val="100000"/>
                  </a:srgbClr>
                </a:solidFill>
                <a:latin typeface="SimSun"/>
                <a:ea typeface="SimSun"/>
                <a:cs typeface="SimSun"/>
              </a:rPr>
              <a:t>人所得税返还，违反了个人所得税法立法的根本，违反了共同富裕原则。</a:t>
            </a:r>
            <a:endParaRPr lang="SimSun" altLang="SimSun" sz="600"/>
          </a:p>
          <a:p>
            <a:pPr marL="412750" algn="l" rtl="0" eaLnBrk="0">
              <a:lnSpc>
                <a:spcPct val="83000"/>
              </a:lnSpc>
              <a:spcBef>
                <a:spcPts val="473"/>
              </a:spcBef>
            </a:pPr>
            <a:r>
              <a:rPr sz="600" kern="0" spc="-40">
                <a:solidFill>
                  <a:srgbClr val="000000">
                    <a:alpha val="100000"/>
                  </a:srgbClr>
                </a:solidFill>
                <a:latin typeface="SimSun"/>
                <a:ea typeface="SimSun"/>
                <a:cs typeface="SimSun"/>
              </a:rPr>
              <a:t>综上所述，要求对企业高管及技术专家个人所得税进行返还的建议无法实现，敬请谅解</a:t>
            </a:r>
            <a:r>
              <a:rPr sz="600" kern="0" spc="-50">
                <a:solidFill>
                  <a:srgbClr val="000000">
                    <a:alpha val="100000"/>
                  </a:srgbClr>
                </a:solidFill>
                <a:latin typeface="SimSun"/>
                <a:ea typeface="SimSun"/>
                <a:cs typeface="SimSun"/>
              </a:rPr>
              <a:t>。</a:t>
            </a:r>
            <a:endParaRPr lang="SimSun" altLang="SimSun" sz="600"/>
          </a:p>
          <a:p>
            <a:pPr marL="412750" algn="l" rtl="0" eaLnBrk="0">
              <a:lnSpc>
                <a:spcPts val="1100"/>
              </a:lnSpc>
            </a:pPr>
            <a:r>
              <a:rPr sz="600" kern="0" spc="-20">
                <a:solidFill>
                  <a:srgbClr val="000000">
                    <a:alpha val="100000"/>
                  </a:srgbClr>
                </a:solidFill>
                <a:latin typeface="SimSun"/>
                <a:ea typeface="SimSun"/>
                <a:cs typeface="SimSun"/>
              </a:rPr>
              <a:t>感谢你们对税务工作的关心和支持!</a:t>
            </a:r>
            <a:endParaRPr lang="SimSun" altLang="SimSun" sz="600"/>
          </a:p>
          <a:p>
            <a:pPr marL="412750" algn="l" rtl="0" eaLnBrk="0">
              <a:lnSpc>
                <a:spcPct val="100000"/>
              </a:lnSpc>
              <a:spcBef>
                <a:spcPts val="550"/>
              </a:spcBef>
            </a:pPr>
            <a:r>
              <a:rPr sz="500" kern="0" spc="30">
                <a:solidFill>
                  <a:srgbClr val="000000">
                    <a:alpha val="100000"/>
                  </a:srgbClr>
                </a:solidFill>
                <a:latin typeface="SimSun"/>
                <a:ea typeface="SimSun"/>
                <a:cs typeface="SimSun"/>
              </a:rPr>
              <a:t>联系单位：温岭市税务局  联系人：莫桔秋</a:t>
            </a:r>
            <a:endParaRPr lang="SimSun" altLang="SimSun" sz="500"/>
          </a:p>
          <a:p>
            <a:pPr marL="412750" algn="l" rtl="0" eaLnBrk="0">
              <a:lnSpc>
                <a:spcPts val="1154"/>
              </a:lnSpc>
            </a:pPr>
            <a:r>
              <a:rPr sz="600" kern="0" spc="-20">
                <a:solidFill>
                  <a:srgbClr val="000000">
                    <a:alpha val="100000"/>
                  </a:srgbClr>
                </a:solidFill>
                <a:latin typeface="SimHei"/>
                <a:ea typeface="SimHei"/>
                <a:cs typeface="SimHei"/>
              </a:rPr>
              <a:t>联系电话：0576-86081669</a:t>
            </a:r>
            <a:r>
              <a:rPr sz="600" kern="0" spc="220">
                <a:solidFill>
                  <a:srgbClr val="000000">
                    <a:alpha val="100000"/>
                  </a:srgbClr>
                </a:solidFill>
                <a:latin typeface="SimHei"/>
                <a:ea typeface="SimHei"/>
                <a:cs typeface="SimHei"/>
              </a:rPr>
              <a:t> </a:t>
            </a:r>
            <a:r>
              <a:rPr sz="600" kern="0" spc="-20">
                <a:solidFill>
                  <a:srgbClr val="000000">
                    <a:alpha val="100000"/>
                  </a:srgbClr>
                </a:solidFill>
                <a:latin typeface="SimHei"/>
                <a:ea typeface="SimHei"/>
                <a:cs typeface="SimHei"/>
              </a:rPr>
              <a:t>邮编：317500</a:t>
            </a:r>
            <a:endParaRPr lang="SimHei" altLang="SimHei" sz="600"/>
          </a:p>
          <a:p>
            <a:pPr algn="l" rtl="0" eaLnBrk="0">
              <a:lnSpc>
                <a:spcPct val="126000"/>
              </a:lnSpc>
            </a:pPr>
            <a:endParaRPr lang="Arial" altLang="Arial" sz="1000"/>
          </a:p>
          <a:p>
            <a:pPr marL="4591050" indent="-361950" algn="l" rtl="0" eaLnBrk="0">
              <a:lnSpc>
                <a:spcPct val="124000"/>
              </a:lnSpc>
              <a:spcBef>
                <a:spcPts val="180"/>
              </a:spcBef>
            </a:pPr>
            <a:r>
              <a:rPr sz="600" kern="0" spc="-30">
                <a:solidFill>
                  <a:srgbClr val="000000">
                    <a:alpha val="100000"/>
                  </a:srgbClr>
                </a:solidFill>
                <a:latin typeface="SimSun"/>
                <a:ea typeface="SimSun"/>
                <a:cs typeface="SimSun"/>
              </a:rPr>
              <a:t>国东税务总局温岭市税务局</a:t>
            </a:r>
            <a:r>
              <a:rPr sz="600" kern="0" spc="-10">
                <a:solidFill>
                  <a:srgbClr val="000000">
                    <a:alpha val="100000"/>
                  </a:srgbClr>
                </a:solidFill>
                <a:latin typeface="SimSun"/>
                <a:ea typeface="SimSun"/>
                <a:cs typeface="SimSun"/>
              </a:rPr>
              <a:t>        </a:t>
            </a:r>
            <a:r>
              <a:rPr sz="600" kern="0" spc="10">
                <a:solidFill>
                  <a:srgbClr val="000000">
                    <a:alpha val="100000"/>
                  </a:srgbClr>
                </a:solidFill>
                <a:latin typeface="SimSun"/>
                <a:ea typeface="SimSun"/>
                <a:cs typeface="SimSun"/>
              </a:rPr>
              <a:t>2023年6月16日</a:t>
            </a:r>
            <a:endParaRPr lang="SimSun" altLang="SimSun" sz="600"/>
          </a:p>
          <a:p>
            <a:pPr marL="323850" algn="l" rtl="0" eaLnBrk="0">
              <a:lnSpc>
                <a:spcPct val="83000"/>
              </a:lnSpc>
              <a:spcBef>
                <a:spcPts val="1095"/>
              </a:spcBef>
            </a:pPr>
            <a:r>
              <a:rPr sz="1200" kern="0" spc="30">
                <a:solidFill>
                  <a:srgbClr val="000000">
                    <a:alpha val="100000"/>
                  </a:srgbClr>
                </a:solidFill>
                <a:latin typeface="SimSun"/>
                <a:ea typeface="SimSun"/>
                <a:cs typeface="SimSun"/>
              </a:rPr>
              <a:t>国家税务总局温岭市税务局则表示，从2021年9月开始</a:t>
            </a:r>
            <a:r>
              <a:rPr sz="1200" kern="0" spc="20">
                <a:solidFill>
                  <a:srgbClr val="000000">
                    <a:alpha val="100000"/>
                  </a:srgbClr>
                </a:solidFill>
                <a:latin typeface="SimSun"/>
                <a:ea typeface="SimSun"/>
                <a:cs typeface="SimSun"/>
              </a:rPr>
              <a:t>，财政部门已经取</a:t>
            </a:r>
            <a:endParaRPr lang="SimSun" altLang="SimSun" sz="1200"/>
          </a:p>
          <a:p>
            <a:pPr marL="12700" algn="l" rtl="0" eaLnBrk="0">
              <a:lnSpc>
                <a:spcPct val="161000"/>
              </a:lnSpc>
              <a:spcBef>
                <a:spcPts val="67"/>
              </a:spcBef>
            </a:pPr>
            <a:r>
              <a:rPr sz="1200" kern="0" spc="-20">
                <a:solidFill>
                  <a:srgbClr val="000000">
                    <a:alpha val="100000"/>
                  </a:srgbClr>
                </a:solidFill>
                <a:latin typeface="SimSun"/>
                <a:ea typeface="SimSun"/>
                <a:cs typeface="SimSun"/>
              </a:rPr>
              <a:t>消与税收相挂钩的涉企奖补政策。个人所得税税法调节的是高收入人</a:t>
            </a:r>
            <a:r>
              <a:rPr sz="1200" kern="0" spc="-30">
                <a:solidFill>
                  <a:srgbClr val="000000">
                    <a:alpha val="100000"/>
                  </a:srgbClr>
                </a:solidFill>
                <a:latin typeface="SimSun"/>
                <a:ea typeface="SimSun"/>
                <a:cs typeface="SimSun"/>
              </a:rPr>
              <a:t>群，建议要  </a:t>
            </a:r>
            <a:r>
              <a:rPr sz="1200" kern="0" spc="-20">
                <a:solidFill>
                  <a:srgbClr val="000000">
                    <a:alpha val="100000"/>
                  </a:srgbClr>
                </a:solidFill>
                <a:latin typeface="SimSun"/>
                <a:ea typeface="SimSun"/>
                <a:cs typeface="SimSun"/>
              </a:rPr>
              <a:t>求对这些个人进行个人所得税返还，违反了个人所得税法立法的根本</a:t>
            </a:r>
            <a:r>
              <a:rPr sz="1200" kern="0" spc="-30">
                <a:solidFill>
                  <a:srgbClr val="000000">
                    <a:alpha val="100000"/>
                  </a:srgbClr>
                </a:solidFill>
                <a:latin typeface="SimSun"/>
                <a:ea typeface="SimSun"/>
                <a:cs typeface="SimSun"/>
              </a:rPr>
              <a:t>，违反了共  </a:t>
            </a:r>
            <a:r>
              <a:rPr sz="1200" kern="0" spc="-20">
                <a:solidFill>
                  <a:srgbClr val="000000">
                    <a:alpha val="100000"/>
                  </a:srgbClr>
                </a:solidFill>
                <a:latin typeface="SimSun"/>
                <a:ea typeface="SimSun"/>
                <a:cs typeface="SimSun"/>
              </a:rPr>
              <a:t>同富裕原则。对于委员们要求对企业高管及技术专家个人所得税进行</a:t>
            </a:r>
            <a:r>
              <a:rPr sz="1200" kern="0" spc="-30">
                <a:solidFill>
                  <a:srgbClr val="000000">
                    <a:alpha val="100000"/>
                  </a:srgbClr>
                </a:solidFill>
                <a:latin typeface="SimSun"/>
                <a:ea typeface="SimSun"/>
                <a:cs typeface="SimSun"/>
              </a:rPr>
              <a:t>返还的建议  </a:t>
            </a:r>
            <a:r>
              <a:rPr sz="1200" kern="0" spc="-40">
                <a:solidFill>
                  <a:srgbClr val="000000">
                    <a:alpha val="100000"/>
                  </a:srgbClr>
                </a:solidFill>
                <a:latin typeface="SimSun"/>
                <a:ea typeface="SimSun"/>
                <a:cs typeface="SimSun"/>
              </a:rPr>
              <a:t>明确答复无法实现。这使得过去一些利用税</a:t>
            </a:r>
            <a:r>
              <a:rPr sz="1200" kern="0" spc="-50">
                <a:solidFill>
                  <a:srgbClr val="000000">
                    <a:alpha val="100000"/>
                  </a:srgbClr>
                </a:solidFill>
                <a:latin typeface="SimSun"/>
                <a:ea typeface="SimSun"/>
                <a:cs typeface="SimSun"/>
              </a:rPr>
              <a:t>收洼地享受核定政策的条件不复存在，</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因此，及时完成自己的汇算清缴，多退少补，合法合规纳税，才能避</a:t>
            </a:r>
            <a:r>
              <a:rPr sz="1200" kern="0" spc="-30">
                <a:solidFill>
                  <a:srgbClr val="000000">
                    <a:alpha val="100000"/>
                  </a:srgbClr>
                </a:solidFill>
                <a:latin typeface="SimSun"/>
                <a:ea typeface="SimSun"/>
                <a:cs typeface="SimSun"/>
              </a:rPr>
              <a:t>免卷入偷漏  </a:t>
            </a:r>
            <a:r>
              <a:rPr sz="1200" kern="0" spc="-60">
                <a:solidFill>
                  <a:srgbClr val="000000">
                    <a:alpha val="100000"/>
                  </a:srgbClr>
                </a:solidFill>
                <a:latin typeface="SimSun"/>
                <a:ea typeface="SimSun"/>
                <a:cs typeface="SimSun"/>
              </a:rPr>
              <a:t>税的风险之中。</a:t>
            </a:r>
            <a:endParaRPr lang="SimSun" altLang="SimSun" sz="1200"/>
          </a:p>
          <a:p>
            <a:pPr marL="90805" algn="l" rtl="0" eaLnBrk="0">
              <a:lnSpc>
                <a:spcPct val="95000"/>
              </a:lnSpc>
              <a:spcBef>
                <a:spcPts val="1105"/>
              </a:spcBef>
            </a:pPr>
            <a:r>
              <a:rPr sz="1200" b="1" kern="0" spc="70">
                <a:solidFill>
                  <a:srgbClr val="000000">
                    <a:alpha val="100000"/>
                  </a:srgbClr>
                </a:solidFill>
                <a:latin typeface="SimSun"/>
                <a:ea typeface="SimSun"/>
                <a:cs typeface="SimSun"/>
              </a:rPr>
              <a:t>(五)各地不断完善高收入人群监管方法</a:t>
            </a:r>
            <a:endParaRPr lang="SimSun" altLang="SimSun" sz="1200"/>
          </a:p>
          <a:p>
            <a:pPr algn="l" rtl="0" eaLnBrk="0">
              <a:lnSpc>
                <a:spcPct val="102000"/>
              </a:lnSpc>
            </a:pPr>
            <a:endParaRPr lang="Arial" altLang="Arial" sz="800"/>
          </a:p>
          <a:p>
            <a:pPr marL="325754" algn="l" rtl="0" eaLnBrk="0">
              <a:lnSpc>
                <a:spcPct val="95000"/>
              </a:lnSpc>
              <a:spcBef>
                <a:spcPts val="3"/>
              </a:spcBef>
            </a:pPr>
            <a:r>
              <a:rPr sz="1200" b="1" kern="0" spc="50">
                <a:solidFill>
                  <a:srgbClr val="000000">
                    <a:alpha val="100000"/>
                  </a:srgbClr>
                </a:solidFill>
                <a:latin typeface="SimSun"/>
                <a:ea typeface="SimSun"/>
                <a:cs typeface="SimSun"/>
              </a:rPr>
              <a:t>1、</a:t>
            </a:r>
            <a:r>
              <a:rPr sz="1200" kern="0" spc="-280">
                <a:solidFill>
                  <a:srgbClr val="000000">
                    <a:alpha val="100000"/>
                  </a:srgbClr>
                </a:solidFill>
                <a:latin typeface="SimSun"/>
                <a:ea typeface="SimSun"/>
                <a:cs typeface="SimSun"/>
              </a:rPr>
              <a:t> </a:t>
            </a:r>
            <a:r>
              <a:rPr sz="1200" b="1" kern="0" spc="50">
                <a:solidFill>
                  <a:srgbClr val="000000">
                    <a:alpha val="100000"/>
                  </a:srgbClr>
                </a:solidFill>
                <a:latin typeface="SimSun"/>
                <a:ea typeface="SimSun"/>
                <a:cs typeface="SimSun"/>
              </a:rPr>
              <a:t>上海市：加强对高收入者个人所得税的风险管理</a:t>
            </a:r>
            <a:endParaRPr lang="SimSun" altLang="SimSun" sz="1200"/>
          </a:p>
        </p:txBody>
      </p:sp>
      <p:pic>
        <p:nvPicPr>
          <p:cNvPr id="178" name="picture 178"/>
          <p:cNvPicPr>
            <a:picLocks noChangeAspect="1"/>
          </p:cNvPicPr>
          <p:nvPr/>
        </p:nvPicPr>
        <p:blipFill>
          <a:blip r:embed="rId2"/>
          <a:stretch>
            <a:fillRect/>
          </a:stretch>
        </p:blipFill>
        <p:spPr>
          <a:xfrm rot="21600000">
            <a:off x="1111285" y="7131000"/>
            <a:ext cx="5289532" cy="1708163"/>
          </a:xfrm>
          <a:prstGeom prst="rect">
            <a:avLst/>
          </a:prstGeom>
        </p:spPr>
      </p:pic>
      <p:graphicFrame>
        <p:nvGraphicFramePr>
          <p:cNvPr id="180" name="table 180"/>
          <p:cNvGraphicFramePr>
            <a:graphicFrameLocks noGrp="1"/>
          </p:cNvGraphicFramePr>
          <p:nvPr/>
        </p:nvGraphicFramePr>
        <p:xfrm>
          <a:off x="1539873" y="1304947"/>
          <a:ext cx="4565014" cy="393065"/>
        </p:xfrm>
        <a:graphic>
          <a:graphicData uri="http://schemas.openxmlformats.org/drawingml/2006/table">
            <a:tbl>
              <a:tblPr/>
              <a:tblGrid>
                <a:gridCol w="682625"/>
                <a:gridCol w="2292350"/>
                <a:gridCol w="673100"/>
                <a:gridCol w="916939"/>
              </a:tblGrid>
              <a:tr h="129539">
                <a:tc>
                  <a:txBody>
                    <a:bodyPr vert="horz" wrap="square"/>
                    <a:lstStyle/>
                    <a:p>
                      <a:pPr algn="l" rtl="0" eaLnBrk="0">
                        <a:lnSpc>
                          <a:spcPct val="103000"/>
                        </a:lnSpc>
                      </a:pPr>
                      <a:endParaRPr lang="Arial" altLang="Arial" sz="200"/>
                    </a:p>
                    <a:p>
                      <a:pPr marL="47625" algn="l" rtl="0" eaLnBrk="0">
                        <a:lnSpc>
                          <a:spcPts val="620"/>
                        </a:lnSpc>
                        <a:spcBef>
                          <a:spcPts val="2"/>
                        </a:spcBef>
                      </a:pPr>
                      <a:r>
                        <a:rPr sz="500" kern="0" spc="30">
                          <a:solidFill>
                            <a:srgbClr val="000000">
                              <a:alpha val="100000"/>
                            </a:srgbClr>
                          </a:solidFill>
                          <a:latin typeface="SimSun"/>
                          <a:ea typeface="SimSun"/>
                          <a:cs typeface="SimSun"/>
                        </a:rPr>
                        <a:t>索引号</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Arial" altLang="Arial" sz="200"/>
                    </a:p>
                    <a:p>
                      <a:pPr marL="50800" algn="l" rtl="0" eaLnBrk="0">
                        <a:lnSpc>
                          <a:spcPts val="632"/>
                        </a:lnSpc>
                        <a:spcBef>
                          <a:spcPts val="1"/>
                        </a:spcBef>
                      </a:pPr>
                      <a:r>
                        <a:rPr sz="500" kern="0" spc="20">
                          <a:solidFill>
                            <a:srgbClr val="000000">
                              <a:alpha val="100000"/>
                            </a:srgbClr>
                          </a:solidFill>
                          <a:latin typeface="SimSun"/>
                          <a:ea typeface="SimSun"/>
                          <a:cs typeface="SimSun"/>
                        </a:rPr>
                        <a:t>113310810026808399/2023-96683</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Arial" altLang="Arial" sz="200"/>
                    </a:p>
                    <a:p>
                      <a:pPr marL="50165" algn="l" rtl="0" eaLnBrk="0">
                        <a:lnSpc>
                          <a:spcPts val="622"/>
                        </a:lnSpc>
                        <a:spcBef>
                          <a:spcPts val="2"/>
                        </a:spcBef>
                      </a:pPr>
                      <a:r>
                        <a:rPr sz="500" kern="0" spc="-10">
                          <a:solidFill>
                            <a:srgbClr val="000000">
                              <a:alpha val="100000"/>
                            </a:srgbClr>
                          </a:solidFill>
                          <a:latin typeface="SimSun"/>
                          <a:ea typeface="SimSun"/>
                          <a:cs typeface="SimSun"/>
                        </a:rPr>
                        <a:t>公开方式：</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200"/>
                    </a:p>
                    <a:p>
                      <a:pPr marL="56514" algn="l" rtl="0" eaLnBrk="0">
                        <a:lnSpc>
                          <a:spcPts val="620"/>
                        </a:lnSpc>
                        <a:spcBef>
                          <a:spcPts val="2"/>
                        </a:spcBef>
                      </a:pPr>
                      <a:r>
                        <a:rPr sz="500" kern="0" spc="40">
                          <a:solidFill>
                            <a:srgbClr val="000000">
                              <a:alpha val="100000"/>
                            </a:srgbClr>
                          </a:solidFill>
                          <a:latin typeface="SimSun"/>
                          <a:ea typeface="SimSun"/>
                          <a:cs typeface="SimSun"/>
                        </a:rPr>
                        <a:t>主动公开</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33350">
                <a:tc>
                  <a:txBody>
                    <a:bodyPr vert="horz" wrap="square"/>
                    <a:lstStyle/>
                    <a:p>
                      <a:pPr algn="l" rtl="0" eaLnBrk="0">
                        <a:lnSpc>
                          <a:spcPct val="117000"/>
                        </a:lnSpc>
                      </a:pPr>
                      <a:endParaRPr lang="Arial" altLang="Arial" sz="200"/>
                    </a:p>
                    <a:p>
                      <a:pPr marL="47625" algn="l" rtl="0" eaLnBrk="0">
                        <a:lnSpc>
                          <a:spcPts val="622"/>
                        </a:lnSpc>
                        <a:spcBef>
                          <a:spcPts val="1"/>
                        </a:spcBef>
                      </a:pPr>
                      <a:r>
                        <a:rPr sz="500" kern="0" spc="-40">
                          <a:solidFill>
                            <a:srgbClr val="000000">
                              <a:alpha val="100000"/>
                            </a:srgbClr>
                          </a:solidFill>
                          <a:latin typeface="SimSun"/>
                          <a:ea typeface="SimSun"/>
                          <a:cs typeface="SimSun"/>
                        </a:rPr>
                        <a:t>文号：</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ts val="1000"/>
                        </a:lnSpc>
                      </a:pPr>
                      <a:endParaRPr lang="Arial" altLang="Arial"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6000"/>
                        </a:lnSpc>
                      </a:pPr>
                      <a:endParaRPr lang="Arial" altLang="Arial" sz="200"/>
                    </a:p>
                    <a:p>
                      <a:pPr marL="50165" algn="l" rtl="0" eaLnBrk="0">
                        <a:lnSpc>
                          <a:spcPts val="620"/>
                        </a:lnSpc>
                        <a:spcBef>
                          <a:spcPts val="1"/>
                        </a:spcBef>
                      </a:pPr>
                      <a:r>
                        <a:rPr sz="500" kern="0" spc="40">
                          <a:solidFill>
                            <a:srgbClr val="000000">
                              <a:alpha val="100000"/>
                            </a:srgbClr>
                          </a:solidFill>
                          <a:latin typeface="SimSun"/>
                          <a:ea typeface="SimSun"/>
                          <a:cs typeface="SimSun"/>
                        </a:rPr>
                        <a:t>成文日期</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300"/>
                    </a:p>
                    <a:p>
                      <a:pPr marL="56514" algn="l" rtl="0" eaLnBrk="0">
                        <a:lnSpc>
                          <a:spcPct val="85000"/>
                        </a:lnSpc>
                        <a:spcBef>
                          <a:spcPts val="1"/>
                        </a:spcBef>
                      </a:pPr>
                      <a:r>
                        <a:rPr sz="500" kern="0" spc="20">
                          <a:solidFill>
                            <a:srgbClr val="000000">
                              <a:alpha val="100000"/>
                            </a:srgbClr>
                          </a:solidFill>
                          <a:latin typeface="SimSun"/>
                          <a:ea typeface="SimSun"/>
                          <a:cs typeface="SimSun"/>
                        </a:rPr>
                        <a:t>2023-06-17</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30175">
                <a:tc>
                  <a:txBody>
                    <a:bodyPr vert="horz" wrap="square"/>
                    <a:lstStyle/>
                    <a:p>
                      <a:pPr algn="l" rtl="0" eaLnBrk="0">
                        <a:lnSpc>
                          <a:spcPct val="187000"/>
                        </a:lnSpc>
                      </a:pPr>
                      <a:endParaRPr lang="Arial" altLang="Arial" sz="100"/>
                    </a:p>
                    <a:p>
                      <a:pPr marL="47625" algn="l" rtl="0" eaLnBrk="0">
                        <a:lnSpc>
                          <a:spcPts val="616"/>
                        </a:lnSpc>
                        <a:spcBef>
                          <a:spcPts val="1"/>
                        </a:spcBef>
                      </a:pPr>
                      <a:r>
                        <a:rPr sz="500" kern="0" spc="-20">
                          <a:solidFill>
                            <a:srgbClr val="000000">
                              <a:alpha val="100000"/>
                            </a:srgbClr>
                          </a:solidFill>
                          <a:latin typeface="SimSun"/>
                          <a:ea typeface="SimSun"/>
                          <a:cs typeface="SimSun"/>
                        </a:rPr>
                        <a:t>发布单位：</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vert="horz" wrap="square"/>
                    <a:lstStyle/>
                    <a:p>
                      <a:pPr algn="l" rtl="0" eaLnBrk="0">
                        <a:lnSpc>
                          <a:spcPct val="188000"/>
                        </a:lnSpc>
                      </a:pPr>
                      <a:endParaRPr lang="Arial" altLang="Arial" sz="100"/>
                    </a:p>
                    <a:p>
                      <a:pPr marL="50800" algn="l" rtl="0" eaLnBrk="0">
                        <a:lnSpc>
                          <a:spcPts val="618"/>
                        </a:lnSpc>
                        <a:spcBef>
                          <a:spcPts val="1"/>
                        </a:spcBef>
                      </a:pPr>
                      <a:r>
                        <a:rPr sz="500" kern="0" spc="30">
                          <a:solidFill>
                            <a:srgbClr val="000000">
                              <a:alpha val="100000"/>
                            </a:srgbClr>
                          </a:solidFill>
                          <a:latin typeface="SimSun"/>
                          <a:ea typeface="SimSun"/>
                          <a:cs typeface="SimSun"/>
                        </a:rPr>
                        <a:t>市税务局</a:t>
                      </a:r>
                      <a:endParaRPr lang="SimSun" altLang="SimSun" sz="5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82" name="textbox 182"/>
          <p:cNvSpPr/>
          <p:nvPr/>
        </p:nvSpPr>
        <p:spPr>
          <a:xfrm>
            <a:off x="1447837" y="1889697"/>
            <a:ext cx="4754879" cy="390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64"/>
              </a:lnSpc>
            </a:pPr>
            <a:endParaRPr lang="Arial" altLang="Arial" sz="100"/>
          </a:p>
          <a:p>
            <a:pPr marL="12700" algn="l" rtl="0" eaLnBrk="0">
              <a:lnSpc>
                <a:spcPct val="85000"/>
              </a:lnSpc>
            </a:pPr>
            <a:r>
              <a:rPr sz="900" kern="0" spc="50">
                <a:solidFill>
                  <a:srgbClr val="000000">
                    <a:alpha val="100000"/>
                  </a:srgbClr>
                </a:solidFill>
                <a:latin typeface="SimHei"/>
                <a:ea typeface="SimHei"/>
                <a:cs typeface="SimHei"/>
              </a:rPr>
              <a:t>国家税务总局温岭市税务局关于对温岭市人大十七届三次会议第2023J111</a:t>
            </a:r>
            <a:r>
              <a:rPr sz="900" kern="0" spc="40">
                <a:solidFill>
                  <a:srgbClr val="000000">
                    <a:alpha val="100000"/>
                  </a:srgbClr>
                </a:solidFill>
                <a:latin typeface="SimHei"/>
                <a:ea typeface="SimHei"/>
                <a:cs typeface="SimHei"/>
              </a:rPr>
              <a:t>2 号建议案答复</a:t>
            </a:r>
            <a:endParaRPr lang="SimHei" altLang="SimHei" sz="900"/>
          </a:p>
          <a:p>
            <a:pPr marL="2253614" algn="l" rtl="0" eaLnBrk="0">
              <a:lnSpc>
                <a:spcPts val="1959"/>
              </a:lnSpc>
            </a:pPr>
            <a:r>
              <a:rPr sz="900" kern="0" spc="-40">
                <a:solidFill>
                  <a:srgbClr val="000000">
                    <a:alpha val="100000"/>
                  </a:srgbClr>
                </a:solidFill>
                <a:latin typeface="SimHei"/>
                <a:ea typeface="SimHei"/>
                <a:cs typeface="SimHei"/>
              </a:rPr>
              <a:t>的 函</a:t>
            </a:r>
            <a:endParaRPr lang="SimHei" altLang="SimHei" sz="900"/>
          </a:p>
        </p:txBody>
      </p:sp>
      <p:sp>
        <p:nvSpPr>
          <p:cNvPr id="184" name="textbox 184"/>
          <p:cNvSpPr/>
          <p:nvPr/>
        </p:nvSpPr>
        <p:spPr>
          <a:xfrm>
            <a:off x="1689092" y="9363635"/>
            <a:ext cx="2907664" cy="302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92"/>
              </a:lnSpc>
            </a:pPr>
            <a:endParaRPr lang="Arial" altLang="Arial" sz="100"/>
          </a:p>
          <a:p>
            <a:pPr marL="12700" algn="l" rtl="0" eaLnBrk="0">
              <a:lnSpc>
                <a:spcPct val="101000"/>
              </a:lnSpc>
            </a:pPr>
            <a:r>
              <a:rPr sz="900" kern="0" spc="-30">
                <a:solidFill>
                  <a:srgbClr val="000000">
                    <a:alpha val="100000"/>
                  </a:srgbClr>
                </a:solidFill>
                <a:latin typeface="SimHei"/>
                <a:ea typeface="SimHei"/>
                <a:cs typeface="SimHei"/>
              </a:rPr>
              <a:t>上海市人民政府关于印发修订后的《上海市激发重点群体活</a:t>
            </a:r>
            <a:r>
              <a:rPr sz="900" kern="0" spc="50">
                <a:solidFill>
                  <a:srgbClr val="000000">
                    <a:alpha val="100000"/>
                  </a:srgbClr>
                </a:solidFill>
                <a:latin typeface="SimHei"/>
                <a:ea typeface="SimHei"/>
                <a:cs typeface="SimHei"/>
              </a:rPr>
              <a:t> </a:t>
            </a:r>
            <a:r>
              <a:rPr sz="900" kern="0" spc="-30">
                <a:solidFill>
                  <a:srgbClr val="000000">
                    <a:alpha val="100000"/>
                  </a:srgbClr>
                </a:solidFill>
                <a:latin typeface="SimHei"/>
                <a:ea typeface="SimHei"/>
                <a:cs typeface="SimHei"/>
              </a:rPr>
              <a:t>力带动城乡居民增收实施方案》的通知</a:t>
            </a:r>
            <a:endParaRPr lang="SimHei" altLang="SimHei" sz="900"/>
          </a:p>
        </p:txBody>
      </p:sp>
      <p:sp>
        <p:nvSpPr>
          <p:cNvPr id="186" name="textbox 186"/>
          <p:cNvSpPr/>
          <p:nvPr/>
        </p:nvSpPr>
        <p:spPr>
          <a:xfrm>
            <a:off x="1403368" y="1069357"/>
            <a:ext cx="3439159"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4"/>
              </a:lnSpc>
            </a:pPr>
            <a:endParaRPr lang="Arial" altLang="Arial" sz="100"/>
          </a:p>
          <a:p>
            <a:pPr marL="12700" algn="l" rtl="0" eaLnBrk="0">
              <a:lnSpc>
                <a:spcPct val="95000"/>
              </a:lnSpc>
            </a:pPr>
            <a:r>
              <a:rPr sz="600" kern="0" spc="110">
                <a:solidFill>
                  <a:srgbClr val="000000">
                    <a:alpha val="100000"/>
                  </a:srgbClr>
                </a:solidFill>
                <a:latin typeface="SimHei"/>
                <a:ea typeface="SimHei"/>
                <a:cs typeface="SimHei"/>
              </a:rPr>
              <a:t>当前位置：首页&gt;政府信息公开&gt;垂直管理部门&gt;市税务局&gt;工作信息&gt;人大代表</a:t>
            </a:r>
            <a:r>
              <a:rPr sz="600" kern="0" spc="100">
                <a:solidFill>
                  <a:srgbClr val="000000">
                    <a:alpha val="100000"/>
                  </a:srgbClr>
                </a:solidFill>
                <a:latin typeface="SimHei"/>
                <a:ea typeface="SimHei"/>
                <a:cs typeface="SimHei"/>
              </a:rPr>
              <a:t>建议答复</a:t>
            </a:r>
            <a:endParaRPr lang="SimHei" altLang="SimHei" sz="600"/>
          </a:p>
        </p:txBody>
      </p:sp>
      <p:sp>
        <p:nvSpPr>
          <p:cNvPr id="188" name="textbox 188"/>
          <p:cNvSpPr/>
          <p:nvPr/>
        </p:nvSpPr>
        <p:spPr>
          <a:xfrm>
            <a:off x="2336774" y="2440894"/>
            <a:ext cx="2430145"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4"/>
              </a:lnSpc>
            </a:pPr>
            <a:endParaRPr lang="Arial" altLang="Arial" sz="100"/>
          </a:p>
          <a:p>
            <a:pPr marL="12700" algn="l" rtl="0" eaLnBrk="0">
              <a:lnSpc>
                <a:spcPct val="95000"/>
              </a:lnSpc>
            </a:pPr>
            <a:r>
              <a:rPr sz="600" kern="0" spc="10">
                <a:solidFill>
                  <a:srgbClr val="000000">
                    <a:alpha val="100000"/>
                  </a:srgbClr>
                </a:solidFill>
                <a:latin typeface="SimHei"/>
                <a:ea typeface="SimHei"/>
                <a:cs typeface="SimHei"/>
              </a:rPr>
              <a:t>发布日期：2023</a:t>
            </a:r>
            <a:r>
              <a:rPr sz="600" kern="0" spc="0">
                <a:solidFill>
                  <a:srgbClr val="000000">
                    <a:alpha val="100000"/>
                  </a:srgbClr>
                </a:solidFill>
                <a:latin typeface="SimHei"/>
                <a:ea typeface="SimHei"/>
                <a:cs typeface="SimHei"/>
              </a:rPr>
              <a:t>-06-1720:41</a:t>
            </a:r>
            <a:r>
              <a:rPr sz="600" kern="0" spc="70">
                <a:solidFill>
                  <a:srgbClr val="000000">
                    <a:alpha val="100000"/>
                  </a:srgbClr>
                </a:solidFill>
                <a:latin typeface="SimHei"/>
                <a:ea typeface="SimHei"/>
                <a:cs typeface="SimHei"/>
              </a:rPr>
              <a:t>   </a:t>
            </a:r>
            <a:r>
              <a:rPr sz="600" kern="0" spc="0">
                <a:solidFill>
                  <a:srgbClr val="000000">
                    <a:alpha val="100000"/>
                  </a:srgbClr>
                </a:solidFill>
                <a:latin typeface="SimHei"/>
                <a:ea typeface="SimHei"/>
                <a:cs typeface="SimHei"/>
              </a:rPr>
              <a:t>信息来源：市税务局    浏览次数：60</a:t>
            </a:r>
            <a:endParaRPr lang="SimHei" altLang="SimHei" sz="600"/>
          </a:p>
        </p:txBody>
      </p:sp>
      <p:sp>
        <p:nvSpPr>
          <p:cNvPr id="190" name="textbox 190"/>
          <p:cNvSpPr/>
          <p:nvPr/>
        </p:nvSpPr>
        <p:spPr>
          <a:xfrm>
            <a:off x="3308374" y="9923272"/>
            <a:ext cx="920114"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83"/>
              </a:lnSpc>
            </a:pPr>
            <a:endParaRPr lang="Arial" altLang="Arial" sz="100"/>
          </a:p>
          <a:p>
            <a:pPr marL="12700" algn="l" rtl="0" eaLnBrk="0">
              <a:lnSpc>
                <a:spcPct val="95000"/>
              </a:lnSpc>
            </a:pPr>
            <a:r>
              <a:rPr sz="900" kern="0" spc="-40">
                <a:solidFill>
                  <a:srgbClr val="000000">
                    <a:alpha val="100000"/>
                  </a:srgbClr>
                </a:solidFill>
                <a:latin typeface="SimSun"/>
                <a:ea typeface="SimSun"/>
                <a:cs typeface="SimSun"/>
              </a:rPr>
              <a:t>第</a:t>
            </a:r>
            <a:r>
              <a:rPr sz="900" kern="0" spc="9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8 页</a:t>
            </a:r>
            <a:r>
              <a:rPr sz="900" kern="0" spc="-11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共</a:t>
            </a:r>
            <a:r>
              <a:rPr sz="900" kern="0" spc="-8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3</a:t>
            </a:r>
            <a:r>
              <a:rPr sz="900" kern="0" spc="-110">
                <a:solidFill>
                  <a:srgbClr val="000000">
                    <a:alpha val="100000"/>
                  </a:srgbClr>
                </a:solidFill>
                <a:latin typeface="SimSun"/>
                <a:ea typeface="SimSun"/>
                <a:cs typeface="SimSun"/>
              </a:rPr>
              <a:t> </a:t>
            </a:r>
            <a:r>
              <a:rPr sz="900" kern="0" spc="-40">
                <a:solidFill>
                  <a:srgbClr val="000000">
                    <a:alpha val="100000"/>
                  </a:srgbClr>
                </a:solidFill>
                <a:latin typeface="SimSun"/>
                <a:ea typeface="SimSun"/>
                <a:cs typeface="SimSun"/>
              </a:rPr>
              <a:t>4 页</a:t>
            </a:r>
            <a:endParaRPr lang="SimSun" altLang="SimSun" sz="900"/>
          </a:p>
        </p:txBody>
      </p:sp>
      <p:sp>
        <p:nvSpPr>
          <p:cNvPr id="192" name="textbox 192"/>
          <p:cNvSpPr/>
          <p:nvPr/>
        </p:nvSpPr>
        <p:spPr>
          <a:xfrm>
            <a:off x="1689092" y="8943335"/>
            <a:ext cx="995044"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8"/>
              </a:lnSpc>
            </a:pPr>
            <a:endParaRPr lang="Arial" altLang="Arial" sz="100"/>
          </a:p>
          <a:p>
            <a:pPr marL="12700" algn="l" rtl="0" eaLnBrk="0">
              <a:lnSpc>
                <a:spcPct val="95000"/>
              </a:lnSpc>
            </a:pPr>
            <a:r>
              <a:rPr sz="600" kern="0" spc="-10">
                <a:solidFill>
                  <a:srgbClr val="000000">
                    <a:alpha val="100000"/>
                  </a:srgbClr>
                </a:solidFill>
                <a:latin typeface="SimHei"/>
                <a:ea typeface="SimHei"/>
                <a:cs typeface="SimHei"/>
              </a:rPr>
              <a:t>首页/政务公开/近期信</a:t>
            </a:r>
            <a:r>
              <a:rPr sz="600" kern="0" spc="-20">
                <a:solidFill>
                  <a:srgbClr val="000000">
                    <a:alpha val="100000"/>
                  </a:srgbClr>
                </a:solidFill>
                <a:latin typeface="SimHei"/>
                <a:ea typeface="SimHei"/>
                <a:cs typeface="SimHei"/>
              </a:rPr>
              <a:t>息公开</a:t>
            </a:r>
            <a:endParaRPr lang="SimHei" altLang="SimHei" sz="600"/>
          </a:p>
        </p:txBody>
      </p:sp>
      <p:sp>
        <p:nvSpPr>
          <p:cNvPr id="194" name="textbox 194"/>
          <p:cNvSpPr/>
          <p:nvPr/>
        </p:nvSpPr>
        <p:spPr>
          <a:xfrm>
            <a:off x="5670554" y="2400033"/>
            <a:ext cx="387350" cy="1987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62"/>
              </a:lnSpc>
            </a:pPr>
            <a:endParaRPr lang="Arial" altLang="Arial" sz="100"/>
          </a:p>
          <a:p>
            <a:pPr marL="12700" algn="l" rtl="0" eaLnBrk="0">
              <a:lnSpc>
                <a:spcPct val="95000"/>
              </a:lnSpc>
            </a:pPr>
            <a:r>
              <a:rPr sz="1200" kern="0" spc="-10">
                <a:solidFill>
                  <a:srgbClr val="EA7E85">
                    <a:alpha val="100000"/>
                  </a:srgbClr>
                </a:solidFill>
                <a:latin typeface="SimSun"/>
                <a:ea typeface="SimSun"/>
                <a:cs typeface="SimSun"/>
              </a:rPr>
              <a:t>剑</a:t>
            </a:r>
            <a:r>
              <a:rPr sz="1200" kern="0" spc="-10">
                <a:solidFill>
                  <a:srgbClr val="1E990B">
                    <a:alpha val="100000"/>
                  </a:srgbClr>
                </a:solidFill>
                <a:latin typeface="Arial"/>
                <a:ea typeface="Arial"/>
                <a:cs typeface="Arial"/>
              </a:rPr>
              <a:t>R</a:t>
            </a:r>
            <a:r>
              <a:rPr sz="1200" kern="0" spc="-90">
                <a:solidFill>
                  <a:srgbClr val="1E990B">
                    <a:alpha val="100000"/>
                  </a:srgbClr>
                </a:solidFill>
                <a:latin typeface="Arial"/>
                <a:ea typeface="Arial"/>
                <a:cs typeface="Arial"/>
              </a:rPr>
              <a:t> </a:t>
            </a:r>
            <a:r>
              <a:rPr sz="1200" kern="0" spc="-10">
                <a:solidFill>
                  <a:srgbClr val="006CE8">
                    <a:alpha val="100000"/>
                  </a:srgbClr>
                </a:solidFill>
                <a:latin typeface="SimSun"/>
                <a:ea typeface="SimSun"/>
                <a:cs typeface="SimSun"/>
              </a:rPr>
              <a:t>+</a:t>
            </a:r>
            <a:endParaRPr lang="SimSun" altLang="SimSun" sz="1200"/>
          </a:p>
        </p:txBody>
      </p:sp>
      <p:pic>
        <p:nvPicPr>
          <p:cNvPr id="196" name="picture 196"/>
          <p:cNvPicPr>
            <a:picLocks noChangeAspect="1"/>
          </p:cNvPicPr>
          <p:nvPr/>
        </p:nvPicPr>
        <p:blipFill>
          <a:blip r:embed="rId3"/>
          <a:stretch>
            <a:fillRect/>
          </a:stretch>
        </p:blipFill>
        <p:spPr>
          <a:xfrm rot="21600000">
            <a:off x="1403362" y="2355842"/>
            <a:ext cx="4832358" cy="6350"/>
          </a:xfrm>
          <a:prstGeom prst="rect">
            <a:avLst/>
          </a:prstGeom>
        </p:spPr>
      </p:pic>
      <p:sp>
        <p:nvSpPr>
          <p:cNvPr id="198" name="rect"/>
          <p:cNvSpPr/>
          <p:nvPr/>
        </p:nvSpPr>
        <p:spPr>
          <a:xfrm>
            <a:off x="4775183" y="9245620"/>
            <a:ext cx="1428774" cy="630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 name="textbox 200"/>
          <p:cNvSpPr/>
          <p:nvPr/>
        </p:nvSpPr>
        <p:spPr>
          <a:xfrm>
            <a:off x="1123920" y="970832"/>
            <a:ext cx="5344159" cy="3766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34"/>
              </a:lnSpc>
            </a:pPr>
            <a:endParaRPr lang="Arial" altLang="Arial" sz="100"/>
          </a:p>
          <a:p>
            <a:pPr marL="330200" algn="l" rtl="0" eaLnBrk="0">
              <a:lnSpc>
                <a:spcPct val="83000"/>
              </a:lnSpc>
            </a:pPr>
            <a:r>
              <a:rPr sz="1200" kern="0" spc="50">
                <a:solidFill>
                  <a:srgbClr val="000000">
                    <a:alpha val="100000"/>
                  </a:srgbClr>
                </a:solidFill>
                <a:latin typeface="SimSun"/>
                <a:ea typeface="SimSun"/>
                <a:cs typeface="SimSun"/>
              </a:rPr>
              <a:t>2022年12月26日，上海市人民政府发布关于印发修订后的</a:t>
            </a:r>
            <a:r>
              <a:rPr sz="1200" kern="0" spc="40">
                <a:solidFill>
                  <a:srgbClr val="000000">
                    <a:alpha val="100000"/>
                  </a:srgbClr>
                </a:solidFill>
                <a:latin typeface="SimSun"/>
                <a:ea typeface="SimSun"/>
                <a:cs typeface="SimSun"/>
              </a:rPr>
              <a:t>《上海市激发</a:t>
            </a:r>
            <a:endParaRPr lang="SimSun" altLang="SimSun" sz="1200"/>
          </a:p>
          <a:p>
            <a:pPr marL="12700" indent="6350" algn="l" rtl="0" eaLnBrk="0">
              <a:lnSpc>
                <a:spcPct val="160000"/>
              </a:lnSpc>
              <a:spcBef>
                <a:spcPts val="138"/>
              </a:spcBef>
            </a:pPr>
            <a:r>
              <a:rPr sz="1200" kern="0" spc="50">
                <a:solidFill>
                  <a:srgbClr val="000000">
                    <a:alpha val="100000"/>
                  </a:srgbClr>
                </a:solidFill>
                <a:latin typeface="SimSun"/>
                <a:ea typeface="SimSun"/>
                <a:cs typeface="SimSun"/>
              </a:rPr>
              <a:t>重点群体活力带动城乡居民增收实施方案》的通知。</a:t>
            </a:r>
            <a:r>
              <a:rPr sz="1200" kern="0" spc="40">
                <a:solidFill>
                  <a:srgbClr val="000000">
                    <a:alpha val="100000"/>
                  </a:srgbClr>
                </a:solidFill>
                <a:latin typeface="SimSun"/>
                <a:ea typeface="SimSun"/>
                <a:cs typeface="SimSun"/>
              </a:rPr>
              <a:t>  《方案》要求合理调</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节财产性收入。积极配合财政部等国家部委继续做好个人所得税税制改革</a:t>
            </a:r>
            <a:r>
              <a:rPr sz="1200" kern="0" spc="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工作，落实个人所得税相关优惠政策。根据国家要求，积极优化个人所得</a:t>
            </a:r>
            <a:r>
              <a:rPr sz="1200" kern="0" spc="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税征管体制，完善社会配套措施，建立健全个人涉税信息共享机制。不断</a:t>
            </a:r>
            <a:r>
              <a:rPr sz="1200" kern="0" spc="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完善对资本、财产类所得的税收管理制度，平衡劳动所得与资本所得税负</a:t>
            </a:r>
            <a:r>
              <a:rPr sz="1200" kern="0" spc="3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水平。进一步发挥税收调节收入分配的作用。积极配合有关国家部委开展</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完善政策和优化征管的工作。以重点项目、重点人群、重点行业、重点政</a:t>
            </a:r>
            <a:r>
              <a:rPr sz="1200" kern="0" spc="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策为抓手，加强对高收入者个人所得税的风险管理。探索建立“一人式”</a:t>
            </a:r>
            <a:r>
              <a:rPr sz="1200" kern="0" spc="3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自然人涉税数据库。积极参与国家层面个</a:t>
            </a:r>
            <a:r>
              <a:rPr sz="1200" kern="0" spc="80">
                <a:solidFill>
                  <a:srgbClr val="000000">
                    <a:alpha val="100000"/>
                  </a:srgbClr>
                </a:solidFill>
                <a:latin typeface="SimSun"/>
                <a:ea typeface="SimSun"/>
                <a:cs typeface="SimSun"/>
              </a:rPr>
              <a:t>人所得税税制改革工作。积极落</a:t>
            </a:r>
            <a:r>
              <a:rPr sz="1200" kern="0" spc="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实残疾人劳动所得税收减免、重点群体和退役士兵就业限额减征等税收优</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惠政策</a:t>
            </a:r>
            <a:r>
              <a:rPr sz="1200" kern="0" spc="20">
                <a:solidFill>
                  <a:srgbClr val="D66B00">
                    <a:alpha val="100000"/>
                  </a:srgbClr>
                </a:solidFill>
                <a:latin typeface="SimSun"/>
                <a:ea typeface="SimSun"/>
                <a:cs typeface="SimSun"/>
              </a:rPr>
              <a:t>。</a:t>
            </a:r>
            <a:endParaRPr lang="SimSun" altLang="SimSun" sz="1200"/>
          </a:p>
          <a:p>
            <a:pPr algn="l" rtl="0" eaLnBrk="0">
              <a:lnSpc>
                <a:spcPct val="106000"/>
              </a:lnSpc>
            </a:pPr>
            <a:endParaRPr lang="Arial" altLang="Arial" sz="1100"/>
          </a:p>
          <a:p>
            <a:pPr marL="332104" algn="l" rtl="0" eaLnBrk="0">
              <a:lnSpc>
                <a:spcPct val="95000"/>
              </a:lnSpc>
              <a:spcBef>
                <a:spcPts val="6"/>
              </a:spcBef>
            </a:pPr>
            <a:r>
              <a:rPr sz="1200" b="1" kern="0" spc="60">
                <a:solidFill>
                  <a:srgbClr val="000000">
                    <a:alpha val="100000"/>
                  </a:srgbClr>
                </a:solidFill>
                <a:latin typeface="SimSun"/>
                <a:ea typeface="SimSun"/>
                <a:cs typeface="SimSun"/>
              </a:rPr>
              <a:t>2、</a:t>
            </a:r>
            <a:r>
              <a:rPr sz="1200" kern="0" spc="-310">
                <a:solidFill>
                  <a:srgbClr val="000000">
                    <a:alpha val="100000"/>
                  </a:srgbClr>
                </a:solidFill>
                <a:latin typeface="SimSun"/>
                <a:ea typeface="SimSun"/>
                <a:cs typeface="SimSun"/>
              </a:rPr>
              <a:t> </a:t>
            </a:r>
            <a:r>
              <a:rPr sz="1200" b="1" kern="0" spc="60">
                <a:solidFill>
                  <a:srgbClr val="000000">
                    <a:alpha val="100000"/>
                  </a:srgbClr>
                </a:solidFill>
                <a:latin typeface="SimSun"/>
                <a:ea typeface="SimSun"/>
                <a:cs typeface="SimSun"/>
              </a:rPr>
              <a:t>西咸新区：运用“五步工作法”完成个人所得税事后抽查工作</a:t>
            </a:r>
            <a:endParaRPr lang="SimSun" altLang="SimSun" sz="1200"/>
          </a:p>
        </p:txBody>
      </p:sp>
      <p:sp>
        <p:nvSpPr>
          <p:cNvPr id="202" name="textbox 202"/>
          <p:cNvSpPr/>
          <p:nvPr/>
        </p:nvSpPr>
        <p:spPr>
          <a:xfrm>
            <a:off x="1130273" y="6131724"/>
            <a:ext cx="5280025" cy="35553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986"/>
              </a:lnSpc>
            </a:pPr>
            <a:endParaRPr lang="Arial" altLang="Arial" sz="100"/>
          </a:p>
          <a:p>
            <a:pPr marL="2520950" indent="-1943100" algn="l" rtl="0" eaLnBrk="0">
              <a:lnSpc>
                <a:spcPct val="106000"/>
              </a:lnSpc>
            </a:pPr>
            <a:r>
              <a:rPr sz="900" kern="0" spc="20">
                <a:solidFill>
                  <a:srgbClr val="000000">
                    <a:alpha val="100000"/>
                  </a:srgbClr>
                </a:solidFill>
                <a:latin typeface="SimHei"/>
                <a:ea typeface="SimHei"/>
                <a:cs typeface="SimHei"/>
              </a:rPr>
              <a:t>国家税务总局西咸新区税务局成功运用</a:t>
            </a:r>
            <a:r>
              <a:rPr sz="900" kern="0" spc="10">
                <a:solidFill>
                  <a:srgbClr val="000000">
                    <a:alpha val="100000"/>
                  </a:srgbClr>
                </a:solidFill>
                <a:latin typeface="SimHei"/>
                <a:ea typeface="SimHei"/>
                <a:cs typeface="SimHei"/>
              </a:rPr>
              <a:t>“五步工作法”完成个人所得税事后抽查</a:t>
            </a:r>
            <a:r>
              <a:rPr sz="900" kern="0" spc="0">
                <a:solidFill>
                  <a:srgbClr val="000000">
                    <a:alpha val="100000"/>
                  </a:srgbClr>
                </a:solidFill>
                <a:latin typeface="SimHei"/>
                <a:ea typeface="SimHei"/>
                <a:cs typeface="SimHei"/>
              </a:rPr>
              <a:t>            </a:t>
            </a:r>
            <a:r>
              <a:rPr sz="900" kern="0" spc="20">
                <a:solidFill>
                  <a:srgbClr val="000000">
                    <a:alpha val="100000"/>
                  </a:srgbClr>
                </a:solidFill>
                <a:latin typeface="SimHei"/>
                <a:ea typeface="SimHei"/>
                <a:cs typeface="SimHei"/>
              </a:rPr>
              <a:t>工作</a:t>
            </a:r>
            <a:endParaRPr lang="SimHei" altLang="SimHei" sz="900"/>
          </a:p>
          <a:p>
            <a:pPr marL="577850" algn="l" rtl="0" eaLnBrk="0">
              <a:lnSpc>
                <a:spcPts val="622"/>
              </a:lnSpc>
              <a:spcBef>
                <a:spcPts val="905"/>
              </a:spcBef>
            </a:pPr>
            <a:r>
              <a:rPr sz="500" kern="0" spc="0">
                <a:solidFill>
                  <a:srgbClr val="000000">
                    <a:alpha val="100000"/>
                  </a:srgbClr>
                </a:solidFill>
                <a:latin typeface="YouYuan"/>
                <a:ea typeface="YouYuan"/>
                <a:cs typeface="YouYuan"/>
              </a:rPr>
              <a:t>发布时间：2023-12-1414:37             访间次数：55      </a:t>
            </a:r>
            <a:r>
              <a:rPr sz="500" kern="0" spc="0">
                <a:solidFill>
                  <a:srgbClr val="000000">
                    <a:alpha val="100000"/>
                  </a:srgbClr>
                </a:solidFill>
                <a:latin typeface="SimSun"/>
                <a:ea typeface="SimSun"/>
                <a:cs typeface="SimSun"/>
              </a:rPr>
              <a:t>来源：西或新区税务局</a:t>
            </a:r>
            <a:r>
              <a:rPr sz="500" kern="0" spc="10">
                <a:solidFill>
                  <a:srgbClr val="000000">
                    <a:alpha val="100000"/>
                  </a:srgbClr>
                </a:solidFill>
                <a:latin typeface="SimSun"/>
                <a:ea typeface="SimSun"/>
                <a:cs typeface="SimSun"/>
              </a:rPr>
              <a:t>         </a:t>
            </a:r>
            <a:r>
              <a:rPr sz="500" kern="0" spc="0">
                <a:solidFill>
                  <a:srgbClr val="000000">
                    <a:alpha val="100000"/>
                  </a:srgbClr>
                </a:solidFill>
                <a:latin typeface="SimSun"/>
                <a:ea typeface="SimSun"/>
                <a:cs typeface="SimSun"/>
              </a:rPr>
              <a:t>字体：[</a:t>
            </a:r>
            <a:r>
              <a:rPr sz="500" kern="0" spc="-10">
                <a:solidFill>
                  <a:srgbClr val="000000">
                    <a:alpha val="100000"/>
                  </a:srgbClr>
                </a:solidFill>
                <a:latin typeface="SimSun"/>
                <a:ea typeface="SimSun"/>
                <a:cs typeface="SimSun"/>
              </a:rPr>
              <a:t>大Ⅱ中][小]         |</a:t>
            </a:r>
            <a:endParaRPr lang="SimSun" altLang="SimSun" sz="500"/>
          </a:p>
          <a:p>
            <a:pPr marL="323850" algn="l" rtl="0" eaLnBrk="0">
              <a:lnSpc>
                <a:spcPct val="83000"/>
              </a:lnSpc>
              <a:spcBef>
                <a:spcPts val="1504"/>
              </a:spcBef>
            </a:pPr>
            <a:r>
              <a:rPr sz="1200" kern="0" spc="70">
                <a:solidFill>
                  <a:srgbClr val="000000">
                    <a:alpha val="100000"/>
                  </a:srgbClr>
                </a:solidFill>
                <a:latin typeface="SimSun"/>
                <a:ea typeface="SimSun"/>
                <a:cs typeface="SimSun"/>
              </a:rPr>
              <a:t>2021</a:t>
            </a:r>
            <a:r>
              <a:rPr sz="1200" kern="0" spc="-15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年以来，税务部门对存在涉税风险疑点的高收入人群实施监</a:t>
            </a:r>
            <a:r>
              <a:rPr sz="1200" kern="0" spc="60">
                <a:solidFill>
                  <a:srgbClr val="000000">
                    <a:alpha val="100000"/>
                  </a:srgbClr>
                </a:solidFill>
                <a:latin typeface="SimSun"/>
                <a:ea typeface="SimSun"/>
                <a:cs typeface="SimSun"/>
              </a:rPr>
              <a:t>管的</a:t>
            </a:r>
            <a:endParaRPr lang="SimSun" altLang="SimSun" sz="1200"/>
          </a:p>
          <a:p>
            <a:pPr marL="12700" algn="l" rtl="0" eaLnBrk="0">
              <a:lnSpc>
                <a:spcPct val="164000"/>
              </a:lnSpc>
              <a:spcBef>
                <a:spcPts val="26"/>
              </a:spcBef>
            </a:pPr>
            <a:r>
              <a:rPr sz="1200" kern="0" spc="90">
                <a:solidFill>
                  <a:srgbClr val="000000">
                    <a:alpha val="100000"/>
                  </a:srgbClr>
                </a:solidFill>
                <a:latin typeface="SimSun"/>
                <a:ea typeface="SimSun"/>
                <a:cs typeface="SimSun"/>
              </a:rPr>
              <a:t>有效做法已经形成了先提示提醒，再督促辅导，后予以警告，对警告后仍</a:t>
            </a:r>
            <a:r>
              <a:rPr sz="1200" kern="0" spc="6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拒不配合整改的依法进行立案稽查，对立案案件选择部分情节严重、影响</a:t>
            </a:r>
            <a:r>
              <a:rPr sz="1200" kern="0" spc="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恶劣的在查处后公开曝光的“五步工作法”。2023年以来，西</a:t>
            </a:r>
            <a:r>
              <a:rPr sz="1200" kern="0" spc="40">
                <a:solidFill>
                  <a:srgbClr val="000000">
                    <a:alpha val="100000"/>
                  </a:srgbClr>
                </a:solidFill>
                <a:latin typeface="SimSun"/>
                <a:ea typeface="SimSun"/>
                <a:cs typeface="SimSun"/>
              </a:rPr>
              <a:t>咸新区税务局</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按照“五步工作法”工作要求开展个人所得税事后抽查工作，将拒</a:t>
            </a:r>
            <a:r>
              <a:rPr sz="1200" kern="0" spc="-30">
                <a:solidFill>
                  <a:srgbClr val="000000">
                    <a:alpha val="100000"/>
                  </a:srgbClr>
                </a:solidFill>
                <a:latin typeface="SimSun"/>
                <a:ea typeface="SimSun"/>
                <a:cs typeface="SimSun"/>
              </a:rPr>
              <a:t>不配合的纳税</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人移交稽查部门。近期，纳税人荆某“综合所得个人所得税未依法申</a:t>
            </a:r>
            <a:r>
              <a:rPr sz="1200" kern="0" spc="-30">
                <a:solidFill>
                  <a:srgbClr val="000000">
                    <a:alpha val="100000"/>
                  </a:srgbClr>
                </a:solidFill>
                <a:latin typeface="SimSun"/>
                <a:ea typeface="SimSun"/>
                <a:cs typeface="SimSun"/>
              </a:rPr>
              <a:t>报”予以结</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案，该案件在全省首次通过稽查立案成功追缴个人所得税，标志着</a:t>
            </a:r>
            <a:r>
              <a:rPr sz="1200" kern="0" spc="-30">
                <a:solidFill>
                  <a:srgbClr val="000000">
                    <a:alpha val="100000"/>
                  </a:srgbClr>
                </a:solidFill>
                <a:latin typeface="SimSun"/>
                <a:ea typeface="SimSun"/>
                <a:cs typeface="SimSun"/>
              </a:rPr>
              <a:t>个人所得税综</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合所得管理形成闭环，对自然人税收违法行为形成有力震慑，有效维护了税</a:t>
            </a:r>
            <a:r>
              <a:rPr sz="1200" kern="0" spc="-30">
                <a:solidFill>
                  <a:srgbClr val="000000">
                    <a:alpha val="100000"/>
                  </a:srgbClr>
                </a:solidFill>
                <a:latin typeface="SimSun"/>
                <a:ea typeface="SimSun"/>
                <a:cs typeface="SimSun"/>
              </a:rPr>
              <a:t>收的</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公平正义。在2023年</a:t>
            </a:r>
            <a:r>
              <a:rPr sz="1200" kern="0" spc="10">
                <a:solidFill>
                  <a:srgbClr val="000000">
                    <a:alpha val="100000"/>
                  </a:srgbClr>
                </a:solidFill>
                <a:latin typeface="SimSun"/>
                <a:ea typeface="SimSun"/>
                <a:cs typeface="SimSun"/>
              </a:rPr>
              <a:t>以前年度大额补税未申报人员开展个税综合所得汇算事后</a:t>
            </a:r>
            <a:r>
              <a:rPr sz="1200" kern="0" spc="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抽查工作中发送了76份“责令限改通知书”,共54名纳税人收到通知书后及时</a:t>
            </a:r>
            <a:endParaRPr lang="SimSun" altLang="SimSun" sz="1200"/>
          </a:p>
        </p:txBody>
      </p:sp>
      <p:sp>
        <p:nvSpPr>
          <p:cNvPr id="204" name="textbox 204"/>
          <p:cNvSpPr/>
          <p:nvPr/>
        </p:nvSpPr>
        <p:spPr>
          <a:xfrm>
            <a:off x="1695445" y="5006618"/>
            <a:ext cx="1824989" cy="2806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54"/>
              </a:lnSpc>
            </a:pPr>
            <a:endParaRPr lang="Arial" altLang="Arial" sz="100"/>
          </a:p>
          <a:p>
            <a:pPr marL="14604" algn="l" rtl="0" eaLnBrk="0">
              <a:lnSpc>
                <a:spcPct val="95000"/>
              </a:lnSpc>
            </a:pPr>
            <a:r>
              <a:rPr sz="1200" b="1" kern="0" spc="-60">
                <a:solidFill>
                  <a:srgbClr val="00439B">
                    <a:alpha val="100000"/>
                  </a:srgbClr>
                </a:solidFill>
                <a:latin typeface="SimHei"/>
                <a:ea typeface="SimHei"/>
                <a:cs typeface="SimHei"/>
              </a:rPr>
              <a:t>国家税务总局陕西省税务局</a:t>
            </a:r>
            <a:endParaRPr lang="SimHei" altLang="SimHei" sz="1200"/>
          </a:p>
          <a:p>
            <a:pPr marL="12700" algn="l" rtl="0" eaLnBrk="0">
              <a:lnSpc>
                <a:spcPct val="84000"/>
              </a:lnSpc>
              <a:spcBef>
                <a:spcPts val="131"/>
              </a:spcBef>
            </a:pPr>
            <a:r>
              <a:rPr sz="500" b="1" kern="0" spc="20">
                <a:solidFill>
                  <a:srgbClr val="2E6DB6">
                    <a:alpha val="100000"/>
                  </a:srgbClr>
                </a:solidFill>
                <a:latin typeface="Times New Roman"/>
                <a:ea typeface="Times New Roman"/>
                <a:cs typeface="Times New Roman"/>
              </a:rPr>
              <a:t>Shaanxi Provinci</a:t>
            </a:r>
            <a:r>
              <a:rPr sz="500" b="1" kern="0" spc="10">
                <a:solidFill>
                  <a:srgbClr val="2E6DB6">
                    <a:alpha val="100000"/>
                  </a:srgbClr>
                </a:solidFill>
                <a:latin typeface="Times New Roman"/>
                <a:ea typeface="Times New Roman"/>
                <a:cs typeface="Times New Roman"/>
              </a:rPr>
              <a:t>al Tax Service,State Taxation Administration</a:t>
            </a:r>
            <a:endParaRPr lang="Times New Roman" altLang="Times New Roman" sz="500"/>
          </a:p>
        </p:txBody>
      </p:sp>
      <p:sp>
        <p:nvSpPr>
          <p:cNvPr id="206" name="textbox 206"/>
          <p:cNvSpPr/>
          <p:nvPr/>
        </p:nvSpPr>
        <p:spPr>
          <a:xfrm>
            <a:off x="3771895" y="5441978"/>
            <a:ext cx="1245235" cy="203200"/>
          </a:xfrm>
          <a:prstGeom prst="rect">
            <a:avLst/>
          </a:prstGeom>
          <a:solidFill>
            <a:srgbClr val="E9ED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Arial" altLang="Arial" sz="300"/>
          </a:p>
          <a:p>
            <a:pPr marL="433069" algn="l" rtl="0" eaLnBrk="0">
              <a:lnSpc>
                <a:spcPct val="96000"/>
              </a:lnSpc>
              <a:spcBef>
                <a:spcPts val="2"/>
              </a:spcBef>
            </a:pPr>
            <a:r>
              <a:rPr sz="800" b="1" kern="0" spc="-50">
                <a:solidFill>
                  <a:srgbClr val="2A68C5">
                    <a:alpha val="100000"/>
                  </a:srgbClr>
                </a:solidFill>
                <a:latin typeface="SimHei"/>
                <a:ea typeface="SimHei"/>
                <a:cs typeface="SimHei"/>
              </a:rPr>
              <a:t>工作动态</a:t>
            </a:r>
            <a:endParaRPr lang="SimHei" altLang="SimHei" sz="800"/>
          </a:p>
        </p:txBody>
      </p:sp>
      <p:grpSp>
        <p:nvGrpSpPr>
          <p:cNvPr id="10" name="group 10"/>
          <p:cNvGrpSpPr/>
          <p:nvPr/>
        </p:nvGrpSpPr>
        <p:grpSpPr>
          <a:xfrm rot="21600000">
            <a:off x="5048277" y="5441978"/>
            <a:ext cx="1231837" cy="203174"/>
            <a:chExt cx="1231837" cy="203174"/>
          </a:xfrm>
        </p:grpSpPr>
        <p:pic>
          <p:nvPicPr>
            <p:cNvPr id="208" name="picture 208"/>
            <p:cNvPicPr>
              <a:picLocks noChangeAspect="1"/>
            </p:cNvPicPr>
            <p:nvPr/>
          </p:nvPicPr>
          <p:blipFill>
            <a:blip r:embed="rId2"/>
            <a:stretch>
              <a:fillRect/>
            </a:stretch>
          </p:blipFill>
          <p:spPr>
            <a:xfrm rot="21600000">
              <a:off x="0" y="0"/>
              <a:ext cx="1231837" cy="203174"/>
            </a:xfrm>
            <a:prstGeom prst="rect">
              <a:avLst/>
            </a:prstGeom>
          </p:spPr>
        </p:pic>
        <p:sp>
          <p:nvSpPr>
            <p:cNvPr id="210" name="textbox 210"/>
            <p:cNvSpPr/>
            <p:nvPr/>
          </p:nvSpPr>
          <p:spPr>
            <a:xfrm>
              <a:off x="-12700" y="-12700"/>
              <a:ext cx="1257300" cy="243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400"/>
            </a:p>
            <a:p>
              <a:pPr marL="438784" algn="l" rtl="0" eaLnBrk="0">
                <a:lnSpc>
                  <a:spcPct val="96000"/>
                </a:lnSpc>
              </a:pPr>
              <a:r>
                <a:rPr sz="800" b="1" kern="0" spc="-80">
                  <a:solidFill>
                    <a:srgbClr val="FFFFFF">
                      <a:alpha val="100000"/>
                    </a:srgbClr>
                  </a:solidFill>
                  <a:latin typeface="SimHei"/>
                  <a:ea typeface="SimHei"/>
                  <a:cs typeface="SimHei"/>
                </a:rPr>
                <a:t>通知公告</a:t>
              </a:r>
              <a:endParaRPr lang="SimHei" altLang="SimHei" sz="800"/>
            </a:p>
          </p:txBody>
        </p:sp>
      </p:grpSp>
      <p:grpSp>
        <p:nvGrpSpPr>
          <p:cNvPr id="12" name="group 12"/>
          <p:cNvGrpSpPr/>
          <p:nvPr/>
        </p:nvGrpSpPr>
        <p:grpSpPr>
          <a:xfrm rot="21600000">
            <a:off x="2476530" y="5448287"/>
            <a:ext cx="1269953" cy="190556"/>
            <a:chExt cx="1269953" cy="190556"/>
          </a:xfrm>
        </p:grpSpPr>
        <p:pic>
          <p:nvPicPr>
            <p:cNvPr id="212" name="picture 212"/>
            <p:cNvPicPr>
              <a:picLocks noChangeAspect="1"/>
            </p:cNvPicPr>
            <p:nvPr/>
          </p:nvPicPr>
          <p:blipFill>
            <a:blip r:embed="rId3"/>
            <a:stretch>
              <a:fillRect/>
            </a:stretch>
          </p:blipFill>
          <p:spPr>
            <a:xfrm rot="21600000">
              <a:off x="0" y="0"/>
              <a:ext cx="1269953" cy="190556"/>
            </a:xfrm>
            <a:prstGeom prst="rect">
              <a:avLst/>
            </a:prstGeom>
          </p:spPr>
        </p:pic>
        <p:sp>
          <p:nvSpPr>
            <p:cNvPr id="214" name="textbox 214"/>
            <p:cNvSpPr/>
            <p:nvPr/>
          </p:nvSpPr>
          <p:spPr>
            <a:xfrm>
              <a:off x="-12700" y="-12700"/>
              <a:ext cx="1295400" cy="2305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Arial" altLang="Arial" sz="500"/>
            </a:p>
            <a:p>
              <a:pPr marL="477519" algn="l" rtl="0" eaLnBrk="0">
                <a:lnSpc>
                  <a:spcPct val="96000"/>
                </a:lnSpc>
                <a:spcBef>
                  <a:spcPts val="4"/>
                </a:spcBef>
              </a:pPr>
              <a:r>
                <a:rPr sz="800" b="1" kern="0" spc="-60">
                  <a:solidFill>
                    <a:srgbClr val="FFFFFF">
                      <a:alpha val="100000"/>
                    </a:srgbClr>
                  </a:solidFill>
                  <a:latin typeface="SimHei"/>
                  <a:ea typeface="SimHei"/>
                  <a:cs typeface="SimHei"/>
                </a:rPr>
                <a:t>信息公开</a:t>
              </a:r>
              <a:endParaRPr lang="SimHei" altLang="SimHei" sz="800"/>
            </a:p>
          </p:txBody>
        </p:sp>
      </p:grpSp>
      <p:pic>
        <p:nvPicPr>
          <p:cNvPr id="216" name="picture 216"/>
          <p:cNvPicPr>
            <a:picLocks noChangeAspect="1"/>
          </p:cNvPicPr>
          <p:nvPr/>
        </p:nvPicPr>
        <p:blipFill>
          <a:blip r:embed="rId4"/>
          <a:stretch>
            <a:fillRect/>
          </a:stretch>
        </p:blipFill>
        <p:spPr>
          <a:xfrm rot="21600000">
            <a:off x="1384304" y="4902175"/>
            <a:ext cx="342899" cy="457249"/>
          </a:xfrm>
          <a:prstGeom prst="rect">
            <a:avLst/>
          </a:prstGeom>
        </p:spPr>
      </p:pic>
      <p:pic>
        <p:nvPicPr>
          <p:cNvPr id="218" name="picture 218"/>
          <p:cNvPicPr>
            <a:picLocks noChangeAspect="1"/>
          </p:cNvPicPr>
          <p:nvPr/>
        </p:nvPicPr>
        <p:blipFill>
          <a:blip r:embed="rId5"/>
          <a:stretch>
            <a:fillRect/>
          </a:stretch>
        </p:blipFill>
        <p:spPr>
          <a:xfrm rot="21600000">
            <a:off x="5816587" y="5067281"/>
            <a:ext cx="393722" cy="158796"/>
          </a:xfrm>
          <a:prstGeom prst="rect">
            <a:avLst/>
          </a:prstGeom>
        </p:spPr>
      </p:pic>
      <p:sp>
        <p:nvSpPr>
          <p:cNvPr id="220" name="textbox 220"/>
          <p:cNvSpPr/>
          <p:nvPr/>
        </p:nvSpPr>
        <p:spPr>
          <a:xfrm>
            <a:off x="4711736" y="5108238"/>
            <a:ext cx="1421130" cy="13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832"/>
              </a:lnSpc>
            </a:pPr>
            <a:endParaRPr lang="Arial" altLang="Arial" sz="100"/>
          </a:p>
          <a:p>
            <a:pPr marL="12700" algn="l" rtl="0" eaLnBrk="0">
              <a:lnSpc>
                <a:spcPct val="101000"/>
              </a:lnSpc>
            </a:pPr>
            <a:r>
              <a:rPr sz="600" u="sng" kern="0" spc="-10">
                <a:solidFill>
                  <a:srgbClr val="000000">
                    <a:alpha val="100000"/>
                  </a:srgbClr>
                </a:solidFill>
                <a:latin typeface="SimHei"/>
                <a:ea typeface="SimHei"/>
                <a:cs typeface="SimHei"/>
              </a:rPr>
              <a:t>请 输 入 关</a:t>
            </a:r>
            <a:r>
              <a:rPr sz="600" u="sng" kern="0" spc="10">
                <a:solidFill>
                  <a:srgbClr val="000000">
                    <a:alpha val="100000"/>
                  </a:srgbClr>
                </a:solidFill>
                <a:latin typeface="SimHei"/>
                <a:ea typeface="SimHei"/>
                <a:cs typeface="SimHei"/>
              </a:rPr>
              <a:t> </a:t>
            </a:r>
            <a:r>
              <a:rPr sz="600" u="sng" kern="0" spc="-10">
                <a:solidFill>
                  <a:srgbClr val="000000">
                    <a:alpha val="100000"/>
                  </a:srgbClr>
                </a:solidFill>
                <a:latin typeface="SimHei"/>
                <a:ea typeface="SimHei"/>
                <a:cs typeface="SimHei"/>
              </a:rPr>
              <a:t>键 字             </a:t>
            </a:r>
            <a:r>
              <a:rPr sz="600" kern="0" spc="260">
                <a:solidFill>
                  <a:srgbClr val="000000">
                    <a:alpha val="100000"/>
                  </a:srgbClr>
                </a:solidFill>
                <a:latin typeface="SimHei"/>
                <a:ea typeface="SimHei"/>
                <a:cs typeface="SimHei"/>
              </a:rPr>
              <a:t> </a:t>
            </a:r>
            <a:r>
              <a:rPr sz="500" b="1" kern="0" spc="-10">
                <a:solidFill>
                  <a:srgbClr val="FFFFFF">
                    <a:alpha val="100000"/>
                  </a:srgbClr>
                </a:solidFill>
                <a:latin typeface="SimSun"/>
                <a:ea typeface="SimSun"/>
                <a:cs typeface="SimSun"/>
              </a:rPr>
              <a:t>Q</a:t>
            </a:r>
            <a:r>
              <a:rPr sz="500" kern="0" spc="140">
                <a:solidFill>
                  <a:srgbClr val="FFFFFF">
                    <a:alpha val="100000"/>
                  </a:srgbClr>
                </a:solidFill>
                <a:latin typeface="SimSun"/>
                <a:ea typeface="SimSun"/>
                <a:cs typeface="SimSun"/>
              </a:rPr>
              <a:t> </a:t>
            </a:r>
            <a:r>
              <a:rPr sz="500" b="1" kern="0" spc="-10">
                <a:solidFill>
                  <a:srgbClr val="FFFFFF">
                    <a:alpha val="100000"/>
                  </a:srgbClr>
                </a:solidFill>
                <a:latin typeface="SimHei"/>
                <a:ea typeface="SimHei"/>
                <a:cs typeface="SimHei"/>
              </a:rPr>
              <a:t>搜索</a:t>
            </a:r>
            <a:endParaRPr lang="SimHei" altLang="SimHei" sz="500"/>
          </a:p>
        </p:txBody>
      </p:sp>
      <p:sp>
        <p:nvSpPr>
          <p:cNvPr id="222" name="textbox 222"/>
          <p:cNvSpPr/>
          <p:nvPr/>
        </p:nvSpPr>
        <p:spPr>
          <a:xfrm>
            <a:off x="1301723" y="5748049"/>
            <a:ext cx="1616075" cy="104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23"/>
              </a:lnSpc>
            </a:pPr>
            <a:r>
              <a:rPr sz="500" kern="0" spc="10">
                <a:solidFill>
                  <a:srgbClr val="000000">
                    <a:alpha val="100000"/>
                  </a:srgbClr>
                </a:solidFill>
                <a:latin typeface="Arial"/>
                <a:ea typeface="Arial"/>
                <a:cs typeface="Arial"/>
              </a:rPr>
              <a:t>Q   </a:t>
            </a:r>
            <a:r>
              <a:rPr sz="500" kern="0" spc="10">
                <a:solidFill>
                  <a:srgbClr val="000000">
                    <a:alpha val="100000"/>
                  </a:srgbClr>
                </a:solidFill>
                <a:latin typeface="SimHei"/>
                <a:ea typeface="SimHei"/>
                <a:cs typeface="SimHei"/>
              </a:rPr>
              <a:t>首</a:t>
            </a:r>
            <a:r>
              <a:rPr sz="500" b="1" kern="0" spc="10">
                <a:solidFill>
                  <a:srgbClr val="245E99">
                    <a:alpha val="100000"/>
                  </a:srgbClr>
                </a:solidFill>
                <a:latin typeface="SimHei"/>
                <a:ea typeface="SimHei"/>
                <a:cs typeface="SimHei"/>
              </a:rPr>
              <a:t>页&gt;市属频道&gt;西</a:t>
            </a:r>
            <a:r>
              <a:rPr sz="500" b="1" kern="0" spc="0">
                <a:solidFill>
                  <a:srgbClr val="245E99">
                    <a:alpha val="100000"/>
                  </a:srgbClr>
                </a:solidFill>
                <a:latin typeface="SimHei"/>
                <a:ea typeface="SimHei"/>
                <a:cs typeface="SimHei"/>
              </a:rPr>
              <a:t>威新区税务局&gt;</a:t>
            </a:r>
            <a:r>
              <a:rPr sz="500" kern="0" spc="0">
                <a:solidFill>
                  <a:srgbClr val="000000">
                    <a:alpha val="100000"/>
                  </a:srgbClr>
                </a:solidFill>
                <a:latin typeface="SimHei"/>
                <a:ea typeface="SimHei"/>
                <a:cs typeface="SimHei"/>
              </a:rPr>
              <a:t>工作动态&gt;工作动态</a:t>
            </a:r>
            <a:endParaRPr lang="SimHei" altLang="SimHei" sz="500"/>
          </a:p>
        </p:txBody>
      </p:sp>
      <p:sp>
        <p:nvSpPr>
          <p:cNvPr id="224" name="textbox 224"/>
          <p:cNvSpPr/>
          <p:nvPr/>
        </p:nvSpPr>
        <p:spPr>
          <a:xfrm>
            <a:off x="4743425" y="5260146"/>
            <a:ext cx="1381125" cy="104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23"/>
              </a:lnSpc>
            </a:pPr>
            <a:r>
              <a:rPr sz="500" kern="0" spc="20">
                <a:solidFill>
                  <a:srgbClr val="000000">
                    <a:alpha val="100000"/>
                  </a:srgbClr>
                </a:solidFill>
                <a:latin typeface="SimHei"/>
                <a:ea typeface="SimHei"/>
                <a:cs typeface="SimHei"/>
              </a:rPr>
              <a:t>本站热词：</a:t>
            </a:r>
            <a:r>
              <a:rPr sz="500" kern="0" spc="110">
                <a:solidFill>
                  <a:srgbClr val="000000">
                    <a:alpha val="100000"/>
                  </a:srgbClr>
                </a:solidFill>
                <a:latin typeface="SimHei"/>
                <a:ea typeface="SimHei"/>
                <a:cs typeface="SimHei"/>
              </a:rPr>
              <a:t> </a:t>
            </a:r>
            <a:r>
              <a:rPr sz="500" kern="0" spc="20">
                <a:solidFill>
                  <a:srgbClr val="000000">
                    <a:alpha val="100000"/>
                  </a:srgbClr>
                </a:solidFill>
                <a:latin typeface="SimHei"/>
                <a:ea typeface="SimHei"/>
                <a:cs typeface="SimHei"/>
              </a:rPr>
              <a:t>减税降费</a:t>
            </a:r>
            <a:r>
              <a:rPr sz="500" kern="0" spc="10">
                <a:solidFill>
                  <a:srgbClr val="000000">
                    <a:alpha val="100000"/>
                  </a:srgbClr>
                </a:solidFill>
                <a:latin typeface="SimHei"/>
                <a:ea typeface="SimHei"/>
                <a:cs typeface="SimHei"/>
              </a:rPr>
              <a:t>个税墙值税小微企业发票</a:t>
            </a:r>
            <a:endParaRPr lang="SimHei" altLang="SimHei" sz="500"/>
          </a:p>
        </p:txBody>
      </p:sp>
      <p:sp>
        <p:nvSpPr>
          <p:cNvPr id="226" name="textbox 226"/>
          <p:cNvSpPr/>
          <p:nvPr/>
        </p:nvSpPr>
        <p:spPr>
          <a:xfrm>
            <a:off x="3321079" y="9935464"/>
            <a:ext cx="908050" cy="140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90"/>
              </a:lnSpc>
            </a:pPr>
            <a:endParaRPr lang="Arial" altLang="Arial" sz="100"/>
          </a:p>
          <a:p>
            <a:pPr marL="12700" algn="l" rtl="0" eaLnBrk="0">
              <a:lnSpc>
                <a:spcPct val="95000"/>
              </a:lnSpc>
            </a:pPr>
            <a:r>
              <a:rPr sz="800" kern="0" spc="-40">
                <a:solidFill>
                  <a:srgbClr val="000000">
                    <a:alpha val="100000"/>
                  </a:srgbClr>
                </a:solidFill>
                <a:latin typeface="SimSun"/>
                <a:ea typeface="SimSun"/>
                <a:cs typeface="SimSun"/>
              </a:rPr>
              <a:t>第</a:t>
            </a:r>
            <a:r>
              <a:rPr sz="800" kern="0" spc="20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9</a:t>
            </a:r>
            <a:r>
              <a:rPr sz="800" kern="0" spc="6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页</a:t>
            </a:r>
            <a:r>
              <a:rPr sz="800" kern="0" spc="3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共</a:t>
            </a:r>
            <a:r>
              <a:rPr sz="800" kern="0" spc="6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3</a:t>
            </a:r>
            <a:r>
              <a:rPr sz="800" kern="0" spc="4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4</a:t>
            </a:r>
            <a:r>
              <a:rPr sz="800" kern="0" spc="70">
                <a:solidFill>
                  <a:srgbClr val="000000">
                    <a:alpha val="100000"/>
                  </a:srgbClr>
                </a:solidFill>
                <a:latin typeface="SimSun"/>
                <a:ea typeface="SimSun"/>
                <a:cs typeface="SimSun"/>
              </a:rPr>
              <a:t> </a:t>
            </a:r>
            <a:r>
              <a:rPr sz="800" kern="0" spc="-40">
                <a:solidFill>
                  <a:srgbClr val="000000">
                    <a:alpha val="100000"/>
                  </a:srgbClr>
                </a:solidFill>
                <a:latin typeface="SimSun"/>
                <a:ea typeface="SimSun"/>
                <a:cs typeface="SimSun"/>
              </a:rPr>
              <a:t>页</a:t>
            </a:r>
            <a:endParaRPr lang="SimSun" altLang="SimSun" sz="800"/>
          </a:p>
        </p:txBody>
      </p:sp>
      <p:sp>
        <p:nvSpPr>
          <p:cNvPr id="228" name="textbox 228"/>
          <p:cNvSpPr/>
          <p:nvPr/>
        </p:nvSpPr>
        <p:spPr>
          <a:xfrm>
            <a:off x="3792309" y="5056468"/>
            <a:ext cx="396875" cy="142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148"/>
              </a:lnSpc>
            </a:pPr>
            <a:endParaRPr lang="Arial" altLang="Arial" sz="100"/>
          </a:p>
          <a:p>
            <a:pPr marL="12700" algn="l" rtl="0" eaLnBrk="0">
              <a:lnSpc>
                <a:spcPct val="95000"/>
              </a:lnSpc>
            </a:pPr>
            <a:r>
              <a:rPr sz="800" b="1" kern="0" spc="-60">
                <a:solidFill>
                  <a:srgbClr val="000000">
                    <a:alpha val="100000"/>
                  </a:srgbClr>
                </a:solidFill>
                <a:latin typeface="SimHei"/>
                <a:ea typeface="SimHei"/>
                <a:cs typeface="SimHei"/>
              </a:rPr>
              <a:t>西咸新区</a:t>
            </a:r>
            <a:endParaRPr lang="SimHei" altLang="SimHei" sz="800"/>
          </a:p>
        </p:txBody>
      </p:sp>
      <p:sp>
        <p:nvSpPr>
          <p:cNvPr id="230" name="textbox 230"/>
          <p:cNvSpPr/>
          <p:nvPr/>
        </p:nvSpPr>
        <p:spPr>
          <a:xfrm>
            <a:off x="5753065" y="4911388"/>
            <a:ext cx="492759" cy="1041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18"/>
              </a:lnSpc>
            </a:pPr>
            <a:r>
              <a:rPr sz="500" kern="0" spc="30">
                <a:solidFill>
                  <a:srgbClr val="000000">
                    <a:alpha val="100000"/>
                  </a:srgbClr>
                </a:solidFill>
                <a:latin typeface="SimSun"/>
                <a:ea typeface="SimSun"/>
                <a:cs typeface="SimSun"/>
              </a:rPr>
              <a:t>微博</a:t>
            </a:r>
            <a:r>
              <a:rPr sz="500" kern="0" spc="0">
                <a:solidFill>
                  <a:srgbClr val="000000">
                    <a:alpha val="100000"/>
                  </a:srgbClr>
                </a:solidFill>
                <a:latin typeface="SimSun"/>
                <a:ea typeface="SimSun"/>
                <a:cs typeface="SimSun"/>
              </a:rPr>
              <a:t>      </a:t>
            </a:r>
            <a:r>
              <a:rPr sz="500" kern="0" spc="30">
                <a:solidFill>
                  <a:srgbClr val="000000">
                    <a:alpha val="100000"/>
                  </a:srgbClr>
                </a:solidFill>
                <a:latin typeface="SimSun"/>
                <a:ea typeface="SimSun"/>
                <a:cs typeface="SimSun"/>
              </a:rPr>
              <a:t>微信</a:t>
            </a:r>
            <a:endParaRPr lang="SimSun" altLang="SimSun" sz="500"/>
          </a:p>
        </p:txBody>
      </p:sp>
      <p:sp>
        <p:nvSpPr>
          <p:cNvPr id="232" name="textbox 232"/>
          <p:cNvSpPr/>
          <p:nvPr/>
        </p:nvSpPr>
        <p:spPr>
          <a:xfrm>
            <a:off x="1696898" y="5501704"/>
            <a:ext cx="222250" cy="142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357"/>
              </a:lnSpc>
            </a:pPr>
            <a:endParaRPr lang="Arial" altLang="Arial" sz="100"/>
          </a:p>
          <a:p>
            <a:pPr marL="12700" algn="l" rtl="0" eaLnBrk="0">
              <a:lnSpc>
                <a:spcPct val="96000"/>
              </a:lnSpc>
            </a:pPr>
            <a:r>
              <a:rPr sz="800" b="1" kern="0" spc="-30">
                <a:solidFill>
                  <a:srgbClr val="000000">
                    <a:alpha val="100000"/>
                  </a:srgbClr>
                </a:solidFill>
                <a:latin typeface="SimHei"/>
                <a:ea typeface="SimHei"/>
                <a:cs typeface="SimHei"/>
              </a:rPr>
              <a:t>首页</a:t>
            </a:r>
            <a:endParaRPr lang="SimHei" altLang="SimHei" sz="800"/>
          </a:p>
        </p:txBody>
      </p:sp>
      <p:sp>
        <p:nvSpPr>
          <p:cNvPr id="234" name="rect"/>
          <p:cNvSpPr/>
          <p:nvPr/>
        </p:nvSpPr>
        <p:spPr>
          <a:xfrm>
            <a:off x="4737066" y="5067281"/>
            <a:ext cx="1143049" cy="6415"/>
          </a:xfrm>
          <a:prstGeom prst="rect">
            <a:avLst/>
          </a:prstGeom>
          <a:solidFill>
            <a:srgbClr val="0000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6" name="textbox 236"/>
          <p:cNvSpPr/>
          <p:nvPr/>
        </p:nvSpPr>
        <p:spPr>
          <a:xfrm>
            <a:off x="1136904" y="974738"/>
            <a:ext cx="5346065" cy="85204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437"/>
              </a:lnSpc>
            </a:pPr>
            <a:endParaRPr lang="Arial" altLang="Arial" sz="100"/>
          </a:p>
          <a:p>
            <a:pPr marL="13970" algn="l" rtl="0" eaLnBrk="0">
              <a:lnSpc>
                <a:spcPct val="84000"/>
              </a:lnSpc>
            </a:pPr>
            <a:r>
              <a:rPr sz="1200" kern="0" spc="-20">
                <a:solidFill>
                  <a:srgbClr val="000000">
                    <a:alpha val="100000"/>
                  </a:srgbClr>
                </a:solidFill>
                <a:latin typeface="SimSun"/>
                <a:ea typeface="SimSun"/>
                <a:cs typeface="SimSun"/>
              </a:rPr>
              <a:t>完成了个税申报义务，累计补缴个税</a:t>
            </a:r>
            <a:r>
              <a:rPr sz="1200" kern="0" spc="-17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115.61</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a:t>
            </a:r>
            <a:r>
              <a:rPr sz="1200" kern="0" spc="-30">
                <a:solidFill>
                  <a:srgbClr val="000000">
                    <a:alpha val="100000"/>
                  </a:srgbClr>
                </a:solidFill>
                <a:latin typeface="SimSun"/>
                <a:ea typeface="SimSun"/>
                <a:cs typeface="SimSun"/>
              </a:rPr>
              <a:t>，加收滞纳金</a:t>
            </a:r>
            <a:r>
              <a:rPr sz="1200" kern="0" spc="-2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42.51</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万元。 将</a:t>
            </a:r>
            <a:endParaRPr lang="SimSun" altLang="SimSun" sz="1200"/>
          </a:p>
          <a:p>
            <a:pPr marL="12700" indent="11429" algn="l" rtl="0" eaLnBrk="0">
              <a:lnSpc>
                <a:spcPct val="165000"/>
              </a:lnSpc>
              <a:spcBef>
                <a:spcPts val="32"/>
              </a:spcBef>
            </a:pPr>
            <a:r>
              <a:rPr sz="1200" kern="0" spc="0">
                <a:solidFill>
                  <a:srgbClr val="000000">
                    <a:alpha val="100000"/>
                  </a:srgbClr>
                </a:solidFill>
                <a:latin typeface="SimSun"/>
                <a:ea typeface="SimSun"/>
                <a:cs typeface="SimSun"/>
              </a:rPr>
              <a:t>1</a:t>
            </a:r>
            <a:r>
              <a:rPr sz="1200" kern="0" spc="-24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名拒不配合纳税人移交稽查部门，通过稽查立案、检查、审</a:t>
            </a:r>
            <a:r>
              <a:rPr sz="1200" kern="0" spc="-10">
                <a:solidFill>
                  <a:srgbClr val="000000">
                    <a:alpha val="100000"/>
                  </a:srgbClr>
                </a:solidFill>
                <a:latin typeface="SimSun"/>
                <a:ea typeface="SimSun"/>
                <a:cs typeface="SimSun"/>
              </a:rPr>
              <a:t>理、执行等程序，</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成功追缴个税并形成曝光案例上报总局</a:t>
            </a:r>
            <a:r>
              <a:rPr sz="1200" kern="0" spc="-20">
                <a:solidFill>
                  <a:srgbClr val="000000">
                    <a:alpha val="100000"/>
                  </a:srgbClr>
                </a:solidFill>
                <a:latin typeface="SimSun"/>
                <a:ea typeface="SimSun"/>
                <a:cs typeface="SimSun"/>
              </a:rPr>
              <a:t>。通过立案稽查和公开曝光两个环节彰显</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税务部门对违反税法拒不改正行为严肃</a:t>
            </a:r>
            <a:r>
              <a:rPr sz="1200" kern="0" spc="-20">
                <a:solidFill>
                  <a:srgbClr val="000000">
                    <a:alpha val="100000"/>
                  </a:srgbClr>
                </a:solidFill>
                <a:latin typeface="SimSun"/>
                <a:ea typeface="SimSun"/>
                <a:cs typeface="SimSun"/>
              </a:rPr>
              <a:t>惩处的态度和决心，体现出执法的力度和</a:t>
            </a:r>
            <a:r>
              <a:rPr sz="1200" kern="0" spc="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刚性。</a:t>
            </a:r>
            <a:endParaRPr lang="SimSun" altLang="SimSun" sz="1200"/>
          </a:p>
          <a:p>
            <a:pPr marL="320675" algn="l" rtl="0" eaLnBrk="0">
              <a:lnSpc>
                <a:spcPct val="95000"/>
              </a:lnSpc>
              <a:spcBef>
                <a:spcPts val="963"/>
              </a:spcBef>
            </a:pPr>
            <a:r>
              <a:rPr sz="1200" b="1" kern="0" spc="-50">
                <a:solidFill>
                  <a:srgbClr val="000000">
                    <a:alpha val="100000"/>
                  </a:srgbClr>
                </a:solidFill>
                <a:latin typeface="SimSun"/>
                <a:ea typeface="SimSun"/>
                <a:cs typeface="SimSun"/>
              </a:rPr>
              <a:t>3、深圳：</a:t>
            </a:r>
            <a:r>
              <a:rPr sz="1200" kern="0" spc="-50">
                <a:solidFill>
                  <a:srgbClr val="000000">
                    <a:alpha val="100000"/>
                  </a:srgbClr>
                </a:solidFill>
                <a:latin typeface="SimSun"/>
                <a:ea typeface="SimSun"/>
                <a:cs typeface="SimSun"/>
              </a:rPr>
              <a:t> </a:t>
            </a:r>
            <a:r>
              <a:rPr sz="1200" b="1" kern="0" spc="-50">
                <a:solidFill>
                  <a:srgbClr val="000000">
                    <a:alpha val="100000"/>
                  </a:srgbClr>
                </a:solidFill>
                <a:latin typeface="SimSun"/>
                <a:ea typeface="SimSun"/>
                <a:cs typeface="SimSun"/>
              </a:rPr>
              <a:t>建成“</a:t>
            </a:r>
            <a:r>
              <a:rPr sz="1200" kern="0" spc="-370">
                <a:solidFill>
                  <a:srgbClr val="000000">
                    <a:alpha val="100000"/>
                  </a:srgbClr>
                </a:solidFill>
                <a:latin typeface="SimSun"/>
                <a:ea typeface="SimSun"/>
                <a:cs typeface="SimSun"/>
              </a:rPr>
              <a:t> </a:t>
            </a:r>
            <a:r>
              <a:rPr sz="1200" b="1" kern="0" spc="-50">
                <a:solidFill>
                  <a:srgbClr val="000000">
                    <a:alpha val="100000"/>
                  </a:srgbClr>
                </a:solidFill>
                <a:latin typeface="SimSun"/>
                <a:ea typeface="SimSun"/>
                <a:cs typeface="SimSun"/>
              </a:rPr>
              <a:t>四位一体</a:t>
            </a:r>
            <a:r>
              <a:rPr sz="1200" kern="0" spc="-430">
                <a:solidFill>
                  <a:srgbClr val="000000">
                    <a:alpha val="100000"/>
                  </a:srgbClr>
                </a:solidFill>
                <a:latin typeface="SimSun"/>
                <a:ea typeface="SimSun"/>
                <a:cs typeface="SimSun"/>
              </a:rPr>
              <a:t> </a:t>
            </a:r>
            <a:r>
              <a:rPr sz="1200" b="1" kern="0" spc="-50">
                <a:solidFill>
                  <a:srgbClr val="000000">
                    <a:alpha val="100000"/>
                  </a:srgbClr>
                </a:solidFill>
                <a:latin typeface="SimSun"/>
                <a:ea typeface="SimSun"/>
                <a:cs typeface="SimSun"/>
              </a:rPr>
              <a:t>”的税收大数据仓库</a:t>
            </a:r>
            <a:endParaRPr lang="SimSun" altLang="SimSun" sz="1200"/>
          </a:p>
          <a:p>
            <a:pPr marL="317500" algn="l" rtl="0" eaLnBrk="0">
              <a:lnSpc>
                <a:spcPct val="84000"/>
              </a:lnSpc>
              <a:spcBef>
                <a:spcPts val="964"/>
              </a:spcBef>
            </a:pPr>
            <a:r>
              <a:rPr sz="1200" kern="0" spc="-10">
                <a:solidFill>
                  <a:srgbClr val="000000">
                    <a:alpha val="100000"/>
                  </a:srgbClr>
                </a:solidFill>
                <a:latin typeface="SimSun"/>
                <a:ea typeface="SimSun"/>
                <a:cs typeface="SimSun"/>
              </a:rPr>
              <a:t>近两年，深圳税务部门紧扣精确</a:t>
            </a:r>
            <a:r>
              <a:rPr sz="1200" kern="0" spc="-20">
                <a:solidFill>
                  <a:srgbClr val="000000">
                    <a:alpha val="100000"/>
                  </a:srgbClr>
                </a:solidFill>
                <a:latin typeface="SimSun"/>
                <a:ea typeface="SimSun"/>
                <a:cs typeface="SimSun"/>
              </a:rPr>
              <a:t>执法、精细服务、精准监管、精诚共治四个</a:t>
            </a:r>
            <a:endParaRPr lang="SimSun" altLang="SimSun" sz="1200"/>
          </a:p>
          <a:p>
            <a:pPr marL="15240" algn="l" rtl="0" eaLnBrk="0">
              <a:lnSpc>
                <a:spcPct val="168000"/>
              </a:lnSpc>
              <a:spcBef>
                <a:spcPts val="3"/>
              </a:spcBef>
            </a:pPr>
            <a:r>
              <a:rPr sz="1200" kern="0" spc="-10">
                <a:solidFill>
                  <a:srgbClr val="000000">
                    <a:alpha val="100000"/>
                  </a:srgbClr>
                </a:solidFill>
                <a:latin typeface="SimSun"/>
                <a:ea typeface="SimSun"/>
                <a:cs typeface="SimSun"/>
              </a:rPr>
              <a:t>关键点，统筹谋划、集成贯通、一</a:t>
            </a:r>
            <a:r>
              <a:rPr sz="1200" kern="0" spc="-20">
                <a:solidFill>
                  <a:srgbClr val="000000">
                    <a:alpha val="100000"/>
                  </a:srgbClr>
                </a:solidFill>
                <a:latin typeface="SimSun"/>
                <a:ea typeface="SimSun"/>
                <a:cs typeface="SimSun"/>
              </a:rPr>
              <a:t>体推进，形成了一批重要的实践性和创新性成</a:t>
            </a:r>
            <a:r>
              <a:rPr sz="1200" kern="0" spc="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果，用行动将“</a:t>
            </a:r>
            <a:r>
              <a:rPr sz="1200" kern="0" spc="-4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四精</a:t>
            </a:r>
            <a:r>
              <a:rPr sz="1200" kern="0" spc="-4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”蓝图变</a:t>
            </a:r>
            <a:r>
              <a:rPr sz="1200" kern="0" spc="-40">
                <a:solidFill>
                  <a:srgbClr val="000000">
                    <a:alpha val="100000"/>
                  </a:srgbClr>
                </a:solidFill>
                <a:latin typeface="SimSun"/>
                <a:ea typeface="SimSun"/>
                <a:cs typeface="SimSun"/>
              </a:rPr>
              <a:t>为现实。</a:t>
            </a:r>
            <a:endParaRPr lang="SimSun" altLang="SimSun" sz="1200"/>
          </a:p>
          <a:p>
            <a:pPr marL="318134" algn="l" rtl="0" eaLnBrk="0">
              <a:lnSpc>
                <a:spcPct val="84000"/>
              </a:lnSpc>
              <a:spcBef>
                <a:spcPts val="969"/>
              </a:spcBef>
            </a:pPr>
            <a:r>
              <a:rPr sz="1200" kern="0" spc="-20">
                <a:solidFill>
                  <a:srgbClr val="000000">
                    <a:alpha val="100000"/>
                  </a:srgbClr>
                </a:solidFill>
                <a:latin typeface="SimSun"/>
                <a:ea typeface="SimSun"/>
                <a:cs typeface="SimSun"/>
              </a:rPr>
              <a:t>面对全市</a:t>
            </a:r>
            <a:r>
              <a:rPr sz="1200" kern="0" spc="-2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400</a:t>
            </a:r>
            <a:r>
              <a:rPr sz="1200" kern="0" spc="-20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多万户经营主体和多元的经济业态，深圳税务借助宝安区政府</a:t>
            </a:r>
            <a:endParaRPr lang="SimSun" altLang="SimSun" sz="1200"/>
          </a:p>
          <a:p>
            <a:pPr marL="12700" algn="l" rtl="0" eaLnBrk="0">
              <a:lnSpc>
                <a:spcPct val="163000"/>
              </a:lnSpc>
              <a:spcBef>
                <a:spcPts val="94"/>
              </a:spcBef>
            </a:pPr>
            <a:r>
              <a:rPr sz="1200" kern="0" spc="-20">
                <a:solidFill>
                  <a:srgbClr val="000000">
                    <a:alpha val="100000"/>
                  </a:srgbClr>
                </a:solidFill>
                <a:latin typeface="SimSun"/>
                <a:ea typeface="SimSun"/>
                <a:cs typeface="SimSun"/>
              </a:rPr>
              <a:t>政务数据、第三方商业服务数据，打造“税宝图</a:t>
            </a:r>
            <a:r>
              <a:rPr sz="1200" kern="0" spc="-4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”网格化地理信息平台，接入社</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会治理网络，将税收管理</a:t>
            </a:r>
            <a:r>
              <a:rPr sz="1200" kern="0" spc="-20">
                <a:solidFill>
                  <a:srgbClr val="000000">
                    <a:alpha val="100000"/>
                  </a:srgbClr>
                </a:solidFill>
                <a:latin typeface="SimSun"/>
                <a:ea typeface="SimSun"/>
                <a:cs typeface="SimSun"/>
              </a:rPr>
              <a:t>与服务下沉至辖区</a:t>
            </a:r>
            <a:r>
              <a:rPr sz="1200" kern="0" spc="-2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4866</a:t>
            </a:r>
            <a:r>
              <a:rPr sz="1200" kern="0" spc="-2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个网格。依托这一平台， 管理</a:t>
            </a:r>
            <a:r>
              <a:rPr sz="1200" kern="0" spc="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员不仅能提升下户执法精确度，还可以实现“执法</a:t>
            </a:r>
            <a:r>
              <a:rPr sz="1200" kern="0" spc="-40">
                <a:solidFill>
                  <a:srgbClr val="000000">
                    <a:alpha val="100000"/>
                  </a:srgbClr>
                </a:solidFill>
                <a:latin typeface="SimSun"/>
                <a:ea typeface="SimSun"/>
                <a:cs typeface="SimSun"/>
              </a:rPr>
              <a:t>流程可视化、执法结果数据化、</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执法操作留痕化</a:t>
            </a:r>
            <a:r>
              <a:rPr sz="1200" kern="0" spc="-4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”，为精确执法工作保驾护航。</a:t>
            </a:r>
            <a:r>
              <a:rPr sz="1200" kern="0" spc="-30">
                <a:solidFill>
                  <a:srgbClr val="000000">
                    <a:alpha val="100000"/>
                  </a:srgbClr>
                </a:solidFill>
                <a:latin typeface="SimSun"/>
                <a:ea typeface="SimSun"/>
                <a:cs typeface="SimSun"/>
              </a:rPr>
              <a:t>除了“税宝图</a:t>
            </a:r>
            <a:r>
              <a:rPr sz="1200" kern="0" spc="-4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”网格化地理信息</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平台，“数智网格</a:t>
            </a:r>
            <a:r>
              <a:rPr sz="1200" kern="0" spc="-4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”平台、“楼宇数据检测</a:t>
            </a:r>
            <a:r>
              <a:rPr sz="1200" kern="0" spc="-4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”平</a:t>
            </a:r>
            <a:r>
              <a:rPr sz="1200" kern="0" spc="-30">
                <a:solidFill>
                  <a:srgbClr val="000000">
                    <a:alpha val="100000"/>
                  </a:srgbClr>
                </a:solidFill>
                <a:latin typeface="SimSun"/>
                <a:ea typeface="SimSun"/>
                <a:cs typeface="SimSun"/>
              </a:rPr>
              <a:t>台等都是深圳各基层单位网格化</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管理的重要实践。各平台通过强化信息</a:t>
            </a:r>
            <a:r>
              <a:rPr sz="1200" kern="0" spc="-20">
                <a:solidFill>
                  <a:srgbClr val="000000">
                    <a:alpha val="100000"/>
                  </a:srgbClr>
                </a:solidFill>
                <a:latin typeface="SimSun"/>
                <a:ea typeface="SimSun"/>
                <a:cs typeface="SimSun"/>
              </a:rPr>
              <a:t>支撑，实现信息数据集成化、户籍管理网</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格化、动态监控定制化等功能，集成进</a:t>
            </a:r>
            <a:r>
              <a:rPr sz="1200" kern="0" spc="-20">
                <a:solidFill>
                  <a:srgbClr val="000000">
                    <a:alpha val="100000"/>
                  </a:srgbClr>
                </a:solidFill>
                <a:latin typeface="SimSun"/>
                <a:ea typeface="SimSun"/>
                <a:cs typeface="SimSun"/>
              </a:rPr>
              <a:t>户执法数据，有效提升下户执法效率，以</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税源管理的动态化、精细化为提升执法效</a:t>
            </a:r>
            <a:r>
              <a:rPr sz="1200" kern="0" spc="-20">
                <a:solidFill>
                  <a:srgbClr val="000000">
                    <a:alpha val="100000"/>
                  </a:srgbClr>
                </a:solidFill>
                <a:latin typeface="SimSun"/>
                <a:ea typeface="SimSun"/>
                <a:cs typeface="SimSun"/>
              </a:rPr>
              <a:t>能提供有力支持。据统计，目前深圳税</a:t>
            </a:r>
            <a:r>
              <a:rPr sz="1200" kern="0" spc="-1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务纳税人缴费人进厅办理业务量下降</a:t>
            </a:r>
            <a:r>
              <a:rPr sz="1200" kern="0" spc="-23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33%，到</a:t>
            </a:r>
            <a:r>
              <a:rPr sz="1200" kern="0" spc="-10">
                <a:solidFill>
                  <a:srgbClr val="000000">
                    <a:alpha val="100000"/>
                  </a:srgbClr>
                </a:solidFill>
                <a:latin typeface="SimSun"/>
                <a:ea typeface="SimSun"/>
                <a:cs typeface="SimSun"/>
              </a:rPr>
              <a:t>厅代开发票量下降</a:t>
            </a:r>
            <a:r>
              <a:rPr sz="1200" kern="0" spc="-15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19%，处罚量下</a:t>
            </a:r>
            <a:r>
              <a:rPr sz="1200" kern="0" spc="0">
                <a:solidFill>
                  <a:srgbClr val="000000">
                    <a:alpha val="100000"/>
                  </a:srgbClr>
                </a:solidFill>
                <a:latin typeface="SimSun"/>
                <a:ea typeface="SimSun"/>
                <a:cs typeface="SimSun"/>
              </a:rPr>
              <a:t>  降</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53%，线上办税率提高</a:t>
            </a:r>
            <a:r>
              <a:rPr sz="1200" kern="0" spc="-15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16%，全城通办率提高</a:t>
            </a:r>
            <a:r>
              <a:rPr sz="1200" kern="0" spc="-14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11%，纳税人满意度评价在</a:t>
            </a:r>
            <a:r>
              <a:rPr sz="1200" kern="0" spc="-10">
                <a:solidFill>
                  <a:srgbClr val="000000">
                    <a:alpha val="100000"/>
                  </a:srgbClr>
                </a:solidFill>
                <a:latin typeface="SimSun"/>
                <a:ea typeface="SimSun"/>
                <a:cs typeface="SimSun"/>
              </a:rPr>
              <a:t>全国</a:t>
            </a:r>
            <a:r>
              <a:rPr sz="1200" kern="0" spc="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排名中跃升</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8</a:t>
            </a:r>
            <a:r>
              <a:rPr sz="1200" kern="0" spc="-2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位。</a:t>
            </a:r>
            <a:endParaRPr lang="SimSun" altLang="SimSun" sz="1200"/>
          </a:p>
          <a:p>
            <a:pPr algn="r" rtl="0" eaLnBrk="0">
              <a:lnSpc>
                <a:spcPct val="84000"/>
              </a:lnSpc>
              <a:spcBef>
                <a:spcPts val="960"/>
              </a:spcBef>
            </a:pPr>
            <a:r>
              <a:rPr sz="1200" kern="0" spc="-60">
                <a:solidFill>
                  <a:srgbClr val="000000">
                    <a:alpha val="100000"/>
                  </a:srgbClr>
                </a:solidFill>
                <a:latin typeface="SimSun"/>
                <a:ea typeface="SimSun"/>
                <a:cs typeface="SimSun"/>
              </a:rPr>
              <a:t>并且，深圳税务通过治理“金三</a:t>
            </a:r>
            <a:r>
              <a:rPr sz="1200" kern="0" spc="-45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”数据、整合申报数据、协调部门</a:t>
            </a:r>
            <a:r>
              <a:rPr sz="1200" kern="0" spc="-70">
                <a:solidFill>
                  <a:srgbClr val="000000">
                    <a:alpha val="100000"/>
                  </a:srgbClr>
                </a:solidFill>
                <a:latin typeface="SimSun"/>
                <a:ea typeface="SimSun"/>
                <a:cs typeface="SimSun"/>
              </a:rPr>
              <a:t>共享数据、</a:t>
            </a:r>
            <a:endParaRPr lang="SimSun" altLang="SimSun" sz="1200"/>
          </a:p>
          <a:p>
            <a:pPr marL="12700" algn="l" rtl="0" eaLnBrk="0">
              <a:lnSpc>
                <a:spcPct val="164000"/>
              </a:lnSpc>
              <a:spcBef>
                <a:spcPts val="38"/>
              </a:spcBef>
            </a:pPr>
            <a:r>
              <a:rPr sz="1200" kern="0" spc="-20">
                <a:solidFill>
                  <a:srgbClr val="000000">
                    <a:alpha val="100000"/>
                  </a:srgbClr>
                </a:solidFill>
                <a:latin typeface="SimSun"/>
                <a:ea typeface="SimSun"/>
                <a:cs typeface="SimSun"/>
              </a:rPr>
              <a:t>抓取网上涉税数据，建成了“</a:t>
            </a:r>
            <a:r>
              <a:rPr sz="1200" kern="0" spc="-4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四位一体</a:t>
            </a:r>
            <a:r>
              <a:rPr sz="1200" kern="0" spc="-4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”的税收</a:t>
            </a:r>
            <a:r>
              <a:rPr sz="1200" kern="0" spc="-30">
                <a:solidFill>
                  <a:srgbClr val="000000">
                    <a:alpha val="100000"/>
                  </a:srgbClr>
                </a:solidFill>
                <a:latin typeface="SimSun"/>
                <a:ea typeface="SimSun"/>
                <a:cs typeface="SimSun"/>
              </a:rPr>
              <a:t>大数据仓库，并在此基础上，积</a:t>
            </a:r>
            <a:r>
              <a:rPr sz="1200" kern="0" spc="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极开展数据“清洗</a:t>
            </a:r>
            <a:r>
              <a:rPr sz="1200" kern="0" spc="-4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”和算法应用，形成“一局式</a:t>
            </a:r>
            <a:r>
              <a:rPr sz="1200" kern="0" spc="-4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”“一</a:t>
            </a:r>
            <a:r>
              <a:rPr sz="1200" kern="0" spc="-40">
                <a:solidFill>
                  <a:srgbClr val="000000">
                    <a:alpha val="100000"/>
                  </a:srgbClr>
                </a:solidFill>
                <a:latin typeface="SimSun"/>
                <a:ea typeface="SimSun"/>
                <a:cs typeface="SimSun"/>
              </a:rPr>
              <a:t>户式</a:t>
            </a:r>
            <a:r>
              <a:rPr sz="1200" kern="0" spc="-44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”“一人式</a:t>
            </a:r>
            <a:r>
              <a:rPr sz="1200" kern="0" spc="-44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”税收图</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谱，厚植数据应用基础。在市局层面，</a:t>
            </a:r>
            <a:r>
              <a:rPr sz="1200" kern="0" spc="-20">
                <a:solidFill>
                  <a:srgbClr val="000000">
                    <a:alpha val="100000"/>
                  </a:srgbClr>
                </a:solidFill>
                <a:latin typeface="SimSun"/>
                <a:ea typeface="SimSun"/>
                <a:cs typeface="SimSun"/>
              </a:rPr>
              <a:t>主抓通用风险指标和重点风险指标；在区</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（县）局层面，开展“一区一特色</a:t>
            </a:r>
            <a:r>
              <a:rPr sz="1200" kern="0" spc="-4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”指标建设。同时，对纳税人按照风险等级排</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序进行分类管理，对中低风险纳税人提</a:t>
            </a:r>
            <a:r>
              <a:rPr sz="1200" kern="0" spc="-20">
                <a:solidFill>
                  <a:srgbClr val="000000">
                    <a:alpha val="100000"/>
                  </a:srgbClr>
                </a:solidFill>
                <a:latin typeface="SimSun"/>
                <a:ea typeface="SimSun"/>
                <a:cs typeface="SimSun"/>
              </a:rPr>
              <a:t>醒更正差错，对高风险纳税人及时阻断业</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务办理避免产生涉税风险。</a:t>
            </a:r>
            <a:endParaRPr lang="SimSun" altLang="SimSun" sz="1200"/>
          </a:p>
          <a:p>
            <a:pPr algn="l" rtl="0" eaLnBrk="0">
              <a:lnSpc>
                <a:spcPct val="101000"/>
              </a:lnSpc>
            </a:pPr>
            <a:endParaRPr lang="Arial" altLang="Arial" sz="800"/>
          </a:p>
          <a:p>
            <a:pPr marL="93344" algn="l" rtl="0" eaLnBrk="0">
              <a:lnSpc>
                <a:spcPct val="95000"/>
              </a:lnSpc>
              <a:spcBef>
                <a:spcPts val="3"/>
              </a:spcBef>
            </a:pPr>
            <a:r>
              <a:rPr sz="1200" b="1" kern="0" spc="-50">
                <a:solidFill>
                  <a:srgbClr val="000000">
                    <a:alpha val="100000"/>
                  </a:srgbClr>
                </a:solidFill>
                <a:latin typeface="SimSun"/>
                <a:ea typeface="SimSun"/>
                <a:cs typeface="SimSun"/>
              </a:rPr>
              <a:t>（六）强化部门间涉税</a:t>
            </a:r>
            <a:r>
              <a:rPr sz="1200" b="1" kern="0" spc="-60">
                <a:solidFill>
                  <a:srgbClr val="000000">
                    <a:alpha val="100000"/>
                  </a:srgbClr>
                </a:solidFill>
                <a:latin typeface="SimSun"/>
                <a:ea typeface="SimSun"/>
                <a:cs typeface="SimSun"/>
              </a:rPr>
              <a:t>信息交换</a:t>
            </a:r>
            <a:endParaRPr lang="SimSun" altLang="SimSun" sz="1200"/>
          </a:p>
        </p:txBody>
      </p:sp>
      <p:sp>
        <p:nvSpPr>
          <p:cNvPr id="238" name="textbox 238"/>
          <p:cNvSpPr/>
          <p:nvPr/>
        </p:nvSpPr>
        <p:spPr>
          <a:xfrm>
            <a:off x="3286391" y="9930486"/>
            <a:ext cx="995044" cy="15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483"/>
              </a:lnSpc>
            </a:pPr>
            <a:endParaRPr lang="Arial" altLang="Arial" sz="100"/>
          </a:p>
          <a:p>
            <a:pPr marL="12700" algn="l" rtl="0" eaLnBrk="0">
              <a:lnSpc>
                <a:spcPct val="95000"/>
              </a:lnSpc>
            </a:pPr>
            <a:r>
              <a:rPr sz="900" kern="0" spc="-30">
                <a:solidFill>
                  <a:srgbClr val="000000">
                    <a:alpha val="100000"/>
                  </a:srgbClr>
                </a:solidFill>
                <a:latin typeface="SimSun"/>
                <a:ea typeface="SimSun"/>
                <a:cs typeface="SimSun"/>
              </a:rPr>
              <a:t>第</a:t>
            </a:r>
            <a:r>
              <a:rPr sz="900" kern="0" spc="100">
                <a:solidFill>
                  <a:srgbClr val="000000">
                    <a:alpha val="100000"/>
                  </a:srgbClr>
                </a:solidFill>
                <a:latin typeface="SimSun"/>
                <a:ea typeface="SimSun"/>
                <a:cs typeface="SimSun"/>
              </a:rPr>
              <a:t> </a:t>
            </a:r>
            <a:r>
              <a:rPr sz="900" kern="0" spc="-30">
                <a:solidFill>
                  <a:srgbClr val="000000">
                    <a:alpha val="100000"/>
                  </a:srgbClr>
                </a:solidFill>
                <a:latin typeface="Calibri"/>
                <a:ea typeface="Calibri"/>
                <a:cs typeface="Calibri"/>
              </a:rPr>
              <a:t>10</a:t>
            </a:r>
            <a:r>
              <a:rPr sz="900" kern="0" spc="50">
                <a:solidFill>
                  <a:srgbClr val="000000">
                    <a:alpha val="100000"/>
                  </a:srgbClr>
                </a:solidFill>
                <a:latin typeface="Calibri"/>
                <a:ea typeface="Calibri"/>
                <a:cs typeface="Calibri"/>
              </a:rPr>
              <a:t>  </a:t>
            </a:r>
            <a:r>
              <a:rPr sz="900" kern="0" spc="-30">
                <a:solidFill>
                  <a:srgbClr val="000000">
                    <a:alpha val="100000"/>
                  </a:srgbClr>
                </a:solidFill>
                <a:latin typeface="SimSun"/>
                <a:ea typeface="SimSun"/>
                <a:cs typeface="SimSun"/>
              </a:rPr>
              <a:t>页 共</a:t>
            </a:r>
            <a:r>
              <a:rPr sz="900" kern="0" spc="60">
                <a:solidFill>
                  <a:srgbClr val="000000">
                    <a:alpha val="100000"/>
                  </a:srgbClr>
                </a:solidFill>
                <a:latin typeface="SimSun"/>
                <a:ea typeface="SimSun"/>
                <a:cs typeface="SimSun"/>
              </a:rPr>
              <a:t> </a:t>
            </a:r>
            <a:r>
              <a:rPr sz="900" kern="0" spc="-30">
                <a:solidFill>
                  <a:srgbClr val="000000">
                    <a:alpha val="100000"/>
                  </a:srgbClr>
                </a:solidFill>
                <a:latin typeface="Calibri"/>
                <a:ea typeface="Calibri"/>
                <a:cs typeface="Calibri"/>
              </a:rPr>
              <a:t>34</a:t>
            </a:r>
            <a:r>
              <a:rPr sz="900" kern="0" spc="40">
                <a:solidFill>
                  <a:srgbClr val="000000">
                    <a:alpha val="100000"/>
                  </a:srgbClr>
                </a:solidFill>
                <a:latin typeface="Calibri"/>
                <a:ea typeface="Calibri"/>
                <a:cs typeface="Calibri"/>
              </a:rPr>
              <a:t>  </a:t>
            </a:r>
            <a:r>
              <a:rPr sz="900" kern="0" spc="-30">
                <a:solidFill>
                  <a:srgbClr val="000000">
                    <a:alpha val="100000"/>
                  </a:srgbClr>
                </a:solidFill>
                <a:latin typeface="SimSun"/>
                <a:ea typeface="SimSun"/>
                <a:cs typeface="SimSun"/>
              </a:rPr>
              <a:t>页</a:t>
            </a:r>
            <a:endParaRPr lang="SimSun" altLang="SimSun" sz="9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0" name="textbox 240"/>
          <p:cNvSpPr/>
          <p:nvPr/>
        </p:nvSpPr>
        <p:spPr>
          <a:xfrm>
            <a:off x="1137513" y="974738"/>
            <a:ext cx="5328920" cy="70345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437"/>
              </a:lnSpc>
            </a:pPr>
            <a:endParaRPr lang="Arial" altLang="Arial" sz="100"/>
          </a:p>
          <a:p>
            <a:pPr marL="332104" algn="l" rtl="0" eaLnBrk="0">
              <a:lnSpc>
                <a:spcPct val="84000"/>
              </a:lnSpc>
            </a:pPr>
            <a:r>
              <a:rPr sz="1200" kern="0" spc="-20">
                <a:solidFill>
                  <a:srgbClr val="000000">
                    <a:alpha val="100000"/>
                  </a:srgbClr>
                </a:solidFill>
                <a:latin typeface="SimSun"/>
                <a:ea typeface="SimSun"/>
                <a:cs typeface="SimSun"/>
              </a:rPr>
              <a:t>国家税务总局与人民银行、海关总署、发展改革委、市场监管总局等相关部</a:t>
            </a:r>
            <a:endParaRPr lang="SimSun" altLang="SimSun" sz="1200"/>
          </a:p>
          <a:p>
            <a:pPr marL="13970" indent="15240" algn="l" rtl="0" eaLnBrk="0">
              <a:lnSpc>
                <a:spcPct val="166000"/>
              </a:lnSpc>
              <a:spcBef>
                <a:spcPts val="11"/>
              </a:spcBef>
            </a:pPr>
            <a:r>
              <a:rPr sz="1200" kern="0" spc="-20">
                <a:solidFill>
                  <a:srgbClr val="000000">
                    <a:alpha val="100000"/>
                  </a:srgbClr>
                </a:solidFill>
                <a:latin typeface="SimSun"/>
                <a:ea typeface="SimSun"/>
                <a:cs typeface="SimSun"/>
              </a:rPr>
              <a:t>门建立常态化、制度化的数据共享协调机制。国家推动建立税务与财政、外汇管</a:t>
            </a:r>
            <a:r>
              <a:rPr sz="1200" kern="0" spc="3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理、金融监管、电信、第三方支付机</a:t>
            </a:r>
            <a:r>
              <a:rPr sz="1200" kern="0" spc="-20">
                <a:solidFill>
                  <a:srgbClr val="000000">
                    <a:alpha val="100000"/>
                  </a:srgbClr>
                </a:solidFill>
                <a:latin typeface="SimSun"/>
                <a:ea typeface="SimSun"/>
                <a:cs typeface="SimSun"/>
              </a:rPr>
              <a:t>构常态化数据查询共享机制。税务机关在税</a:t>
            </a:r>
            <a:r>
              <a:rPr sz="1200" kern="0" spc="-10">
                <a:solidFill>
                  <a:srgbClr val="000000">
                    <a:alpha val="100000"/>
                  </a:srgbClr>
                </a:solidFill>
                <a:latin typeface="SimSun"/>
                <a:ea typeface="SimSun"/>
                <a:cs typeface="SimSun"/>
              </a:rPr>
              <a:t> 收执法过程中强化与公安机关、检察机关、法院的沟通协作和信息共享。</a:t>
            </a:r>
            <a:endParaRPr lang="SimSun" altLang="SimSun" sz="1200"/>
          </a:p>
          <a:p>
            <a:pPr marL="318770" algn="l" rtl="0" eaLnBrk="0">
              <a:lnSpc>
                <a:spcPct val="84000"/>
              </a:lnSpc>
              <a:spcBef>
                <a:spcPts val="969"/>
              </a:spcBef>
            </a:pPr>
            <a:r>
              <a:rPr sz="1200" kern="0" spc="10">
                <a:solidFill>
                  <a:srgbClr val="000000">
                    <a:alpha val="100000"/>
                  </a:srgbClr>
                </a:solidFill>
                <a:latin typeface="SimSun"/>
                <a:ea typeface="SimSun"/>
                <a:cs typeface="SimSun"/>
              </a:rPr>
              <a:t>2022</a:t>
            </a:r>
            <a:r>
              <a:rPr sz="1200" kern="0" spc="-24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年，某税务局稽查局接到举报，对某公司及法人李某</a:t>
            </a:r>
            <a:r>
              <a:rPr sz="1200" kern="0" spc="0">
                <a:solidFill>
                  <a:srgbClr val="000000">
                    <a:alpha val="100000"/>
                  </a:srgbClr>
                </a:solidFill>
                <a:latin typeface="SimSun"/>
                <a:ea typeface="SimSun"/>
                <a:cs typeface="SimSun"/>
              </a:rPr>
              <a:t>实施税务检查，</a:t>
            </a:r>
            <a:endParaRPr lang="SimSun" altLang="SimSun" sz="1200"/>
          </a:p>
          <a:p>
            <a:pPr marL="12700" indent="1270" algn="l" rtl="0" eaLnBrk="0">
              <a:lnSpc>
                <a:spcPct val="164000"/>
              </a:lnSpc>
              <a:spcBef>
                <a:spcPts val="55"/>
              </a:spcBef>
            </a:pPr>
            <a:r>
              <a:rPr sz="1200" kern="0" spc="0">
                <a:solidFill>
                  <a:srgbClr val="000000">
                    <a:alpha val="100000"/>
                  </a:srgbClr>
                </a:solidFill>
                <a:latin typeface="SimSun"/>
                <a:ea typeface="SimSun"/>
                <a:cs typeface="SimSun"/>
              </a:rPr>
              <a:t>发现</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2013</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年至</a:t>
            </a:r>
            <a:r>
              <a:rPr sz="1200" kern="0" spc="-21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2019</a:t>
            </a:r>
            <a:r>
              <a:rPr sz="1200" kern="0" spc="-23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年期间，李某陆续向</a:t>
            </a:r>
            <a:r>
              <a:rPr sz="1200" kern="0" spc="-24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C</a:t>
            </a:r>
            <a:r>
              <a:rPr sz="1200" kern="0" spc="-19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公司出借资金合计近</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8000</a:t>
            </a:r>
            <a:r>
              <a:rPr sz="1200" kern="0" spc="-20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万元</a:t>
            </a:r>
            <a:r>
              <a:rPr sz="1200" kern="0" spc="-10">
                <a:solidFill>
                  <a:srgbClr val="000000">
                    <a:alpha val="100000"/>
                  </a:srgbClr>
                </a:solidFill>
                <a:latin typeface="SimSun"/>
                <a:ea typeface="SimSun"/>
                <a:cs typeface="SimSun"/>
              </a:rPr>
              <a:t>，C</a:t>
            </a:r>
            <a:r>
              <a:rPr sz="1200" kern="0" spc="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公司签写借条</a:t>
            </a:r>
            <a:r>
              <a:rPr sz="1200" kern="0" spc="-9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14</a:t>
            </a:r>
            <a:r>
              <a:rPr sz="1200" kern="0" spc="-26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份，</a:t>
            </a:r>
            <a:r>
              <a:rPr sz="1200" kern="0" spc="-14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但李某未作大额纳税申报，</a:t>
            </a:r>
            <a:r>
              <a:rPr sz="1200" kern="0" spc="15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同时发现李某账户有大额资金</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流入，但无法确定收入性质。因部分付</a:t>
            </a:r>
            <a:r>
              <a:rPr sz="1200" kern="0" spc="-20">
                <a:solidFill>
                  <a:srgbClr val="000000">
                    <a:alpha val="100000"/>
                  </a:srgbClr>
                </a:solidFill>
                <a:latin typeface="SimSun"/>
                <a:ea typeface="SimSun"/>
                <a:cs typeface="SimSun"/>
              </a:rPr>
              <a:t>款方显示是绍兴市法院执行专用账户，检</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查人员迅速赶赴法院进行调查。果然，李某曾与</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C</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公司有过诉讼纠纷。在法院工</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作人员的支持协助下，检查人员调取李</a:t>
            </a:r>
            <a:r>
              <a:rPr sz="1200" kern="0" spc="-20">
                <a:solidFill>
                  <a:srgbClr val="000000">
                    <a:alpha val="100000"/>
                  </a:srgbClr>
                </a:solidFill>
                <a:latin typeface="SimSun"/>
                <a:ea typeface="SimSun"/>
                <a:cs typeface="SimSun"/>
              </a:rPr>
              <a:t>某诉讼案件相关的案卷材料和判决文书。</a:t>
            </a:r>
            <a:endParaRPr lang="SimSun" altLang="SimSun" sz="1200"/>
          </a:p>
          <a:p>
            <a:pPr marL="317500" algn="l" rtl="0" eaLnBrk="0">
              <a:lnSpc>
                <a:spcPct val="84000"/>
              </a:lnSpc>
              <a:spcBef>
                <a:spcPts val="969"/>
              </a:spcBef>
            </a:pPr>
            <a:r>
              <a:rPr sz="1200" kern="0" spc="-10">
                <a:solidFill>
                  <a:srgbClr val="000000">
                    <a:alpha val="100000"/>
                  </a:srgbClr>
                </a:solidFill>
                <a:latin typeface="SimSun"/>
                <a:ea typeface="SimSun"/>
                <a:cs typeface="SimSun"/>
              </a:rPr>
              <a:t>检查人员对李某借款诉讼案卷中的</a:t>
            </a:r>
            <a:r>
              <a:rPr sz="1200" kern="0" spc="-20">
                <a:solidFill>
                  <a:srgbClr val="000000">
                    <a:alpha val="100000"/>
                  </a:srgbClr>
                </a:solidFill>
                <a:latin typeface="SimSun"/>
                <a:ea typeface="SimSun"/>
                <a:cs typeface="SimSun"/>
              </a:rPr>
              <a:t>当事人口供、法院调查笔录、资金往来记</a:t>
            </a:r>
            <a:endParaRPr lang="SimSun" altLang="SimSun" sz="1200"/>
          </a:p>
          <a:p>
            <a:pPr marL="12700" algn="l" rtl="0" eaLnBrk="0">
              <a:lnSpc>
                <a:spcPct val="164000"/>
              </a:lnSpc>
              <a:spcBef>
                <a:spcPts val="38"/>
              </a:spcBef>
            </a:pPr>
            <a:r>
              <a:rPr sz="1200" kern="0" spc="-10">
                <a:solidFill>
                  <a:srgbClr val="000000">
                    <a:alpha val="100000"/>
                  </a:srgbClr>
                </a:solidFill>
                <a:latin typeface="SimSun"/>
                <a:ea typeface="SimSun"/>
                <a:cs typeface="SimSun"/>
              </a:rPr>
              <a:t>录和借贷收款收据等大量证据进行提取</a:t>
            </a:r>
            <a:r>
              <a:rPr sz="1200" kern="0" spc="-20">
                <a:solidFill>
                  <a:srgbClr val="000000">
                    <a:alpha val="100000"/>
                  </a:srgbClr>
                </a:solidFill>
                <a:latin typeface="SimSun"/>
                <a:ea typeface="SimSun"/>
                <a:cs typeface="SimSun"/>
              </a:rPr>
              <a:t>和固定。最终确认，李某收到放贷本息合</a:t>
            </a:r>
            <a:r>
              <a:rPr sz="1200" kern="0" spc="-1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计</a:t>
            </a:r>
            <a:r>
              <a:rPr sz="1200" kern="0" spc="-17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1.2</a:t>
            </a:r>
            <a:r>
              <a:rPr sz="1200" kern="0" spc="-25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亿多元，已实</a:t>
            </a:r>
            <a:r>
              <a:rPr sz="1200" kern="0" spc="-10">
                <a:solidFill>
                  <a:srgbClr val="000000">
                    <a:alpha val="100000"/>
                  </a:srgbClr>
                </a:solidFill>
                <a:latin typeface="SimSun"/>
                <a:ea typeface="SimSun"/>
                <a:cs typeface="SimSun"/>
              </a:rPr>
              <a:t>际获得借款利息收入共计</a:t>
            </a:r>
            <a:r>
              <a:rPr sz="1200" kern="0" spc="-26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4000</a:t>
            </a:r>
            <a:r>
              <a:rPr sz="1200" kern="0" spc="-18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多万元，但这些收入李某未</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依法申报纳税。为进一步完善证据链，检查组随后对</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C</a:t>
            </a:r>
            <a:r>
              <a:rPr sz="1200" kern="0" spc="-2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公司进行外调取证。检查</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人员调看</a:t>
            </a:r>
            <a:r>
              <a:rPr sz="1200" kern="0" spc="-27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C</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公司账簿、银行账户流水等资料，并对</a:t>
            </a:r>
            <a:r>
              <a:rPr sz="1200" kern="0" spc="-2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C</a:t>
            </a:r>
            <a:r>
              <a:rPr sz="1200" kern="0" spc="-2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公司相关人</a:t>
            </a:r>
            <a:r>
              <a:rPr sz="1200" kern="0" spc="-30">
                <a:solidFill>
                  <a:srgbClr val="000000">
                    <a:alpha val="100000"/>
                  </a:srgbClr>
                </a:solidFill>
                <a:latin typeface="SimSun"/>
                <a:ea typeface="SimSun"/>
                <a:cs typeface="SimSun"/>
              </a:rPr>
              <a:t>员进行询问。通</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过调查进一步确认，C</a:t>
            </a:r>
            <a:r>
              <a:rPr sz="1200" kern="0" spc="-18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公司确实曾向李某借款，企业向李某支付的所有借款利息</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均未替李某代扣代缴个人所得税。</a:t>
            </a:r>
            <a:endParaRPr lang="SimSun" altLang="SimSun" sz="1200"/>
          </a:p>
          <a:p>
            <a:pPr marL="316865" algn="l" rtl="0" eaLnBrk="0">
              <a:lnSpc>
                <a:spcPct val="84000"/>
              </a:lnSpc>
              <a:spcBef>
                <a:spcPts val="964"/>
              </a:spcBef>
            </a:pPr>
            <a:r>
              <a:rPr sz="1200" kern="0" spc="-30">
                <a:solidFill>
                  <a:srgbClr val="000000">
                    <a:alpha val="100000"/>
                  </a:srgbClr>
                </a:solidFill>
                <a:latin typeface="SimSun"/>
                <a:ea typeface="SimSun"/>
                <a:cs typeface="SimSun"/>
              </a:rPr>
              <a:t>稽查局认定，</a:t>
            </a:r>
            <a:r>
              <a:rPr sz="1200" kern="0" spc="31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2013</a:t>
            </a:r>
            <a:r>
              <a:rPr sz="1200" kern="0" spc="-2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年至</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2019</a:t>
            </a:r>
            <a:r>
              <a:rPr sz="1200" kern="0" spc="-2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年期</a:t>
            </a:r>
            <a:r>
              <a:rPr sz="1200" kern="0" spc="-40">
                <a:solidFill>
                  <a:srgbClr val="000000">
                    <a:alpha val="100000"/>
                  </a:srgbClr>
                </a:solidFill>
                <a:latin typeface="SimSun"/>
                <a:ea typeface="SimSun"/>
                <a:cs typeface="SimSun"/>
              </a:rPr>
              <a:t>间，李某通过向</a:t>
            </a:r>
            <a:r>
              <a:rPr sz="1200" kern="0" spc="-27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C</a:t>
            </a:r>
            <a:r>
              <a:rPr sz="1200" kern="0" spc="-21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公司出借资金的方式，</a:t>
            </a:r>
            <a:endParaRPr lang="SimSun" altLang="SimSun" sz="1200"/>
          </a:p>
          <a:p>
            <a:pPr marL="14604" algn="l" rtl="0" eaLnBrk="0">
              <a:lnSpc>
                <a:spcPct val="166000"/>
              </a:lnSpc>
              <a:spcBef>
                <a:spcPts val="16"/>
              </a:spcBef>
            </a:pPr>
            <a:r>
              <a:rPr sz="1200" kern="0" spc="-20">
                <a:solidFill>
                  <a:srgbClr val="000000">
                    <a:alpha val="100000"/>
                  </a:srgbClr>
                </a:solidFill>
                <a:latin typeface="SimSun"/>
                <a:ea typeface="SimSun"/>
                <a:cs typeface="SimSun"/>
              </a:rPr>
              <a:t>获取高额利息收入合计</a:t>
            </a:r>
            <a:r>
              <a:rPr sz="1200" kern="0" spc="-2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9455</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万元，实际已收到</a:t>
            </a:r>
            <a:r>
              <a:rPr sz="1200" kern="0" spc="-2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4400</a:t>
            </a:r>
            <a:r>
              <a:rPr sz="1200" kern="0" spc="-19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多万元未申报</a:t>
            </a:r>
            <a:r>
              <a:rPr sz="1200" kern="0" spc="-30">
                <a:solidFill>
                  <a:srgbClr val="000000">
                    <a:alpha val="100000"/>
                  </a:srgbClr>
                </a:solidFill>
                <a:latin typeface="SimSun"/>
                <a:ea typeface="SimSun"/>
                <a:cs typeface="SimSun"/>
              </a:rPr>
              <a:t>纳税。税务机</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关依法对李某作出追征个人所得税、增值税等税费， 并处罚款</a:t>
            </a:r>
            <a:r>
              <a:rPr sz="1200" kern="0" spc="-17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1187</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a:t>
            </a:r>
            <a:r>
              <a:rPr sz="1200" kern="0" spc="-30">
                <a:solidFill>
                  <a:srgbClr val="000000">
                    <a:alpha val="100000"/>
                  </a:srgbClr>
                </a:solidFill>
                <a:latin typeface="SimSun"/>
                <a:ea typeface="SimSun"/>
                <a:cs typeface="SimSun"/>
              </a:rPr>
              <a:t>的处理</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处罚决定。目前，案件的后续执行工作正在进行中</a:t>
            </a:r>
            <a:r>
              <a:rPr sz="1200" kern="0" spc="-20">
                <a:solidFill>
                  <a:srgbClr val="000000">
                    <a:alpha val="100000"/>
                  </a:srgbClr>
                </a:solidFill>
                <a:latin typeface="SimSun"/>
                <a:ea typeface="SimSun"/>
                <a:cs typeface="SimSun"/>
              </a:rPr>
              <a:t>。</a:t>
            </a:r>
            <a:endParaRPr lang="SimSun" altLang="SimSun" sz="1200"/>
          </a:p>
          <a:p>
            <a:pPr marL="14604" algn="l" rtl="0" eaLnBrk="0">
              <a:lnSpc>
                <a:spcPct val="95000"/>
              </a:lnSpc>
              <a:spcBef>
                <a:spcPts val="972"/>
              </a:spcBef>
            </a:pPr>
            <a:r>
              <a:rPr sz="1200" b="1" kern="0" spc="60">
                <a:solidFill>
                  <a:srgbClr val="000000">
                    <a:alpha val="100000"/>
                  </a:srgbClr>
                </a:solidFill>
                <a:latin typeface="SimSun"/>
                <a:ea typeface="SimSun"/>
                <a:cs typeface="SimSun"/>
              </a:rPr>
              <a:t>二、2023</a:t>
            </a:r>
            <a:r>
              <a:rPr sz="1200" kern="0" spc="-170">
                <a:solidFill>
                  <a:srgbClr val="000000">
                    <a:alpha val="100000"/>
                  </a:srgbClr>
                </a:solidFill>
                <a:latin typeface="SimSun"/>
                <a:ea typeface="SimSun"/>
                <a:cs typeface="SimSun"/>
              </a:rPr>
              <a:t> </a:t>
            </a:r>
            <a:r>
              <a:rPr sz="1200" b="1" kern="0" spc="60">
                <a:solidFill>
                  <a:srgbClr val="000000">
                    <a:alpha val="100000"/>
                  </a:srgbClr>
                </a:solidFill>
                <a:latin typeface="SimSun"/>
                <a:ea typeface="SimSun"/>
                <a:cs typeface="SimSun"/>
              </a:rPr>
              <a:t>年高净</a:t>
            </a:r>
            <a:r>
              <a:rPr sz="1200" b="1" kern="0" spc="50">
                <a:solidFill>
                  <a:srgbClr val="000000">
                    <a:alpha val="100000"/>
                  </a:srgbClr>
                </a:solidFill>
                <a:latin typeface="SimSun"/>
                <a:ea typeface="SimSun"/>
                <a:cs typeface="SimSun"/>
              </a:rPr>
              <a:t>值人士涉税案件观察</a:t>
            </a:r>
            <a:endParaRPr lang="SimSun" altLang="SimSun" sz="1200"/>
          </a:p>
          <a:p>
            <a:pPr marL="92710" algn="l" rtl="0" eaLnBrk="0">
              <a:lnSpc>
                <a:spcPct val="95000"/>
              </a:lnSpc>
              <a:spcBef>
                <a:spcPts val="972"/>
              </a:spcBef>
            </a:pPr>
            <a:r>
              <a:rPr sz="1200" b="1" kern="0" spc="30">
                <a:solidFill>
                  <a:srgbClr val="000000">
                    <a:alpha val="100000"/>
                  </a:srgbClr>
                </a:solidFill>
                <a:latin typeface="SimSun"/>
                <a:ea typeface="SimSun"/>
                <a:cs typeface="SimSun"/>
              </a:rPr>
              <a:t>（一）2023</a:t>
            </a:r>
            <a:r>
              <a:rPr sz="1200" kern="0" spc="-180">
                <a:solidFill>
                  <a:srgbClr val="000000">
                    <a:alpha val="100000"/>
                  </a:srgbClr>
                </a:solidFill>
                <a:latin typeface="SimSun"/>
                <a:ea typeface="SimSun"/>
                <a:cs typeface="SimSun"/>
              </a:rPr>
              <a:t> </a:t>
            </a:r>
            <a:r>
              <a:rPr sz="1200" b="1" kern="0" spc="30">
                <a:solidFill>
                  <a:srgbClr val="000000">
                    <a:alpha val="100000"/>
                  </a:srgbClr>
                </a:solidFill>
                <a:latin typeface="SimSun"/>
                <a:ea typeface="SimSun"/>
                <a:cs typeface="SimSun"/>
              </a:rPr>
              <a:t>年明星艺人、网络主播涉税案</a:t>
            </a:r>
            <a:r>
              <a:rPr sz="1200" b="1" kern="0" spc="20">
                <a:solidFill>
                  <a:srgbClr val="000000">
                    <a:alpha val="100000"/>
                  </a:srgbClr>
                </a:solidFill>
                <a:latin typeface="SimSun"/>
                <a:ea typeface="SimSun"/>
                <a:cs typeface="SimSun"/>
              </a:rPr>
              <a:t>件</a:t>
            </a:r>
            <a:endParaRPr lang="SimSun" altLang="SimSun" sz="1200"/>
          </a:p>
          <a:p>
            <a:pPr algn="l" rtl="0" eaLnBrk="0">
              <a:lnSpc>
                <a:spcPct val="101000"/>
              </a:lnSpc>
            </a:pPr>
            <a:endParaRPr lang="Arial" altLang="Arial" sz="800"/>
          </a:p>
          <a:p>
            <a:pPr marL="347979" algn="l" rtl="0" eaLnBrk="0">
              <a:lnSpc>
                <a:spcPct val="95000"/>
              </a:lnSpc>
              <a:spcBef>
                <a:spcPts val="3"/>
              </a:spcBef>
            </a:pPr>
            <a:r>
              <a:rPr sz="1200" b="1" kern="0" spc="60">
                <a:solidFill>
                  <a:srgbClr val="222222">
                    <a:alpha val="100000"/>
                  </a:srgbClr>
                </a:solidFill>
                <a:latin typeface="SimSun"/>
                <a:ea typeface="SimSun"/>
                <a:cs typeface="SimSun"/>
              </a:rPr>
              <a:t>1、网络主播王纯善偷逃税</a:t>
            </a:r>
            <a:r>
              <a:rPr sz="1200" b="1" kern="0" spc="50">
                <a:solidFill>
                  <a:srgbClr val="222222">
                    <a:alpha val="100000"/>
                  </a:srgbClr>
                </a:solidFill>
                <a:latin typeface="SimSun"/>
                <a:ea typeface="SimSun"/>
                <a:cs typeface="SimSun"/>
              </a:rPr>
              <a:t>案</a:t>
            </a:r>
            <a:endParaRPr lang="SimSun" altLang="SimSun" sz="1200"/>
          </a:p>
        </p:txBody>
      </p:sp>
      <p:sp>
        <p:nvSpPr>
          <p:cNvPr id="242" name="textbox 242"/>
          <p:cNvSpPr/>
          <p:nvPr/>
        </p:nvSpPr>
        <p:spPr>
          <a:xfrm>
            <a:off x="3286391" y="9930486"/>
            <a:ext cx="995044" cy="15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483"/>
              </a:lnSpc>
            </a:pPr>
            <a:endParaRPr lang="Arial" altLang="Arial" sz="100"/>
          </a:p>
          <a:p>
            <a:pPr marL="12700" algn="l" rtl="0" eaLnBrk="0">
              <a:lnSpc>
                <a:spcPct val="95000"/>
              </a:lnSpc>
            </a:pPr>
            <a:r>
              <a:rPr sz="900" kern="0" spc="-30">
                <a:solidFill>
                  <a:srgbClr val="000000">
                    <a:alpha val="100000"/>
                  </a:srgbClr>
                </a:solidFill>
                <a:latin typeface="SimSun"/>
                <a:ea typeface="SimSun"/>
                <a:cs typeface="SimSun"/>
              </a:rPr>
              <a:t>第</a:t>
            </a:r>
            <a:r>
              <a:rPr sz="900" kern="0" spc="100">
                <a:solidFill>
                  <a:srgbClr val="000000">
                    <a:alpha val="100000"/>
                  </a:srgbClr>
                </a:solidFill>
                <a:latin typeface="SimSun"/>
                <a:ea typeface="SimSun"/>
                <a:cs typeface="SimSun"/>
              </a:rPr>
              <a:t> </a:t>
            </a:r>
            <a:r>
              <a:rPr sz="900" kern="0" spc="-30">
                <a:solidFill>
                  <a:srgbClr val="000000">
                    <a:alpha val="100000"/>
                  </a:srgbClr>
                </a:solidFill>
                <a:latin typeface="Calibri"/>
                <a:ea typeface="Calibri"/>
                <a:cs typeface="Calibri"/>
              </a:rPr>
              <a:t>11</a:t>
            </a:r>
            <a:r>
              <a:rPr sz="900" kern="0" spc="50">
                <a:solidFill>
                  <a:srgbClr val="000000">
                    <a:alpha val="100000"/>
                  </a:srgbClr>
                </a:solidFill>
                <a:latin typeface="Calibri"/>
                <a:ea typeface="Calibri"/>
                <a:cs typeface="Calibri"/>
              </a:rPr>
              <a:t>  </a:t>
            </a:r>
            <a:r>
              <a:rPr sz="900" kern="0" spc="-30">
                <a:solidFill>
                  <a:srgbClr val="000000">
                    <a:alpha val="100000"/>
                  </a:srgbClr>
                </a:solidFill>
                <a:latin typeface="SimSun"/>
                <a:ea typeface="SimSun"/>
                <a:cs typeface="SimSun"/>
              </a:rPr>
              <a:t>页 共</a:t>
            </a:r>
            <a:r>
              <a:rPr sz="900" kern="0" spc="60">
                <a:solidFill>
                  <a:srgbClr val="000000">
                    <a:alpha val="100000"/>
                  </a:srgbClr>
                </a:solidFill>
                <a:latin typeface="SimSun"/>
                <a:ea typeface="SimSun"/>
                <a:cs typeface="SimSun"/>
              </a:rPr>
              <a:t> </a:t>
            </a:r>
            <a:r>
              <a:rPr sz="900" kern="0" spc="-30">
                <a:solidFill>
                  <a:srgbClr val="000000">
                    <a:alpha val="100000"/>
                  </a:srgbClr>
                </a:solidFill>
                <a:latin typeface="Calibri"/>
                <a:ea typeface="Calibri"/>
                <a:cs typeface="Calibri"/>
              </a:rPr>
              <a:t>34</a:t>
            </a:r>
            <a:r>
              <a:rPr sz="900" kern="0" spc="40">
                <a:solidFill>
                  <a:srgbClr val="000000">
                    <a:alpha val="100000"/>
                  </a:srgbClr>
                </a:solidFill>
                <a:latin typeface="Calibri"/>
                <a:ea typeface="Calibri"/>
                <a:cs typeface="Calibri"/>
              </a:rPr>
              <a:t>  </a:t>
            </a:r>
            <a:r>
              <a:rPr sz="900" kern="0" spc="-30">
                <a:solidFill>
                  <a:srgbClr val="000000">
                    <a:alpha val="100000"/>
                  </a:srgbClr>
                </a:solidFill>
                <a:latin typeface="SimSun"/>
                <a:ea typeface="SimSun"/>
                <a:cs typeface="SimSun"/>
              </a:rPr>
              <a:t>页</a:t>
            </a:r>
            <a:endParaRPr lang="SimSun" altLang="SimSun" sz="9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 name="textbox 244"/>
          <p:cNvSpPr/>
          <p:nvPr/>
        </p:nvSpPr>
        <p:spPr>
          <a:xfrm>
            <a:off x="1130273" y="6365568"/>
            <a:ext cx="5197475" cy="28301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48"/>
              </a:lnSpc>
            </a:pPr>
            <a:endParaRPr lang="Arial" altLang="Arial" sz="100"/>
          </a:p>
          <a:p>
            <a:pPr marL="889000" algn="l" rtl="0" eaLnBrk="0">
              <a:lnSpc>
                <a:spcPct val="94000"/>
              </a:lnSpc>
            </a:pPr>
            <a:r>
              <a:rPr sz="600" kern="0" spc="0">
                <a:solidFill>
                  <a:srgbClr val="000000">
                    <a:alpha val="100000"/>
                  </a:srgbClr>
                </a:solidFill>
                <a:latin typeface="SimSun"/>
                <a:ea typeface="SimSun"/>
                <a:cs typeface="SimSun"/>
              </a:rPr>
              <a:t>厦门市税务局稽查局依法对影视制片人栾慧青偷逃税</a:t>
            </a:r>
            <a:r>
              <a:rPr sz="600" kern="0" spc="-10">
                <a:solidFill>
                  <a:srgbClr val="000000">
                    <a:alpha val="100000"/>
                  </a:srgbClr>
                </a:solidFill>
                <a:latin typeface="SimSun"/>
                <a:ea typeface="SimSun"/>
                <a:cs typeface="SimSun"/>
              </a:rPr>
              <a:t>案件进行处理</a:t>
            </a:r>
            <a:endParaRPr lang="SimSun" altLang="SimSun" sz="600"/>
          </a:p>
          <a:p>
            <a:pPr algn="l" rtl="0" eaLnBrk="0">
              <a:lnSpc>
                <a:spcPct val="128000"/>
              </a:lnSpc>
            </a:pPr>
            <a:endParaRPr lang="Arial" altLang="Arial" sz="1000"/>
          </a:p>
          <a:p>
            <a:pPr marL="241300" algn="l" rtl="0" eaLnBrk="0">
              <a:lnSpc>
                <a:spcPts val="739"/>
              </a:lnSpc>
              <a:spcBef>
                <a:spcPts val="186"/>
              </a:spcBef>
            </a:pPr>
            <a:r>
              <a:rPr sz="600" kern="0" spc="-30">
                <a:solidFill>
                  <a:srgbClr val="000000">
                    <a:alpha val="100000"/>
                  </a:srgbClr>
                </a:solidFill>
                <a:latin typeface="SimSun"/>
                <a:ea typeface="SimSun"/>
                <a:cs typeface="SimSun"/>
              </a:rPr>
              <a:t>时间：2023-09-25</a:t>
            </a:r>
            <a:r>
              <a:rPr sz="600" kern="0" spc="0">
                <a:solidFill>
                  <a:srgbClr val="000000">
                    <a:alpha val="100000"/>
                  </a:srgbClr>
                </a:solidFill>
                <a:latin typeface="SimSun"/>
                <a:ea typeface="SimSun"/>
                <a:cs typeface="SimSun"/>
              </a:rPr>
              <a:t>                                                                        </a:t>
            </a:r>
            <a:r>
              <a:rPr sz="600" kern="0" spc="-30">
                <a:solidFill>
                  <a:srgbClr val="000000">
                    <a:alpha val="100000"/>
                  </a:srgbClr>
                </a:solidFill>
                <a:latin typeface="SimSun"/>
                <a:ea typeface="SimSun"/>
                <a:cs typeface="SimSun"/>
              </a:rPr>
              <a:t>【字体大中小】</a:t>
            </a:r>
            <a:r>
              <a:rPr sz="600" kern="0" spc="30">
                <a:solidFill>
                  <a:srgbClr val="000000">
                    <a:alpha val="100000"/>
                  </a:srgbClr>
                </a:solidFill>
                <a:latin typeface="SimSun"/>
                <a:ea typeface="SimSun"/>
                <a:cs typeface="SimSun"/>
              </a:rPr>
              <a:t>     </a:t>
            </a:r>
            <a:r>
              <a:rPr sz="600" kern="0" spc="-30">
                <a:solidFill>
                  <a:srgbClr val="000000">
                    <a:alpha val="100000"/>
                  </a:srgbClr>
                </a:solidFill>
                <a:latin typeface="SimSun"/>
                <a:ea typeface="SimSun"/>
                <a:cs typeface="SimSun"/>
              </a:rPr>
              <a:t>打印</a:t>
            </a:r>
            <a:r>
              <a:rPr sz="600" kern="0" spc="100">
                <a:solidFill>
                  <a:srgbClr val="000000">
                    <a:alpha val="100000"/>
                  </a:srgbClr>
                </a:solidFill>
                <a:latin typeface="SimSun"/>
                <a:ea typeface="SimSun"/>
                <a:cs typeface="SimSun"/>
              </a:rPr>
              <a:t> </a:t>
            </a:r>
            <a:r>
              <a:rPr sz="600" kern="0" spc="-40">
                <a:solidFill>
                  <a:srgbClr val="000000">
                    <a:alpha val="100000"/>
                  </a:srgbClr>
                </a:solidFill>
                <a:latin typeface="SimSun"/>
                <a:ea typeface="SimSun"/>
                <a:cs typeface="SimSun"/>
              </a:rPr>
              <a:t>分享到：</a:t>
            </a:r>
            <a:endParaRPr lang="SimSun" altLang="SimSun" sz="600"/>
          </a:p>
          <a:p>
            <a:pPr algn="r" rtl="0" eaLnBrk="0">
              <a:lnSpc>
                <a:spcPct val="87000"/>
              </a:lnSpc>
              <a:spcBef>
                <a:spcPts val="1129"/>
              </a:spcBef>
            </a:pPr>
            <a:r>
              <a:rPr sz="1200" kern="0" spc="70">
                <a:solidFill>
                  <a:srgbClr val="000000">
                    <a:alpha val="100000"/>
                  </a:srgbClr>
                </a:solidFill>
                <a:latin typeface="SimSun"/>
                <a:ea typeface="SimSun"/>
                <a:cs typeface="SimSun"/>
              </a:rPr>
              <a:t>厦门市税务部门通过分析发现栾慧青存在涉税风险，经提示提醒、督</a:t>
            </a:r>
            <a:endParaRPr lang="SimSun" altLang="SimSun" sz="1200"/>
          </a:p>
          <a:p>
            <a:pPr marL="12700" algn="l" rtl="0" eaLnBrk="0">
              <a:lnSpc>
                <a:spcPct val="163000"/>
              </a:lnSpc>
              <a:spcBef>
                <a:spcPts val="38"/>
              </a:spcBef>
            </a:pPr>
            <a:r>
              <a:rPr sz="1200" kern="0" spc="70">
                <a:solidFill>
                  <a:srgbClr val="000000">
                    <a:alpha val="100000"/>
                  </a:srgbClr>
                </a:solidFill>
                <a:latin typeface="SimSun"/>
                <a:ea typeface="SimSun"/>
                <a:cs typeface="SimSun"/>
              </a:rPr>
              <a:t>促整改、约谈警示后，栾</a:t>
            </a:r>
            <a:r>
              <a:rPr sz="1200" kern="0" spc="60">
                <a:solidFill>
                  <a:srgbClr val="000000">
                    <a:alpha val="100000"/>
                  </a:srgbClr>
                </a:solidFill>
                <a:latin typeface="SimSun"/>
                <a:ea typeface="SimSun"/>
                <a:cs typeface="SimSun"/>
              </a:rPr>
              <a:t>慧青仍整改不彻底，依法对其开展了税务检查。</a:t>
            </a:r>
            <a:r>
              <a:rPr sz="1200" kern="0" spc="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经查，栾慧青在2018</a:t>
            </a:r>
            <a:r>
              <a:rPr sz="1200" kern="0" spc="-18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年至2021年期间通过提供影视制</a:t>
            </a:r>
            <a:r>
              <a:rPr sz="1200" kern="0" spc="80">
                <a:solidFill>
                  <a:srgbClr val="000000">
                    <a:alpha val="100000"/>
                  </a:srgbClr>
                </a:solidFill>
                <a:latin typeface="SimSun"/>
                <a:ea typeface="SimSun"/>
                <a:cs typeface="SimSun"/>
              </a:rPr>
              <a:t>片等服务取得劳务</a:t>
            </a:r>
            <a:r>
              <a:rPr sz="1200" kern="0" spc="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报酬收入，并将其转换为本人实际控制个人工作室的经营所得偷逃个人所</a:t>
            </a:r>
            <a:r>
              <a:rPr sz="1200" kern="0" spc="3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得税28.81万元。在税务检查过</a:t>
            </a:r>
            <a:r>
              <a:rPr sz="1200" kern="0" spc="80">
                <a:solidFill>
                  <a:srgbClr val="000000">
                    <a:alpha val="100000"/>
                  </a:srgbClr>
                </a:solidFill>
                <a:latin typeface="SimSun"/>
                <a:ea typeface="SimSun"/>
                <a:cs typeface="SimSun"/>
              </a:rPr>
              <a:t>程中，栾慧青积极配合税务机关如实提供</a:t>
            </a:r>
            <a:r>
              <a:rPr sz="1200" kern="0" spc="-1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资料。综合考虑上述情况，厦门市税务局稽查局对栾慧青追缴税款、加收</a:t>
            </a:r>
            <a:r>
              <a:rPr sz="1200" kern="0" spc="40">
                <a:solidFill>
                  <a:srgbClr val="000000">
                    <a:alpha val="100000"/>
                  </a:srgbClr>
                </a:solidFill>
                <a:latin typeface="SimSun"/>
                <a:ea typeface="SimSun"/>
                <a:cs typeface="SimSun"/>
              </a:rPr>
              <a:t> </a:t>
            </a:r>
            <a:r>
              <a:rPr sz="1200" kern="0" spc="80">
                <a:solidFill>
                  <a:srgbClr val="000000">
                    <a:alpha val="100000"/>
                  </a:srgbClr>
                </a:solidFill>
                <a:latin typeface="SimSun"/>
                <a:ea typeface="SimSun"/>
                <a:cs typeface="SimSun"/>
              </a:rPr>
              <a:t>滞纳金并处罚款，共计50.75万元。</a:t>
            </a:r>
            <a:endParaRPr lang="SimSun" altLang="SimSun" sz="1200"/>
          </a:p>
          <a:p>
            <a:pPr algn="l" rtl="0" eaLnBrk="0">
              <a:lnSpc>
                <a:spcPct val="105000"/>
              </a:lnSpc>
            </a:pPr>
            <a:endParaRPr lang="Arial" altLang="Arial" sz="800"/>
          </a:p>
          <a:p>
            <a:pPr algn="l" rtl="0" eaLnBrk="0">
              <a:lnSpc>
                <a:spcPct val="6519"/>
              </a:lnSpc>
            </a:pPr>
            <a:endParaRPr lang="Arial" altLang="Arial" sz="100"/>
          </a:p>
          <a:p>
            <a:pPr marL="338454" algn="l" rtl="0" eaLnBrk="0">
              <a:lnSpc>
                <a:spcPct val="99000"/>
              </a:lnSpc>
            </a:pPr>
            <a:r>
              <a:rPr sz="1200" b="1" kern="0" spc="60">
                <a:solidFill>
                  <a:srgbClr val="000000">
                    <a:alpha val="100000"/>
                  </a:srgbClr>
                </a:solidFill>
                <a:latin typeface="SimSun"/>
                <a:ea typeface="SimSun"/>
                <a:cs typeface="SimSun"/>
              </a:rPr>
              <a:t>3、袁冰妍及其关联企业偷逃税案</a:t>
            </a:r>
            <a:endParaRPr lang="SimSun" altLang="SimSun" sz="1200"/>
          </a:p>
        </p:txBody>
      </p:sp>
      <p:sp>
        <p:nvSpPr>
          <p:cNvPr id="246" name="textbox 246"/>
          <p:cNvSpPr/>
          <p:nvPr/>
        </p:nvSpPr>
        <p:spPr>
          <a:xfrm>
            <a:off x="1130273" y="2736398"/>
            <a:ext cx="5318759" cy="22980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64"/>
              </a:lnSpc>
            </a:pPr>
            <a:endParaRPr lang="Arial" altLang="Arial" sz="100"/>
          </a:p>
          <a:p>
            <a:pPr marL="335915" algn="l" rtl="0" eaLnBrk="0">
              <a:lnSpc>
                <a:spcPct val="87000"/>
              </a:lnSpc>
            </a:pPr>
            <a:r>
              <a:rPr sz="1200" kern="0" spc="70">
                <a:solidFill>
                  <a:srgbClr val="000000">
                    <a:alpha val="100000"/>
                  </a:srgbClr>
                </a:solidFill>
                <a:latin typeface="SimSun"/>
                <a:ea typeface="SimSun"/>
                <a:cs typeface="SimSun"/>
              </a:rPr>
              <a:t>大连市税务局第一稽查局根据精准分析，发现网络主播王纯善涉嫌偷</a:t>
            </a:r>
            <a:endParaRPr lang="SimSun" altLang="SimSun" sz="1200"/>
          </a:p>
          <a:p>
            <a:pPr marL="12700" algn="l" rtl="0" eaLnBrk="0">
              <a:lnSpc>
                <a:spcPct val="165000"/>
              </a:lnSpc>
              <a:spcBef>
                <a:spcPts val="15"/>
              </a:spcBef>
            </a:pPr>
            <a:r>
              <a:rPr sz="1200" kern="0" spc="100">
                <a:solidFill>
                  <a:srgbClr val="000000">
                    <a:alpha val="100000"/>
                  </a:srgbClr>
                </a:solidFill>
                <a:latin typeface="SimSun"/>
                <a:ea typeface="SimSun"/>
                <a:cs typeface="SimSun"/>
              </a:rPr>
              <a:t>逃税款，依法对其开展了税务</a:t>
            </a:r>
            <a:r>
              <a:rPr sz="1200" kern="0" spc="90">
                <a:solidFill>
                  <a:srgbClr val="000000">
                    <a:alpha val="100000"/>
                  </a:srgbClr>
                </a:solidFill>
                <a:latin typeface="SimSun"/>
                <a:ea typeface="SimSun"/>
                <a:cs typeface="SimSun"/>
              </a:rPr>
              <a:t>检查。经查，王纯善在2020年至2022年期  </a:t>
            </a:r>
            <a:r>
              <a:rPr sz="1200" kern="0" spc="70">
                <a:solidFill>
                  <a:srgbClr val="000000">
                    <a:alpha val="100000"/>
                  </a:srgbClr>
                </a:solidFill>
                <a:latin typeface="SimSun"/>
                <a:ea typeface="SimSun"/>
                <a:cs typeface="SimSun"/>
              </a:rPr>
              <a:t>间从事网络直播进行商品销售取得经营收入，通过</a:t>
            </a:r>
            <a:r>
              <a:rPr sz="1200" kern="0" spc="60">
                <a:solidFill>
                  <a:srgbClr val="000000">
                    <a:alpha val="100000"/>
                  </a:srgbClr>
                </a:solidFill>
                <a:latin typeface="SimSun"/>
                <a:ea typeface="SimSun"/>
                <a:cs typeface="SimSun"/>
              </a:rPr>
              <a:t>隐匿收入、虚假申报手  </a:t>
            </a:r>
            <a:r>
              <a:rPr sz="1200" kern="0" spc="90">
                <a:solidFill>
                  <a:srgbClr val="000000">
                    <a:alpha val="100000"/>
                  </a:srgbClr>
                </a:solidFill>
                <a:latin typeface="SimSun"/>
                <a:ea typeface="SimSun"/>
                <a:cs typeface="SimSun"/>
              </a:rPr>
              <a:t>段偷逃个人所得税218.30万元、增值税142.41万元。大连市税务</a:t>
            </a:r>
            <a:r>
              <a:rPr sz="1200" kern="0" spc="80">
                <a:solidFill>
                  <a:srgbClr val="000000">
                    <a:alpha val="100000"/>
                  </a:srgbClr>
                </a:solidFill>
                <a:latin typeface="SimSun"/>
                <a:ea typeface="SimSun"/>
                <a:cs typeface="SimSun"/>
              </a:rPr>
              <a:t>局第一  </a:t>
            </a:r>
            <a:r>
              <a:rPr sz="1200" kern="0" spc="40">
                <a:solidFill>
                  <a:srgbClr val="000000">
                    <a:alpha val="100000"/>
                  </a:srgbClr>
                </a:solidFill>
                <a:latin typeface="SimSun"/>
                <a:ea typeface="SimSun"/>
                <a:cs typeface="SimSun"/>
              </a:rPr>
              <a:t>稽查局对王纯善追缴税款、加收滞纳金并处罚款，共计653.61万元。日前，</a:t>
            </a:r>
            <a:r>
              <a:rPr sz="1200" kern="0" spc="-10">
                <a:solidFill>
                  <a:srgbClr val="000000">
                    <a:alpha val="100000"/>
                  </a:srgbClr>
                </a:solidFill>
                <a:latin typeface="SimSun"/>
                <a:ea typeface="SimSun"/>
                <a:cs typeface="SimSun"/>
              </a:rPr>
              <a:t>  </a:t>
            </a:r>
            <a:r>
              <a:rPr sz="1200" kern="0" spc="90">
                <a:solidFill>
                  <a:srgbClr val="000000">
                    <a:alpha val="100000"/>
                  </a:srgbClr>
                </a:solidFill>
                <a:latin typeface="SimSun"/>
                <a:ea typeface="SimSun"/>
                <a:cs typeface="SimSun"/>
              </a:rPr>
              <a:t>税务部门已依法送达《税务处理</a:t>
            </a:r>
            <a:r>
              <a:rPr sz="1200" kern="0" spc="80">
                <a:solidFill>
                  <a:srgbClr val="000000">
                    <a:alpha val="100000"/>
                  </a:srgbClr>
                </a:solidFill>
                <a:latin typeface="SimSun"/>
                <a:ea typeface="SimSun"/>
                <a:cs typeface="SimSun"/>
              </a:rPr>
              <a:t>决定书》和《税务行政处罚决定书》,王  </a:t>
            </a:r>
            <a:r>
              <a:rPr sz="1200" kern="0" spc="60">
                <a:solidFill>
                  <a:srgbClr val="000000">
                    <a:alpha val="100000"/>
                  </a:srgbClr>
                </a:solidFill>
                <a:latin typeface="SimSun"/>
                <a:ea typeface="SimSun"/>
                <a:cs typeface="SimSun"/>
              </a:rPr>
              <a:t>纯善已按规定缴清税</a:t>
            </a:r>
            <a:r>
              <a:rPr sz="1200" kern="0" spc="50">
                <a:solidFill>
                  <a:srgbClr val="000000">
                    <a:alpha val="100000"/>
                  </a:srgbClr>
                </a:solidFill>
                <a:latin typeface="SimSun"/>
                <a:ea typeface="SimSun"/>
                <a:cs typeface="SimSun"/>
              </a:rPr>
              <a:t>款、滞纳金及罚款。</a:t>
            </a:r>
            <a:endParaRPr lang="SimSun" altLang="SimSun" sz="1200"/>
          </a:p>
          <a:p>
            <a:pPr algn="l" rtl="0" eaLnBrk="0">
              <a:lnSpc>
                <a:spcPct val="100000"/>
              </a:lnSpc>
            </a:pPr>
            <a:endParaRPr lang="Arial" altLang="Arial" sz="800"/>
          </a:p>
          <a:p>
            <a:pPr marL="338454" algn="l" rtl="0" eaLnBrk="0">
              <a:lnSpc>
                <a:spcPct val="98000"/>
              </a:lnSpc>
              <a:spcBef>
                <a:spcPts val="2"/>
              </a:spcBef>
            </a:pPr>
            <a:r>
              <a:rPr sz="1200" b="1" kern="0" spc="60">
                <a:solidFill>
                  <a:srgbClr val="000000">
                    <a:alpha val="100000"/>
                  </a:srgbClr>
                </a:solidFill>
                <a:latin typeface="SimSun"/>
                <a:ea typeface="SimSun"/>
                <a:cs typeface="SimSun"/>
              </a:rPr>
              <a:t>2、影视制片人栾慧青偷逃税案</a:t>
            </a:r>
            <a:endParaRPr lang="SimSun" altLang="SimSun" sz="1200"/>
          </a:p>
        </p:txBody>
      </p:sp>
      <p:graphicFrame>
        <p:nvGraphicFramePr>
          <p:cNvPr id="248" name="table 248"/>
          <p:cNvGraphicFramePr>
            <a:graphicFrameLocks noGrp="1"/>
          </p:cNvGraphicFramePr>
          <p:nvPr/>
        </p:nvGraphicFramePr>
        <p:xfrm>
          <a:off x="1139798" y="5661012"/>
          <a:ext cx="5270500" cy="526415"/>
        </p:xfrm>
        <a:graphic>
          <a:graphicData uri="http://schemas.openxmlformats.org/drawingml/2006/table">
            <a:tbl>
              <a:tblPr/>
              <a:tblGrid>
                <a:gridCol w="610869"/>
                <a:gridCol w="706754"/>
                <a:gridCol w="655319"/>
                <a:gridCol w="656590"/>
                <a:gridCol w="660400"/>
                <a:gridCol w="656590"/>
                <a:gridCol w="660400"/>
                <a:gridCol w="663575"/>
              </a:tblGrid>
              <a:tr h="269875">
                <a:tc>
                  <a:txBody>
                    <a:bodyPr vert="horz" wrap="square"/>
                    <a:lstStyle/>
                    <a:p>
                      <a:pPr algn="l" rtl="0" eaLnBrk="0">
                        <a:lnSpc>
                          <a:spcPct val="103000"/>
                        </a:lnSpc>
                      </a:pPr>
                      <a:endParaRPr lang="Arial" altLang="Arial" sz="600"/>
                    </a:p>
                    <a:p>
                      <a:pPr marL="245109" algn="l" rtl="0" eaLnBrk="0">
                        <a:lnSpc>
                          <a:spcPts val="734"/>
                        </a:lnSpc>
                        <a:spcBef>
                          <a:spcPts val="3"/>
                        </a:spcBef>
                      </a:pPr>
                      <a:r>
                        <a:rPr sz="600" b="1" kern="0" spc="20">
                          <a:solidFill>
                            <a:srgbClr val="000000">
                              <a:alpha val="100000"/>
                            </a:srgbClr>
                          </a:solidFill>
                          <a:latin typeface="SimSun"/>
                          <a:ea typeface="SimSun"/>
                          <a:cs typeface="SimSun"/>
                        </a:rPr>
                        <a:t>首页</a:t>
                      </a:r>
                      <a:endParaRPr lang="SimSun" altLang="SimSun" sz="600"/>
                    </a:p>
                  </a:txBody>
                  <a:tcPr marL="0" marR="0" marT="0" marB="0">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5000"/>
                        </a:lnSpc>
                      </a:pPr>
                      <a:endParaRPr lang="Arial" altLang="Arial" sz="500"/>
                    </a:p>
                    <a:p>
                      <a:pPr marL="218440" algn="l" rtl="0" eaLnBrk="0">
                        <a:lnSpc>
                          <a:spcPts val="732"/>
                        </a:lnSpc>
                        <a:spcBef>
                          <a:spcPts val="2"/>
                        </a:spcBef>
                      </a:pPr>
                      <a:r>
                        <a:rPr sz="600" b="1" kern="0" spc="30">
                          <a:solidFill>
                            <a:srgbClr val="000000">
                              <a:alpha val="100000"/>
                            </a:srgbClr>
                          </a:solidFill>
                          <a:latin typeface="SimSun"/>
                          <a:ea typeface="SimSun"/>
                          <a:cs typeface="SimSun"/>
                        </a:rPr>
                        <a:t>总局概况</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5000"/>
                        </a:lnSpc>
                      </a:pPr>
                      <a:endParaRPr lang="Arial" altLang="Arial" sz="500"/>
                    </a:p>
                    <a:p>
                      <a:pPr marL="165735" algn="l" rtl="0" eaLnBrk="0">
                        <a:lnSpc>
                          <a:spcPts val="732"/>
                        </a:lnSpc>
                        <a:spcBef>
                          <a:spcPts val="2"/>
                        </a:spcBef>
                      </a:pPr>
                      <a:r>
                        <a:rPr sz="600" b="1" kern="0" spc="30">
                          <a:solidFill>
                            <a:srgbClr val="000000">
                              <a:alpha val="100000"/>
                            </a:srgbClr>
                          </a:solidFill>
                          <a:latin typeface="SimSun"/>
                          <a:ea typeface="SimSun"/>
                          <a:cs typeface="SimSun"/>
                        </a:rPr>
                        <a:t>信息公开</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4000"/>
                        </a:lnSpc>
                      </a:pPr>
                      <a:endParaRPr lang="Arial" altLang="Arial" sz="500"/>
                    </a:p>
                    <a:p>
                      <a:pPr marL="164464" algn="l" rtl="0" eaLnBrk="0">
                        <a:lnSpc>
                          <a:spcPts val="730"/>
                        </a:lnSpc>
                        <a:spcBef>
                          <a:spcPts val="6"/>
                        </a:spcBef>
                      </a:pPr>
                      <a:r>
                        <a:rPr sz="600" b="1" kern="0" spc="30">
                          <a:solidFill>
                            <a:srgbClr val="003FAC">
                              <a:alpha val="100000"/>
                            </a:srgbClr>
                          </a:solidFill>
                          <a:latin typeface="SimSun"/>
                          <a:ea typeface="SimSun"/>
                          <a:cs typeface="SimSun"/>
                        </a:rPr>
                        <a:t>新闻发布</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5000"/>
                        </a:lnSpc>
                      </a:pPr>
                      <a:endParaRPr lang="Arial" altLang="Arial" sz="500"/>
                    </a:p>
                    <a:p>
                      <a:pPr marL="168275" algn="l" rtl="0" eaLnBrk="0">
                        <a:lnSpc>
                          <a:spcPts val="734"/>
                        </a:lnSpc>
                        <a:spcBef>
                          <a:spcPts val="4"/>
                        </a:spcBef>
                      </a:pPr>
                      <a:r>
                        <a:rPr sz="600" b="1" kern="0" spc="30">
                          <a:solidFill>
                            <a:srgbClr val="000000">
                              <a:alpha val="100000"/>
                            </a:srgbClr>
                          </a:solidFill>
                          <a:latin typeface="SimSun"/>
                          <a:ea typeface="SimSun"/>
                          <a:cs typeface="SimSun"/>
                        </a:rPr>
                        <a:t>政策法规</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5000"/>
                        </a:lnSpc>
                      </a:pPr>
                      <a:endParaRPr lang="Arial" altLang="Arial" sz="500"/>
                    </a:p>
                    <a:p>
                      <a:pPr marL="168275" algn="l" rtl="0" eaLnBrk="0">
                        <a:lnSpc>
                          <a:spcPts val="732"/>
                        </a:lnSpc>
                        <a:spcBef>
                          <a:spcPts val="2"/>
                        </a:spcBef>
                      </a:pPr>
                      <a:r>
                        <a:rPr sz="600" b="1" kern="0" spc="30">
                          <a:solidFill>
                            <a:srgbClr val="000000">
                              <a:alpha val="100000"/>
                            </a:srgbClr>
                          </a:solidFill>
                          <a:latin typeface="SimSun"/>
                          <a:ea typeface="SimSun"/>
                          <a:cs typeface="SimSun"/>
                        </a:rPr>
                        <a:t>纳税服务</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7000"/>
                        </a:lnSpc>
                      </a:pPr>
                      <a:endParaRPr lang="Arial" altLang="Arial" sz="500"/>
                    </a:p>
                    <a:p>
                      <a:pPr marL="164464" algn="l" rtl="0" eaLnBrk="0">
                        <a:lnSpc>
                          <a:spcPts val="734"/>
                        </a:lnSpc>
                        <a:spcBef>
                          <a:spcPts val="2"/>
                        </a:spcBef>
                      </a:pPr>
                      <a:r>
                        <a:rPr sz="600" kern="0" spc="30">
                          <a:solidFill>
                            <a:srgbClr val="000000">
                              <a:alpha val="100000"/>
                            </a:srgbClr>
                          </a:solidFill>
                          <a:latin typeface="SimSun"/>
                          <a:ea typeface="SimSun"/>
                          <a:cs typeface="SimSun"/>
                        </a:rPr>
                        <a:t>互动交流</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c>
                  <a:txBody>
                    <a:bodyPr vert="horz" wrap="square"/>
                    <a:lstStyle/>
                    <a:p>
                      <a:pPr algn="l" rtl="0" eaLnBrk="0">
                        <a:lnSpc>
                          <a:spcPct val="115000"/>
                        </a:lnSpc>
                      </a:pPr>
                      <a:endParaRPr lang="Arial" altLang="Arial" sz="500"/>
                    </a:p>
                    <a:p>
                      <a:pPr marL="172085" algn="l" rtl="0" eaLnBrk="0">
                        <a:lnSpc>
                          <a:spcPts val="734"/>
                        </a:lnSpc>
                        <a:spcBef>
                          <a:spcPts val="4"/>
                        </a:spcBef>
                      </a:pPr>
                      <a:r>
                        <a:rPr sz="600" b="1" kern="0" spc="30">
                          <a:solidFill>
                            <a:srgbClr val="000000">
                              <a:alpha val="100000"/>
                            </a:srgbClr>
                          </a:solidFill>
                          <a:latin typeface="SimSun"/>
                          <a:ea typeface="SimSun"/>
                          <a:cs typeface="SimSun"/>
                        </a:rPr>
                        <a:t>专题专栏</a:t>
                      </a:r>
                      <a:endParaRPr lang="SimSun" altLang="SimSun" sz="600"/>
                    </a:p>
                  </a:txBody>
                  <a:tcPr marL="0" marR="0" marT="0" marB="0">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5F1FE"/>
                    </a:solidFill>
                  </a:tcPr>
                </a:tc>
              </a:tr>
              <a:tr h="256540">
                <a:tc gridSpan="8">
                  <a:txBody>
                    <a:bodyPr vert="horz" wrap="square"/>
                    <a:lstStyle/>
                    <a:p>
                      <a:pPr algn="l" rtl="0" eaLnBrk="0">
                        <a:lnSpc>
                          <a:spcPct val="112000"/>
                        </a:lnSpc>
                      </a:pPr>
                      <a:endParaRPr lang="Arial" altLang="Arial" sz="500"/>
                    </a:p>
                    <a:p>
                      <a:pPr marL="92075" algn="l" rtl="0" eaLnBrk="0">
                        <a:lnSpc>
                          <a:spcPts val="730"/>
                        </a:lnSpc>
                        <a:spcBef>
                          <a:spcPts val="2"/>
                        </a:spcBef>
                      </a:pPr>
                      <a:r>
                        <a:rPr sz="600" kern="0" spc="50">
                          <a:solidFill>
                            <a:srgbClr val="000000">
                              <a:alpha val="100000"/>
                            </a:srgbClr>
                          </a:solidFill>
                          <a:latin typeface="SimSun"/>
                          <a:ea typeface="SimSun"/>
                          <a:cs typeface="SimSun"/>
                        </a:rPr>
                        <a:t>您所在的位置：首页</a:t>
                      </a:r>
                      <a:r>
                        <a:rPr sz="600" kern="0" spc="40">
                          <a:solidFill>
                            <a:srgbClr val="000000">
                              <a:alpha val="100000"/>
                            </a:srgbClr>
                          </a:solidFill>
                          <a:latin typeface="SimSun"/>
                          <a:ea typeface="SimSun"/>
                          <a:cs typeface="SimSun"/>
                        </a:rPr>
                        <a:t>&gt;新闻发布&gt;税案通报</a:t>
                      </a:r>
                      <a:endParaRPr lang="SimSun" altLang="SimSun" sz="6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DC7F4"/>
                    </a:solidFill>
                  </a:tcPr>
                </a:tc>
              </a:tr>
            </a:tbl>
          </a:graphicData>
        </a:graphic>
      </p:graphicFrame>
      <p:sp>
        <p:nvSpPr>
          <p:cNvPr id="250" name="textbox 250"/>
          <p:cNvSpPr/>
          <p:nvPr/>
        </p:nvSpPr>
        <p:spPr>
          <a:xfrm>
            <a:off x="3246115" y="1398906"/>
            <a:ext cx="3004820" cy="3181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4"/>
              </a:lnSpc>
            </a:pPr>
            <a:endParaRPr lang="Arial" altLang="Arial" sz="100"/>
          </a:p>
          <a:p>
            <a:pPr marL="107314" algn="l" rtl="0" eaLnBrk="0">
              <a:lnSpc>
                <a:spcPct val="95000"/>
              </a:lnSpc>
            </a:pPr>
            <a:r>
              <a:rPr sz="600" b="1" kern="0" spc="-40">
                <a:solidFill>
                  <a:srgbClr val="000000">
                    <a:alpha val="100000"/>
                  </a:srgbClr>
                </a:solidFill>
                <a:latin typeface="SimHei"/>
                <a:ea typeface="SimHei"/>
                <a:cs typeface="SimHei"/>
              </a:rPr>
              <a:t>本站热词</a:t>
            </a:r>
            <a:r>
              <a:rPr sz="600" kern="0" spc="-40">
                <a:solidFill>
                  <a:srgbClr val="000000">
                    <a:alpha val="100000"/>
                  </a:srgbClr>
                </a:solidFill>
                <a:latin typeface="SimHei"/>
                <a:ea typeface="SimHei"/>
                <a:cs typeface="SimHei"/>
              </a:rPr>
              <a:t>：发票民营经</a:t>
            </a:r>
            <a:r>
              <a:rPr sz="600" kern="0" spc="-50">
                <a:solidFill>
                  <a:srgbClr val="000000">
                    <a:alpha val="100000"/>
                  </a:srgbClr>
                </a:solidFill>
                <a:latin typeface="SimHei"/>
                <a:ea typeface="SimHei"/>
                <a:cs typeface="SimHei"/>
              </a:rPr>
              <a:t>济便民办税春风行动个税小微企业</a:t>
            </a:r>
            <a:endParaRPr lang="SimHei" altLang="SimHei" sz="600"/>
          </a:p>
          <a:p>
            <a:pPr algn="l" rtl="0" eaLnBrk="0">
              <a:lnSpc>
                <a:spcPct val="105000"/>
              </a:lnSpc>
            </a:pPr>
            <a:endParaRPr lang="Arial" altLang="Arial" sz="600"/>
          </a:p>
          <a:p>
            <a:pPr marL="12700" algn="l" rtl="0" eaLnBrk="0">
              <a:lnSpc>
                <a:spcPts val="852"/>
              </a:lnSpc>
              <a:spcBef>
                <a:spcPts val="6"/>
              </a:spcBef>
            </a:pPr>
            <a:r>
              <a:rPr sz="700" b="1" kern="0" spc="10">
                <a:solidFill>
                  <a:srgbClr val="000000">
                    <a:alpha val="100000"/>
                  </a:srgbClr>
                </a:solidFill>
                <a:latin typeface="SimHei"/>
                <a:ea typeface="SimHei"/>
                <a:cs typeface="SimHei"/>
              </a:rPr>
              <a:t>新闻发布</a:t>
            </a:r>
            <a:r>
              <a:rPr sz="700" kern="0" spc="30">
                <a:solidFill>
                  <a:srgbClr val="000000">
                    <a:alpha val="100000"/>
                  </a:srgbClr>
                </a:solidFill>
                <a:latin typeface="SimHei"/>
                <a:ea typeface="SimHei"/>
                <a:cs typeface="SimHei"/>
              </a:rPr>
              <a:t>      </a:t>
            </a:r>
            <a:r>
              <a:rPr sz="600" b="1" kern="0" spc="10">
                <a:solidFill>
                  <a:srgbClr val="000000">
                    <a:alpha val="100000"/>
                  </a:srgbClr>
                </a:solidFill>
                <a:latin typeface="SimHei"/>
                <a:ea typeface="SimHei"/>
                <a:cs typeface="SimHei"/>
              </a:rPr>
              <a:t>政策法规</a:t>
            </a:r>
            <a:r>
              <a:rPr sz="600" kern="0" spc="10">
                <a:solidFill>
                  <a:srgbClr val="000000">
                    <a:alpha val="100000"/>
                  </a:srgbClr>
                </a:solidFill>
                <a:latin typeface="SimHei"/>
                <a:ea typeface="SimHei"/>
                <a:cs typeface="SimHei"/>
              </a:rPr>
              <a:t>        </a:t>
            </a:r>
            <a:r>
              <a:rPr sz="600" b="1" kern="0" spc="10">
                <a:solidFill>
                  <a:srgbClr val="000000">
                    <a:alpha val="100000"/>
                  </a:srgbClr>
                </a:solidFill>
                <a:latin typeface="SimHei"/>
                <a:ea typeface="SimHei"/>
                <a:cs typeface="SimHei"/>
              </a:rPr>
              <a:t>纳税服务</a:t>
            </a:r>
            <a:r>
              <a:rPr sz="600" kern="0" spc="30">
                <a:solidFill>
                  <a:srgbClr val="000000">
                    <a:alpha val="100000"/>
                  </a:srgbClr>
                </a:solidFill>
                <a:latin typeface="SimHei"/>
                <a:ea typeface="SimHei"/>
                <a:cs typeface="SimHei"/>
              </a:rPr>
              <a:t>        </a:t>
            </a:r>
            <a:r>
              <a:rPr sz="700" b="1" kern="0" spc="10">
                <a:solidFill>
                  <a:srgbClr val="000000">
                    <a:alpha val="100000"/>
                  </a:srgbClr>
                </a:solidFill>
                <a:latin typeface="SimHei"/>
                <a:ea typeface="SimHei"/>
                <a:cs typeface="SimHei"/>
              </a:rPr>
              <a:t>互动</a:t>
            </a:r>
            <a:r>
              <a:rPr sz="700" b="1" kern="0" spc="0">
                <a:solidFill>
                  <a:srgbClr val="000000">
                    <a:alpha val="100000"/>
                  </a:srgbClr>
                </a:solidFill>
                <a:latin typeface="SimHei"/>
                <a:ea typeface="SimHei"/>
                <a:cs typeface="SimHei"/>
              </a:rPr>
              <a:t>交流</a:t>
            </a:r>
            <a:r>
              <a:rPr sz="700" kern="0" spc="0">
                <a:solidFill>
                  <a:srgbClr val="000000">
                    <a:alpha val="100000"/>
                  </a:srgbClr>
                </a:solidFill>
                <a:latin typeface="SimHei"/>
                <a:ea typeface="SimHei"/>
                <a:cs typeface="SimHei"/>
              </a:rPr>
              <a:t>       </a:t>
            </a:r>
            <a:r>
              <a:rPr sz="600" b="1" kern="0" spc="0">
                <a:solidFill>
                  <a:srgbClr val="000000">
                    <a:alpha val="100000"/>
                  </a:srgbClr>
                </a:solidFill>
                <a:latin typeface="SimHei"/>
                <a:ea typeface="SimHei"/>
                <a:cs typeface="SimHei"/>
              </a:rPr>
              <a:t>专</a:t>
            </a:r>
            <a:r>
              <a:rPr sz="600" kern="0" spc="-80">
                <a:solidFill>
                  <a:srgbClr val="000000">
                    <a:alpha val="100000"/>
                  </a:srgbClr>
                </a:solidFill>
                <a:latin typeface="SimHei"/>
                <a:ea typeface="SimHei"/>
                <a:cs typeface="SimHei"/>
              </a:rPr>
              <a:t> </a:t>
            </a:r>
            <a:r>
              <a:rPr sz="600" b="1" kern="0" spc="0">
                <a:solidFill>
                  <a:srgbClr val="000000">
                    <a:alpha val="100000"/>
                  </a:srgbClr>
                </a:solidFill>
                <a:latin typeface="SimHei"/>
                <a:ea typeface="SimHei"/>
                <a:cs typeface="SimHei"/>
              </a:rPr>
              <a:t>题</a:t>
            </a:r>
            <a:r>
              <a:rPr sz="600" kern="0" spc="-120">
                <a:solidFill>
                  <a:srgbClr val="000000">
                    <a:alpha val="100000"/>
                  </a:srgbClr>
                </a:solidFill>
                <a:latin typeface="SimHei"/>
                <a:ea typeface="SimHei"/>
                <a:cs typeface="SimHei"/>
              </a:rPr>
              <a:t> </a:t>
            </a:r>
            <a:r>
              <a:rPr sz="600" b="1" kern="0" spc="0">
                <a:solidFill>
                  <a:srgbClr val="000000">
                    <a:alpha val="100000"/>
                  </a:srgbClr>
                </a:solidFill>
                <a:latin typeface="SimHei"/>
                <a:ea typeface="SimHei"/>
                <a:cs typeface="SimHei"/>
              </a:rPr>
              <a:t>专</a:t>
            </a:r>
            <a:r>
              <a:rPr sz="600" kern="0" spc="-130">
                <a:solidFill>
                  <a:srgbClr val="000000">
                    <a:alpha val="100000"/>
                  </a:srgbClr>
                </a:solidFill>
                <a:latin typeface="SimHei"/>
                <a:ea typeface="SimHei"/>
                <a:cs typeface="SimHei"/>
              </a:rPr>
              <a:t> </a:t>
            </a:r>
            <a:r>
              <a:rPr sz="600" b="1" kern="0" spc="0">
                <a:solidFill>
                  <a:srgbClr val="000000">
                    <a:alpha val="100000"/>
                  </a:srgbClr>
                </a:solidFill>
                <a:latin typeface="SimHei"/>
                <a:ea typeface="SimHei"/>
                <a:cs typeface="SimHei"/>
              </a:rPr>
              <a:t>栏</a:t>
            </a:r>
            <a:endParaRPr lang="SimHei" altLang="SimHei" sz="600"/>
          </a:p>
        </p:txBody>
      </p:sp>
      <p:sp>
        <p:nvSpPr>
          <p:cNvPr id="252" name="textbox 252"/>
          <p:cNvSpPr/>
          <p:nvPr/>
        </p:nvSpPr>
        <p:spPr>
          <a:xfrm>
            <a:off x="1936775" y="2207628"/>
            <a:ext cx="3656329" cy="171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02"/>
              </a:lnSpc>
            </a:pPr>
            <a:endParaRPr lang="Arial" altLang="Arial" sz="100"/>
          </a:p>
          <a:p>
            <a:pPr marL="12700" algn="l" rtl="0" eaLnBrk="0">
              <a:lnSpc>
                <a:spcPct val="95000"/>
              </a:lnSpc>
            </a:pPr>
            <a:r>
              <a:rPr sz="1000" kern="0" spc="-40">
                <a:solidFill>
                  <a:srgbClr val="000000">
                    <a:alpha val="100000"/>
                  </a:srgbClr>
                </a:solidFill>
                <a:latin typeface="SimHei"/>
                <a:ea typeface="SimHei"/>
                <a:cs typeface="SimHei"/>
              </a:rPr>
              <a:t>大连市税务局第一稽查局依</a:t>
            </a:r>
            <a:r>
              <a:rPr sz="1000" kern="0" spc="-50">
                <a:solidFill>
                  <a:srgbClr val="000000">
                    <a:alpha val="100000"/>
                  </a:srgbClr>
                </a:solidFill>
                <a:latin typeface="SimHei"/>
                <a:ea typeface="SimHei"/>
                <a:cs typeface="SimHei"/>
              </a:rPr>
              <a:t>法对网络主播王纯善偷逃税案件进行处理</a:t>
            </a:r>
            <a:endParaRPr lang="SimHei" altLang="SimHei" sz="1000"/>
          </a:p>
        </p:txBody>
      </p:sp>
      <p:pic>
        <p:nvPicPr>
          <p:cNvPr id="254" name="picture 254"/>
          <p:cNvPicPr>
            <a:picLocks noChangeAspect="1"/>
          </p:cNvPicPr>
          <p:nvPr/>
        </p:nvPicPr>
        <p:blipFill>
          <a:blip r:embed="rId2"/>
          <a:stretch>
            <a:fillRect/>
          </a:stretch>
        </p:blipFill>
        <p:spPr>
          <a:xfrm rot="21600000">
            <a:off x="1085874" y="1066772"/>
            <a:ext cx="1289012" cy="355662"/>
          </a:xfrm>
          <a:prstGeom prst="rect">
            <a:avLst/>
          </a:prstGeom>
        </p:spPr>
      </p:pic>
      <p:pic>
        <p:nvPicPr>
          <p:cNvPr id="256" name="picture 256"/>
          <p:cNvPicPr>
            <a:picLocks noChangeAspect="1"/>
          </p:cNvPicPr>
          <p:nvPr/>
        </p:nvPicPr>
        <p:blipFill>
          <a:blip r:embed="rId3"/>
          <a:stretch>
            <a:fillRect/>
          </a:stretch>
        </p:blipFill>
        <p:spPr>
          <a:xfrm rot="21600000">
            <a:off x="1092226" y="5213353"/>
            <a:ext cx="1289012" cy="355555"/>
          </a:xfrm>
          <a:prstGeom prst="rect">
            <a:avLst/>
          </a:prstGeom>
        </p:spPr>
      </p:pic>
      <p:pic>
        <p:nvPicPr>
          <p:cNvPr id="258" name="picture 258"/>
          <p:cNvPicPr>
            <a:picLocks noChangeAspect="1"/>
          </p:cNvPicPr>
          <p:nvPr/>
        </p:nvPicPr>
        <p:blipFill>
          <a:blip r:embed="rId4"/>
          <a:stretch>
            <a:fillRect/>
          </a:stretch>
        </p:blipFill>
        <p:spPr>
          <a:xfrm rot="21600000">
            <a:off x="5124435" y="5295906"/>
            <a:ext cx="342899" cy="190449"/>
          </a:xfrm>
          <a:prstGeom prst="rect">
            <a:avLst/>
          </a:prstGeom>
        </p:spPr>
      </p:pic>
      <p:graphicFrame>
        <p:nvGraphicFramePr>
          <p:cNvPr id="260" name="table 260"/>
          <p:cNvGraphicFramePr>
            <a:graphicFrameLocks noGrp="1"/>
          </p:cNvGraphicFramePr>
          <p:nvPr/>
        </p:nvGraphicFramePr>
        <p:xfrm>
          <a:off x="3346485" y="5295906"/>
          <a:ext cx="2120265" cy="215900"/>
        </p:xfrm>
        <a:graphic>
          <a:graphicData uri="http://schemas.openxmlformats.org/drawingml/2006/table">
            <a:tbl>
              <a:tblPr/>
              <a:tblGrid>
                <a:gridCol w="1347469"/>
                <a:gridCol w="772794"/>
              </a:tblGrid>
              <a:tr h="215900">
                <a:tc>
                  <a:txBody>
                    <a:bodyPr vert="horz" wrap="square"/>
                    <a:lstStyle/>
                    <a:p>
                      <a:pPr algn="l" rtl="0" eaLnBrk="0">
                        <a:lnSpc>
                          <a:spcPct val="125000"/>
                        </a:lnSpc>
                      </a:pPr>
                      <a:endParaRPr lang="Arial" altLang="Arial" sz="300"/>
                    </a:p>
                    <a:p>
                      <a:pPr marL="56514" algn="l" rtl="0" eaLnBrk="0">
                        <a:lnSpc>
                          <a:spcPct val="92000"/>
                        </a:lnSpc>
                        <a:spcBef>
                          <a:spcPts val="2"/>
                        </a:spcBef>
                      </a:pPr>
                      <a:r>
                        <a:rPr sz="600" kern="0" spc="-40">
                          <a:solidFill>
                            <a:srgbClr val="000000">
                              <a:alpha val="100000"/>
                            </a:srgbClr>
                          </a:solidFill>
                          <a:latin typeface="Times New Roman"/>
                          <a:ea typeface="Times New Roman"/>
                          <a:cs typeface="Times New Roman"/>
                        </a:rPr>
                        <a:t>Q|      </a:t>
                      </a:r>
                      <a:r>
                        <a:rPr sz="600" kern="0" spc="-40">
                          <a:solidFill>
                            <a:srgbClr val="000000">
                              <a:alpha val="100000"/>
                            </a:srgbClr>
                          </a:solidFill>
                          <a:latin typeface="SimSun"/>
                          <a:ea typeface="SimSun"/>
                          <a:cs typeface="SimSun"/>
                        </a:rPr>
                        <a:t>请输入您要搜索的内容</a:t>
                      </a:r>
                      <a:endParaRPr lang="SimSun" altLang="SimSun" sz="600"/>
                    </a:p>
                  </a:txBody>
                  <a:tcPr marL="0" marR="0" marT="0" marB="0">
                    <a:lnL w="6350" cap="flat" cmpd="sng" algn="ctr">
                      <a:solidFill>
                        <a:srgbClr val="0000FF"/>
                      </a:solidFill>
                      <a:prstDash val="solid"/>
                      <a:round/>
                      <a:headEnd type="none" w="med" len="med"/>
                      <a:tailEnd type="none" w="med" len="med"/>
                    </a:lnL>
                    <a:lnR>
                      <a:noFill/>
                    </a:lnR>
                    <a:lnT w="3175" cap="flat" cmpd="sng" algn="ctr">
                      <a:solidFill>
                        <a:srgbClr val="0000FF"/>
                      </a:solidFill>
                      <a:prstDash val="solid"/>
                      <a:round/>
                      <a:headEnd type="none" w="med" len="med"/>
                      <a:tailEnd type="none" w="med" len="med"/>
                    </a:lnT>
                    <a:lnB w="3175" cap="flat" cmpd="sng" algn="ctr">
                      <a:solidFill>
                        <a:srgbClr val="0000FF"/>
                      </a:solidFill>
                      <a:prstDash val="solid"/>
                      <a:round/>
                      <a:headEnd type="none" w="med" len="med"/>
                      <a:tailEnd type="none" w="med" len="med"/>
                    </a:lnB>
                  </a:tcPr>
                </a:tc>
                <a:tc>
                  <a:txBody>
                    <a:bodyPr vert="horz" wrap="square"/>
                    <a:lstStyle/>
                    <a:p>
                      <a:pPr algn="l" rtl="0" eaLnBrk="0">
                        <a:lnSpc>
                          <a:spcPct val="103000"/>
                        </a:lnSpc>
                      </a:pPr>
                      <a:endParaRPr lang="Arial" altLang="Arial" sz="500"/>
                    </a:p>
                    <a:p>
                      <a:pPr marL="493394" algn="l" rtl="0" eaLnBrk="0">
                        <a:lnSpc>
                          <a:spcPct val="96000"/>
                        </a:lnSpc>
                        <a:spcBef>
                          <a:spcPts val="3"/>
                        </a:spcBef>
                      </a:pPr>
                      <a:r>
                        <a:rPr sz="600" kern="0" spc="-40">
                          <a:solidFill>
                            <a:srgbClr val="FFFFFF">
                              <a:alpha val="100000"/>
                            </a:srgbClr>
                          </a:solidFill>
                          <a:latin typeface="SimHei"/>
                          <a:ea typeface="SimHei"/>
                          <a:cs typeface="SimHei"/>
                        </a:rPr>
                        <a:t>接一搜</a:t>
                      </a:r>
                      <a:endParaRPr lang="SimHei" altLang="SimHei" sz="600"/>
                    </a:p>
                  </a:txBody>
                  <a:tcPr marL="0" marR="0" marT="0" marB="0">
                    <a:lnL>
                      <a:noFill/>
                    </a:lnL>
                    <a:lnR>
                      <a:noFill/>
                    </a:lnR>
                    <a:lnT w="3175" cap="flat" cmpd="sng" algn="ctr">
                      <a:solidFill>
                        <a:srgbClr val="0000FF"/>
                      </a:solidFill>
                      <a:prstDash val="solid"/>
                      <a:round/>
                      <a:headEnd type="none" w="med" len="med"/>
                      <a:tailEnd type="none" w="med" len="med"/>
                    </a:lnT>
                    <a:lnB w="3175" cap="flat" cmpd="sng" algn="ctr">
                      <a:solidFill>
                        <a:srgbClr val="0000FF"/>
                      </a:solidFill>
                      <a:prstDash val="solid"/>
                      <a:round/>
                      <a:headEnd type="none" w="med" len="med"/>
                      <a:tailEnd type="none" w="med" len="med"/>
                    </a:lnB>
                  </a:tcPr>
                </a:tc>
              </a:tr>
            </a:tbl>
          </a:graphicData>
        </a:graphic>
      </p:graphicFrame>
      <p:sp>
        <p:nvSpPr>
          <p:cNvPr id="262" name="textbox 262"/>
          <p:cNvSpPr/>
          <p:nvPr/>
        </p:nvSpPr>
        <p:spPr>
          <a:xfrm>
            <a:off x="3359120" y="5540038"/>
            <a:ext cx="1927225"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48"/>
              </a:lnSpc>
            </a:pPr>
            <a:endParaRPr lang="Arial" altLang="Arial" sz="100"/>
          </a:p>
          <a:p>
            <a:pPr marL="12700" algn="l" rtl="0" eaLnBrk="0">
              <a:lnSpc>
                <a:spcPct val="94000"/>
              </a:lnSpc>
            </a:pPr>
            <a:r>
              <a:rPr sz="600" kern="0" spc="0">
                <a:solidFill>
                  <a:srgbClr val="000000">
                    <a:alpha val="100000"/>
                  </a:srgbClr>
                </a:solidFill>
                <a:latin typeface="SimSun"/>
                <a:ea typeface="SimSun"/>
                <a:cs typeface="SimSun"/>
              </a:rPr>
              <a:t>本站热词：发票民营经济便民办税春风行动个税</a:t>
            </a:r>
            <a:r>
              <a:rPr sz="600" kern="0" spc="-10">
                <a:solidFill>
                  <a:srgbClr val="000000">
                    <a:alpha val="100000"/>
                  </a:srgbClr>
                </a:solidFill>
                <a:latin typeface="SimSun"/>
                <a:ea typeface="SimSun"/>
                <a:cs typeface="SimSun"/>
              </a:rPr>
              <a:t>小微企业</a:t>
            </a:r>
            <a:endParaRPr lang="SimSun" altLang="SimSun" sz="600"/>
          </a:p>
        </p:txBody>
      </p:sp>
      <p:sp>
        <p:nvSpPr>
          <p:cNvPr id="264" name="textbox 264"/>
          <p:cNvSpPr/>
          <p:nvPr/>
        </p:nvSpPr>
        <p:spPr>
          <a:xfrm>
            <a:off x="4635519" y="2542877"/>
            <a:ext cx="1435735"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35"/>
              </a:lnSpc>
            </a:pPr>
            <a:endParaRPr lang="Arial" altLang="Arial" sz="100"/>
          </a:p>
          <a:p>
            <a:pPr marL="50800" algn="l" rtl="0" eaLnBrk="0">
              <a:lnSpc>
                <a:spcPct val="95000"/>
              </a:lnSpc>
            </a:pPr>
            <a:r>
              <a:rPr sz="600" kern="0" spc="20">
                <a:solidFill>
                  <a:srgbClr val="000000">
                    <a:alpha val="100000"/>
                  </a:srgbClr>
                </a:solidFill>
                <a:latin typeface="YouYuan"/>
                <a:ea typeface="YouYuan"/>
                <a:cs typeface="YouYuan"/>
              </a:rPr>
              <a:t>【字体大中小】</a:t>
            </a:r>
            <a:r>
              <a:rPr sz="600" kern="0" spc="30">
                <a:solidFill>
                  <a:srgbClr val="000000">
                    <a:alpha val="100000"/>
                  </a:srgbClr>
                </a:solidFill>
                <a:latin typeface="YouYuan"/>
                <a:ea typeface="YouYuan"/>
                <a:cs typeface="YouYuan"/>
              </a:rPr>
              <a:t>     </a:t>
            </a:r>
            <a:r>
              <a:rPr sz="600" kern="0" spc="20">
                <a:solidFill>
                  <a:srgbClr val="000000">
                    <a:alpha val="100000"/>
                  </a:srgbClr>
                </a:solidFill>
                <a:latin typeface="YouYuan"/>
                <a:ea typeface="YouYuan"/>
                <a:cs typeface="YouYuan"/>
              </a:rPr>
              <a:t>打印</a:t>
            </a:r>
            <a:r>
              <a:rPr sz="600" kern="0" spc="200">
                <a:solidFill>
                  <a:srgbClr val="000000">
                    <a:alpha val="100000"/>
                  </a:srgbClr>
                </a:solidFill>
                <a:latin typeface="YouYuan"/>
                <a:ea typeface="YouYuan"/>
                <a:cs typeface="YouYuan"/>
              </a:rPr>
              <a:t> </a:t>
            </a:r>
            <a:r>
              <a:rPr sz="600" kern="0" spc="10">
                <a:solidFill>
                  <a:srgbClr val="000000">
                    <a:alpha val="100000"/>
                  </a:srgbClr>
                </a:solidFill>
                <a:latin typeface="YouYuan"/>
                <a:ea typeface="YouYuan"/>
                <a:cs typeface="YouYuan"/>
              </a:rPr>
              <a:t>分字到：◎</a:t>
            </a:r>
            <a:endParaRPr lang="YouYuan" altLang="YouYuan" sz="600"/>
          </a:p>
        </p:txBody>
      </p:sp>
      <p:sp>
        <p:nvSpPr>
          <p:cNvPr id="266" name="textbox 266"/>
          <p:cNvSpPr/>
          <p:nvPr/>
        </p:nvSpPr>
        <p:spPr>
          <a:xfrm>
            <a:off x="3289315" y="9923059"/>
            <a:ext cx="97790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第</a:t>
            </a:r>
            <a:r>
              <a:rPr sz="800" kern="0" spc="-6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1</a:t>
            </a:r>
            <a:r>
              <a:rPr sz="800" kern="0" spc="-12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2</a:t>
            </a:r>
            <a:r>
              <a:rPr sz="800" kern="0" spc="10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 共 3 4</a:t>
            </a:r>
            <a:r>
              <a:rPr sz="800" kern="0" spc="7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a:t>
            </a:r>
            <a:endParaRPr lang="SimSun" altLang="SimSun" sz="800"/>
          </a:p>
        </p:txBody>
      </p:sp>
      <p:sp>
        <p:nvSpPr>
          <p:cNvPr id="268" name="textbox 268"/>
          <p:cNvSpPr/>
          <p:nvPr/>
        </p:nvSpPr>
        <p:spPr>
          <a:xfrm>
            <a:off x="1168390" y="1850707"/>
            <a:ext cx="1318260"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51"/>
              </a:lnSpc>
            </a:pPr>
            <a:endParaRPr lang="Arial" altLang="Arial" sz="100"/>
          </a:p>
          <a:p>
            <a:pPr marL="12700" algn="l" rtl="0" eaLnBrk="0">
              <a:lnSpc>
                <a:spcPct val="94000"/>
              </a:lnSpc>
            </a:pPr>
            <a:r>
              <a:rPr sz="600" kern="0" spc="-30">
                <a:solidFill>
                  <a:srgbClr val="000000">
                    <a:alpha val="100000"/>
                  </a:srgbClr>
                </a:solidFill>
                <a:latin typeface="SimSun"/>
                <a:ea typeface="SimSun"/>
                <a:cs typeface="SimSun"/>
              </a:rPr>
              <a:t>您所在的位置：首页&gt;新间发布&gt;税</a:t>
            </a:r>
            <a:r>
              <a:rPr sz="600" kern="0" spc="-40">
                <a:solidFill>
                  <a:srgbClr val="000000">
                    <a:alpha val="100000"/>
                  </a:srgbClr>
                </a:solidFill>
                <a:latin typeface="SimSun"/>
                <a:ea typeface="SimSun"/>
                <a:cs typeface="SimSun"/>
              </a:rPr>
              <a:t>率通报</a:t>
            </a:r>
            <a:endParaRPr lang="SimSun" altLang="SimSun" sz="600"/>
          </a:p>
        </p:txBody>
      </p:sp>
      <p:sp>
        <p:nvSpPr>
          <p:cNvPr id="270" name="textbox 270"/>
          <p:cNvSpPr/>
          <p:nvPr/>
        </p:nvSpPr>
        <p:spPr>
          <a:xfrm>
            <a:off x="5492746" y="5295906"/>
            <a:ext cx="426084" cy="190500"/>
          </a:xfrm>
          <a:prstGeom prst="rect">
            <a:avLst/>
          </a:prstGeom>
          <a:solidFill>
            <a:srgbClr val="EAF3F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500"/>
          </a:p>
          <a:p>
            <a:pPr marL="170814" algn="l" rtl="0" eaLnBrk="0">
              <a:lnSpc>
                <a:spcPct val="94000"/>
              </a:lnSpc>
            </a:pPr>
            <a:r>
              <a:rPr sz="500" kern="0" spc="10">
                <a:solidFill>
                  <a:srgbClr val="2F6DCA">
                    <a:alpha val="100000"/>
                  </a:srgbClr>
                </a:solidFill>
                <a:latin typeface="Times New Roman"/>
                <a:ea typeface="Times New Roman"/>
                <a:cs typeface="Times New Roman"/>
              </a:rPr>
              <a:t>English</a:t>
            </a:r>
            <a:endParaRPr lang="Times New Roman" altLang="Times New Roman" sz="500"/>
          </a:p>
        </p:txBody>
      </p:sp>
      <p:grpSp>
        <p:nvGrpSpPr>
          <p:cNvPr id="14" name="group 14"/>
          <p:cNvGrpSpPr/>
          <p:nvPr/>
        </p:nvGrpSpPr>
        <p:grpSpPr>
          <a:xfrm rot="21600000">
            <a:off x="5480041" y="1143017"/>
            <a:ext cx="406427" cy="196865"/>
            <a:chExt cx="406427" cy="196865"/>
          </a:xfrm>
        </p:grpSpPr>
        <p:pic>
          <p:nvPicPr>
            <p:cNvPr id="272" name="picture 272"/>
            <p:cNvPicPr>
              <a:picLocks noChangeAspect="1"/>
            </p:cNvPicPr>
            <p:nvPr/>
          </p:nvPicPr>
          <p:blipFill>
            <a:blip r:embed="rId5"/>
            <a:stretch>
              <a:fillRect/>
            </a:stretch>
          </p:blipFill>
          <p:spPr>
            <a:xfrm rot="21600000">
              <a:off x="0" y="0"/>
              <a:ext cx="406427" cy="196865"/>
            </a:xfrm>
            <a:prstGeom prst="rect">
              <a:avLst/>
            </a:prstGeom>
          </p:spPr>
        </p:pic>
        <p:sp>
          <p:nvSpPr>
            <p:cNvPr id="274" name="textbox 274"/>
            <p:cNvSpPr/>
            <p:nvPr/>
          </p:nvSpPr>
          <p:spPr>
            <a:xfrm>
              <a:off x="-12700" y="-12700"/>
              <a:ext cx="432434" cy="2241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600"/>
            </a:p>
            <a:p>
              <a:pPr marL="164464" algn="l" rtl="0" eaLnBrk="0">
                <a:lnSpc>
                  <a:spcPct val="96000"/>
                </a:lnSpc>
                <a:spcBef>
                  <a:spcPts val="4"/>
                </a:spcBef>
              </a:pPr>
              <a:r>
                <a:rPr sz="500" kern="0" spc="-10">
                  <a:solidFill>
                    <a:srgbClr val="000000">
                      <a:alpha val="100000"/>
                    </a:srgbClr>
                  </a:solidFill>
                  <a:latin typeface="Arial"/>
                  <a:ea typeface="Arial"/>
                  <a:cs typeface="Arial"/>
                </a:rPr>
                <a:t>English</a:t>
              </a:r>
              <a:endParaRPr lang="Arial" altLang="Arial" sz="500"/>
            </a:p>
          </p:txBody>
        </p:sp>
      </p:grpSp>
      <p:sp>
        <p:nvSpPr>
          <p:cNvPr id="276" name="textbox 276"/>
          <p:cNvSpPr/>
          <p:nvPr/>
        </p:nvSpPr>
        <p:spPr>
          <a:xfrm>
            <a:off x="3397237" y="1194551"/>
            <a:ext cx="880110"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469"/>
              </a:lnSpc>
            </a:pPr>
            <a:endParaRPr lang="Arial" altLang="Arial" sz="100"/>
          </a:p>
          <a:p>
            <a:pPr marL="12700" algn="l" rtl="0" eaLnBrk="0">
              <a:lnSpc>
                <a:spcPct val="92000"/>
              </a:lnSpc>
            </a:pPr>
            <a:r>
              <a:rPr sz="600" kern="0" spc="-30">
                <a:solidFill>
                  <a:srgbClr val="000000">
                    <a:alpha val="100000"/>
                  </a:srgbClr>
                </a:solidFill>
                <a:latin typeface="Times New Roman"/>
                <a:ea typeface="Times New Roman"/>
                <a:cs typeface="Times New Roman"/>
              </a:rPr>
              <a:t>Q|     </a:t>
            </a:r>
            <a:r>
              <a:rPr sz="600" kern="0" spc="-30">
                <a:solidFill>
                  <a:srgbClr val="000000">
                    <a:alpha val="100000"/>
                  </a:srgbClr>
                </a:solidFill>
                <a:latin typeface="SimSun"/>
                <a:ea typeface="SimSun"/>
                <a:cs typeface="SimSun"/>
              </a:rPr>
              <a:t>请输入您要搜</a:t>
            </a:r>
            <a:r>
              <a:rPr sz="600" kern="0" spc="-40">
                <a:solidFill>
                  <a:srgbClr val="000000">
                    <a:alpha val="100000"/>
                  </a:srgbClr>
                </a:solidFill>
                <a:latin typeface="SimSun"/>
                <a:ea typeface="SimSun"/>
                <a:cs typeface="SimSun"/>
              </a:rPr>
              <a:t>素的内容</a:t>
            </a:r>
            <a:endParaRPr lang="SimSun" altLang="SimSun" sz="600"/>
          </a:p>
        </p:txBody>
      </p:sp>
      <p:grpSp>
        <p:nvGrpSpPr>
          <p:cNvPr id="16" name="group 16"/>
          <p:cNvGrpSpPr/>
          <p:nvPr/>
        </p:nvGrpSpPr>
        <p:grpSpPr>
          <a:xfrm rot="21600000">
            <a:off x="5092671" y="1149325"/>
            <a:ext cx="342899" cy="190556"/>
            <a:chExt cx="342899" cy="190556"/>
          </a:xfrm>
        </p:grpSpPr>
        <p:pic>
          <p:nvPicPr>
            <p:cNvPr id="278" name="picture 278"/>
            <p:cNvPicPr>
              <a:picLocks noChangeAspect="1"/>
            </p:cNvPicPr>
            <p:nvPr/>
          </p:nvPicPr>
          <p:blipFill>
            <a:blip r:embed="rId6"/>
            <a:stretch>
              <a:fillRect/>
            </a:stretch>
          </p:blipFill>
          <p:spPr>
            <a:xfrm rot="21600000">
              <a:off x="0" y="0"/>
              <a:ext cx="342899" cy="190556"/>
            </a:xfrm>
            <a:prstGeom prst="rect">
              <a:avLst/>
            </a:prstGeom>
          </p:spPr>
        </p:pic>
        <p:sp>
          <p:nvSpPr>
            <p:cNvPr id="280" name="textbox 280"/>
            <p:cNvSpPr/>
            <p:nvPr/>
          </p:nvSpPr>
          <p:spPr>
            <a:xfrm>
              <a:off x="-12700" y="-12700"/>
              <a:ext cx="368300" cy="222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Arial" altLang="Arial" sz="500"/>
            </a:p>
            <a:p>
              <a:pPr marL="82550" algn="l" rtl="0" eaLnBrk="0">
                <a:lnSpc>
                  <a:spcPct val="97000"/>
                </a:lnSpc>
                <a:spcBef>
                  <a:spcPts val="1"/>
                </a:spcBef>
              </a:pPr>
              <a:r>
                <a:rPr sz="600" kern="0" spc="-40">
                  <a:solidFill>
                    <a:srgbClr val="FFFFFF">
                      <a:alpha val="100000"/>
                    </a:srgbClr>
                  </a:solidFill>
                  <a:latin typeface="YouYuan"/>
                  <a:ea typeface="YouYuan"/>
                  <a:cs typeface="YouYuan"/>
                </a:rPr>
                <a:t>搜一搜</a:t>
              </a:r>
              <a:endParaRPr lang="YouYuan" altLang="YouYuan" sz="600"/>
            </a:p>
          </p:txBody>
        </p:sp>
      </p:grpSp>
      <p:sp>
        <p:nvSpPr>
          <p:cNvPr id="282" name="textbox 282"/>
          <p:cNvSpPr/>
          <p:nvPr/>
        </p:nvSpPr>
        <p:spPr>
          <a:xfrm>
            <a:off x="1339840" y="2531309"/>
            <a:ext cx="550544" cy="111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74"/>
              </a:lnSpc>
            </a:pPr>
            <a:r>
              <a:rPr sz="500" kern="0" spc="10">
                <a:solidFill>
                  <a:srgbClr val="000000">
                    <a:alpha val="100000"/>
                  </a:srgbClr>
                </a:solidFill>
                <a:latin typeface="SimSun"/>
                <a:ea typeface="SimSun"/>
                <a:cs typeface="SimSun"/>
              </a:rPr>
              <a:t>时间：2023-11-13</a:t>
            </a:r>
            <a:endParaRPr lang="SimSun" altLang="SimSun" sz="500"/>
          </a:p>
        </p:txBody>
      </p:sp>
      <p:grpSp>
        <p:nvGrpSpPr>
          <p:cNvPr id="18" name="group 18"/>
          <p:cNvGrpSpPr/>
          <p:nvPr/>
        </p:nvGrpSpPr>
        <p:grpSpPr>
          <a:xfrm rot="21600000">
            <a:off x="6178546" y="5295906"/>
            <a:ext cx="196860" cy="177831"/>
            <a:chExt cx="196860" cy="177831"/>
          </a:xfrm>
        </p:grpSpPr>
        <p:pic>
          <p:nvPicPr>
            <p:cNvPr id="284" name="picture 284"/>
            <p:cNvPicPr>
              <a:picLocks noChangeAspect="1"/>
            </p:cNvPicPr>
            <p:nvPr/>
          </p:nvPicPr>
          <p:blipFill>
            <a:blip r:embed="rId7"/>
            <a:stretch>
              <a:fillRect/>
            </a:stretch>
          </p:blipFill>
          <p:spPr>
            <a:xfrm rot="21600000">
              <a:off x="0" y="0"/>
              <a:ext cx="196860" cy="177831"/>
            </a:xfrm>
            <a:prstGeom prst="rect">
              <a:avLst/>
            </a:prstGeom>
          </p:spPr>
        </p:pic>
        <p:sp>
          <p:nvSpPr>
            <p:cNvPr id="286" name="textbox 286"/>
            <p:cNvSpPr/>
            <p:nvPr/>
          </p:nvSpPr>
          <p:spPr>
            <a:xfrm>
              <a:off x="-12700" y="-12700"/>
              <a:ext cx="222884" cy="2209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600"/>
            </a:p>
            <a:p>
              <a:pPr marL="57150" algn="l" rtl="0" eaLnBrk="0">
                <a:lnSpc>
                  <a:spcPts val="736"/>
                </a:lnSpc>
                <a:spcBef>
                  <a:spcPts val="3"/>
                </a:spcBef>
              </a:pPr>
              <a:r>
                <a:rPr sz="600" kern="0" spc="-10">
                  <a:solidFill>
                    <a:srgbClr val="000000">
                      <a:alpha val="100000"/>
                    </a:srgbClr>
                  </a:solidFill>
                  <a:latin typeface="MS Gothic"/>
                  <a:ea typeface="MS Gothic"/>
                  <a:cs typeface="MS Gothic"/>
                </a:rPr>
                <a:t>☑</a:t>
              </a:r>
              <a:endParaRPr lang="MS Gothic" altLang="MS Gothic" sz="600"/>
            </a:p>
          </p:txBody>
        </p:sp>
      </p:grpSp>
      <p:sp>
        <p:nvSpPr>
          <p:cNvPr id="288" name="textbox 288"/>
          <p:cNvSpPr/>
          <p:nvPr/>
        </p:nvSpPr>
        <p:spPr>
          <a:xfrm>
            <a:off x="2592080" y="1584007"/>
            <a:ext cx="377190" cy="1352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60"/>
              </a:lnSpc>
            </a:pPr>
            <a:r>
              <a:rPr sz="700" b="1" kern="0" spc="-20">
                <a:solidFill>
                  <a:srgbClr val="000000">
                    <a:alpha val="100000"/>
                  </a:srgbClr>
                </a:solidFill>
                <a:latin typeface="SimHei"/>
                <a:ea typeface="SimHei"/>
                <a:cs typeface="SimHei"/>
              </a:rPr>
              <a:t>信息公开</a:t>
            </a:r>
            <a:endParaRPr lang="SimHei" altLang="SimHei" sz="700"/>
          </a:p>
        </p:txBody>
      </p:sp>
      <p:sp>
        <p:nvSpPr>
          <p:cNvPr id="290" name="textbox 290"/>
          <p:cNvSpPr/>
          <p:nvPr/>
        </p:nvSpPr>
        <p:spPr>
          <a:xfrm>
            <a:off x="1937865" y="1601654"/>
            <a:ext cx="356870"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4"/>
              </a:lnSpc>
            </a:pPr>
            <a:endParaRPr lang="Arial" altLang="Arial" sz="100"/>
          </a:p>
          <a:p>
            <a:pPr marL="12700" algn="l" rtl="0" eaLnBrk="0">
              <a:lnSpc>
                <a:spcPct val="95000"/>
              </a:lnSpc>
            </a:pPr>
            <a:r>
              <a:rPr sz="600" b="1" kern="0" spc="40">
                <a:solidFill>
                  <a:srgbClr val="000000">
                    <a:alpha val="100000"/>
                  </a:srgbClr>
                </a:solidFill>
                <a:latin typeface="SimHei"/>
                <a:ea typeface="SimHei"/>
                <a:cs typeface="SimHei"/>
              </a:rPr>
              <a:t>总局概况</a:t>
            </a:r>
            <a:endParaRPr lang="SimHei" altLang="SimHei" sz="600"/>
          </a:p>
        </p:txBody>
      </p:sp>
      <p:sp>
        <p:nvSpPr>
          <p:cNvPr id="292" name="textbox 292"/>
          <p:cNvSpPr/>
          <p:nvPr/>
        </p:nvSpPr>
        <p:spPr>
          <a:xfrm>
            <a:off x="1372693" y="1602188"/>
            <a:ext cx="200660" cy="1136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100"/>
              </a:lnSpc>
            </a:pPr>
            <a:endParaRPr lang="Arial" altLang="Arial" sz="100"/>
          </a:p>
          <a:p>
            <a:pPr marL="12700" algn="l" rtl="0" eaLnBrk="0">
              <a:lnSpc>
                <a:spcPct val="96000"/>
              </a:lnSpc>
            </a:pPr>
            <a:r>
              <a:rPr sz="600" b="1" kern="0" spc="-30">
                <a:solidFill>
                  <a:srgbClr val="283A48">
                    <a:alpha val="100000"/>
                  </a:srgbClr>
                </a:solidFill>
                <a:latin typeface="SimHei"/>
                <a:ea typeface="SimHei"/>
                <a:cs typeface="SimHei"/>
              </a:rPr>
              <a:t>首</a:t>
            </a:r>
            <a:r>
              <a:rPr sz="600" kern="0" spc="-50">
                <a:solidFill>
                  <a:srgbClr val="283A48">
                    <a:alpha val="100000"/>
                  </a:srgbClr>
                </a:solidFill>
                <a:latin typeface="SimHei"/>
                <a:ea typeface="SimHei"/>
                <a:cs typeface="SimHei"/>
              </a:rPr>
              <a:t> </a:t>
            </a:r>
            <a:r>
              <a:rPr sz="600" b="1" kern="0" spc="-30">
                <a:solidFill>
                  <a:srgbClr val="283A48">
                    <a:alpha val="100000"/>
                  </a:srgbClr>
                </a:solidFill>
                <a:latin typeface="SimHei"/>
                <a:ea typeface="SimHei"/>
                <a:cs typeface="SimHei"/>
              </a:rPr>
              <a:t>页</a:t>
            </a:r>
            <a:endParaRPr lang="SimHei" altLang="SimHei" sz="600"/>
          </a:p>
        </p:txBody>
      </p:sp>
      <p:sp>
        <p:nvSpPr>
          <p:cNvPr id="294" name="rect"/>
          <p:cNvSpPr/>
          <p:nvPr/>
        </p:nvSpPr>
        <p:spPr>
          <a:xfrm>
            <a:off x="3333779" y="1339881"/>
            <a:ext cx="2120850" cy="630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6" name="textbox 296"/>
          <p:cNvSpPr/>
          <p:nvPr/>
        </p:nvSpPr>
        <p:spPr>
          <a:xfrm>
            <a:off x="5975337" y="1190511"/>
            <a:ext cx="97789"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04"/>
              </a:lnSpc>
            </a:pPr>
            <a:endParaRPr lang="Arial" altLang="Arial" sz="100"/>
          </a:p>
          <a:p>
            <a:pPr marL="12700" algn="l" rtl="0" eaLnBrk="0">
              <a:lnSpc>
                <a:spcPct val="95000"/>
              </a:lnSpc>
            </a:pPr>
            <a:r>
              <a:rPr sz="600" kern="0" spc="-10">
                <a:solidFill>
                  <a:srgbClr val="000000">
                    <a:alpha val="100000"/>
                  </a:srgbClr>
                </a:solidFill>
                <a:latin typeface="SimSun"/>
                <a:ea typeface="SimSun"/>
                <a:cs typeface="SimSun"/>
              </a:rPr>
              <a:t>繁</a:t>
            </a:r>
            <a:endParaRPr lang="SimSun" altLang="SimSun" sz="600"/>
          </a:p>
        </p:txBody>
      </p:sp>
      <p:sp>
        <p:nvSpPr>
          <p:cNvPr id="298" name="textbox 298"/>
          <p:cNvSpPr/>
          <p:nvPr/>
        </p:nvSpPr>
        <p:spPr>
          <a:xfrm>
            <a:off x="5994396" y="5343401"/>
            <a:ext cx="97789"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02"/>
              </a:lnSpc>
            </a:pPr>
            <a:endParaRPr lang="Arial" altLang="Arial" sz="100"/>
          </a:p>
          <a:p>
            <a:pPr marL="12700" algn="l" rtl="0" eaLnBrk="0">
              <a:lnSpc>
                <a:spcPct val="95000"/>
              </a:lnSpc>
            </a:pPr>
            <a:r>
              <a:rPr sz="600" kern="0" spc="-10">
                <a:solidFill>
                  <a:srgbClr val="000000">
                    <a:alpha val="100000"/>
                  </a:srgbClr>
                </a:solidFill>
                <a:latin typeface="SimSun"/>
                <a:ea typeface="SimSun"/>
                <a:cs typeface="SimSun"/>
              </a:rPr>
              <a:t>繁</a:t>
            </a:r>
            <a:endParaRPr lang="SimSun" altLang="SimSun" sz="600"/>
          </a:p>
        </p:txBody>
      </p:sp>
      <p:sp>
        <p:nvSpPr>
          <p:cNvPr id="300" name="textbox 300"/>
          <p:cNvSpPr/>
          <p:nvPr/>
        </p:nvSpPr>
        <p:spPr>
          <a:xfrm>
            <a:off x="6172198" y="1216709"/>
            <a:ext cx="94614" cy="119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36"/>
              </a:lnSpc>
            </a:pPr>
            <a:r>
              <a:rPr sz="600" kern="0" spc="-10">
                <a:solidFill>
                  <a:srgbClr val="000000">
                    <a:alpha val="100000"/>
                  </a:srgbClr>
                </a:solidFill>
                <a:latin typeface="MS Gothic"/>
                <a:ea typeface="MS Gothic"/>
                <a:cs typeface="MS Gothic"/>
              </a:rPr>
              <a:t>☑</a:t>
            </a:r>
            <a:endParaRPr lang="MS Gothic" altLang="MS Gothic" sz="600"/>
          </a:p>
        </p:txBody>
      </p:sp>
      <p:sp>
        <p:nvSpPr>
          <p:cNvPr id="302" name="rect"/>
          <p:cNvSpPr/>
          <p:nvPr/>
        </p:nvSpPr>
        <p:spPr>
          <a:xfrm>
            <a:off x="3340133" y="1149327"/>
            <a:ext cx="6352" cy="215900"/>
          </a:xfrm>
          <a:prstGeom prst="rect">
            <a:avLst/>
          </a:prstGeom>
          <a:solidFill>
            <a:srgbClr val="0000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4" name="textbox 304"/>
          <p:cNvSpPr/>
          <p:nvPr/>
        </p:nvSpPr>
        <p:spPr>
          <a:xfrm>
            <a:off x="1130273" y="1856879"/>
            <a:ext cx="5285740" cy="4265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88900" algn="l" rtl="0" eaLnBrk="0">
              <a:lnSpc>
                <a:spcPts val="738"/>
              </a:lnSpc>
            </a:pPr>
            <a:r>
              <a:rPr sz="600" kern="0" spc="-40">
                <a:solidFill>
                  <a:srgbClr val="000000">
                    <a:alpha val="100000"/>
                  </a:srgbClr>
                </a:solidFill>
                <a:latin typeface="SimHei"/>
                <a:ea typeface="SimHei"/>
                <a:cs typeface="SimHei"/>
              </a:rPr>
              <a:t>您所在的位置：首页&gt;</a:t>
            </a:r>
            <a:r>
              <a:rPr sz="600" kern="0" spc="-50">
                <a:solidFill>
                  <a:srgbClr val="000000">
                    <a:alpha val="100000"/>
                  </a:srgbClr>
                </a:solidFill>
                <a:latin typeface="SimHei"/>
                <a:ea typeface="SimHei"/>
                <a:cs typeface="SimHei"/>
              </a:rPr>
              <a:t>新闻发布&gt;税率通报</a:t>
            </a:r>
            <a:endParaRPr lang="SimHei" altLang="SimHei" sz="600"/>
          </a:p>
          <a:p>
            <a:pPr algn="l" rtl="0" eaLnBrk="0">
              <a:lnSpc>
                <a:spcPct val="133000"/>
              </a:lnSpc>
            </a:pPr>
            <a:endParaRPr lang="Arial" altLang="Arial" sz="1000"/>
          </a:p>
          <a:p>
            <a:pPr marL="1752600" algn="l" rtl="0" eaLnBrk="0">
              <a:lnSpc>
                <a:spcPct val="99000"/>
              </a:lnSpc>
              <a:spcBef>
                <a:spcPts val="337"/>
              </a:spcBef>
            </a:pPr>
            <a:r>
              <a:rPr sz="1100" kern="0" spc="-90">
                <a:solidFill>
                  <a:srgbClr val="000000">
                    <a:alpha val="100000"/>
                  </a:srgbClr>
                </a:solidFill>
                <a:latin typeface="SimHei"/>
                <a:ea typeface="SimHei"/>
                <a:cs typeface="SimHei"/>
              </a:rPr>
              <a:t>重庆市税务局第七稽查局依</a:t>
            </a:r>
            <a:r>
              <a:rPr sz="1100" kern="0" spc="-100">
                <a:solidFill>
                  <a:srgbClr val="000000">
                    <a:alpha val="100000"/>
                  </a:srgbClr>
                </a:solidFill>
                <a:latin typeface="SimHei"/>
                <a:ea typeface="SimHei"/>
                <a:cs typeface="SimHei"/>
              </a:rPr>
              <a:t>法对</a:t>
            </a:r>
            <a:endParaRPr lang="SimHei" altLang="SimHei" sz="1100"/>
          </a:p>
          <a:p>
            <a:pPr marL="1504950" algn="l" rtl="0" eaLnBrk="0">
              <a:lnSpc>
                <a:spcPct val="99000"/>
              </a:lnSpc>
              <a:spcBef>
                <a:spcPts val="94"/>
              </a:spcBef>
            </a:pPr>
            <a:r>
              <a:rPr sz="1100" kern="0" spc="-100">
                <a:solidFill>
                  <a:srgbClr val="000000">
                    <a:alpha val="100000"/>
                  </a:srgbClr>
                </a:solidFill>
                <a:latin typeface="SimHei"/>
                <a:ea typeface="SimHei"/>
                <a:cs typeface="SimHei"/>
              </a:rPr>
              <a:t>袁冰妍及其关联企业偷逃税案件进行处理</a:t>
            </a:r>
            <a:endParaRPr lang="SimHei" altLang="SimHei" sz="1100"/>
          </a:p>
          <a:p>
            <a:pPr marL="222250" algn="l" rtl="0" eaLnBrk="0">
              <a:lnSpc>
                <a:spcPts val="941"/>
              </a:lnSpc>
              <a:spcBef>
                <a:spcPts val="1186"/>
              </a:spcBef>
            </a:pPr>
            <a:r>
              <a:rPr sz="1000" kern="0" spc="-40" baseline="18410">
                <a:solidFill>
                  <a:srgbClr val="000000">
                    <a:alpha val="100000"/>
                  </a:srgbClr>
                </a:solidFill>
                <a:latin typeface="SimSun"/>
                <a:ea typeface="SimSun"/>
                <a:cs typeface="SimSun"/>
              </a:rPr>
              <a:t>时间：2023-09-</a:t>
            </a:r>
            <a:r>
              <a:rPr sz="1000" kern="0" spc="-50" baseline="18410">
                <a:solidFill>
                  <a:srgbClr val="000000">
                    <a:alpha val="100000"/>
                  </a:srgbClr>
                </a:solidFill>
                <a:latin typeface="SimSun"/>
                <a:ea typeface="SimSun"/>
                <a:cs typeface="SimSun"/>
              </a:rPr>
              <a:t>16</a:t>
            </a:r>
            <a:r>
              <a:rPr sz="600" kern="0" spc="10">
                <a:solidFill>
                  <a:srgbClr val="000000">
                    <a:alpha val="100000"/>
                  </a:srgbClr>
                </a:solidFill>
                <a:latin typeface="SimSun"/>
                <a:ea typeface="SimSun"/>
                <a:cs typeface="SimSun"/>
              </a:rPr>
              <a:t>                           </a:t>
            </a:r>
            <a:r>
              <a:rPr sz="600" kern="0" spc="0">
                <a:solidFill>
                  <a:srgbClr val="000000">
                    <a:alpha val="100000"/>
                  </a:srgbClr>
                </a:solidFill>
                <a:latin typeface="SimSun"/>
                <a:ea typeface="SimSun"/>
                <a:cs typeface="SimSun"/>
              </a:rPr>
              <a:t>                                               </a:t>
            </a:r>
            <a:r>
              <a:rPr sz="1000" kern="0" spc="-50" baseline="2784">
                <a:solidFill>
                  <a:srgbClr val="000000">
                    <a:alpha val="100000"/>
                  </a:srgbClr>
                </a:solidFill>
                <a:latin typeface="YouYuan"/>
                <a:ea typeface="YouYuan"/>
                <a:cs typeface="YouYuan"/>
              </a:rPr>
              <a:t>【字体大中小】导</a:t>
            </a:r>
            <a:r>
              <a:rPr sz="600" kern="0" spc="20">
                <a:solidFill>
                  <a:srgbClr val="000000">
                    <a:alpha val="100000"/>
                  </a:srgbClr>
                </a:solidFill>
                <a:latin typeface="YouYuan"/>
                <a:ea typeface="YouYuan"/>
                <a:cs typeface="YouYuan"/>
              </a:rPr>
              <a:t>     </a:t>
            </a:r>
            <a:r>
              <a:rPr sz="1000" kern="0" spc="-50" baseline="2784">
                <a:solidFill>
                  <a:srgbClr val="000000">
                    <a:alpha val="100000"/>
                  </a:srgbClr>
                </a:solidFill>
                <a:latin typeface="YouYuan"/>
                <a:ea typeface="YouYuan"/>
                <a:cs typeface="YouYuan"/>
              </a:rPr>
              <a:t>分字到：</a:t>
            </a:r>
            <a:r>
              <a:rPr sz="1000" kern="0" spc="-50" baseline="2784">
                <a:solidFill>
                  <a:srgbClr val="76C631">
                    <a:alpha val="100000"/>
                  </a:srgbClr>
                </a:solidFill>
                <a:latin typeface="YouYuan"/>
                <a:ea typeface="YouYuan"/>
                <a:cs typeface="YouYuan"/>
              </a:rPr>
              <a:t>◎</a:t>
            </a:r>
            <a:r>
              <a:rPr sz="600" kern="0" spc="-50">
                <a:solidFill>
                  <a:srgbClr val="76C631">
                    <a:alpha val="100000"/>
                  </a:srgbClr>
                </a:solidFill>
                <a:latin typeface="YouYuan"/>
                <a:ea typeface="YouYuan"/>
                <a:cs typeface="YouYuan"/>
              </a:rPr>
              <a:t>  </a:t>
            </a:r>
            <a:endParaRPr lang="YouYuan" altLang="YouYuan" sz="600"/>
          </a:p>
          <a:p>
            <a:pPr marL="342265" algn="l" rtl="0" eaLnBrk="0">
              <a:lnSpc>
                <a:spcPct val="87000"/>
              </a:lnSpc>
              <a:spcBef>
                <a:spcPts val="971"/>
              </a:spcBef>
            </a:pPr>
            <a:r>
              <a:rPr sz="1200" kern="0" spc="70">
                <a:solidFill>
                  <a:srgbClr val="000000">
                    <a:alpha val="100000"/>
                  </a:srgbClr>
                </a:solidFill>
                <a:latin typeface="SimSun"/>
                <a:ea typeface="SimSun"/>
                <a:cs typeface="SimSun"/>
              </a:rPr>
              <a:t>重庆市税务部门通过分析发现袁冰妍存在涉税风险，经提示提醒、督</a:t>
            </a:r>
            <a:endParaRPr lang="SimSun" altLang="SimSun" sz="1200"/>
          </a:p>
          <a:p>
            <a:pPr marL="12700" algn="l" rtl="0" eaLnBrk="0">
              <a:lnSpc>
                <a:spcPct val="164000"/>
              </a:lnSpc>
              <a:spcBef>
                <a:spcPts val="68"/>
              </a:spcBef>
            </a:pPr>
            <a:r>
              <a:rPr sz="1200" kern="0" spc="70">
                <a:solidFill>
                  <a:srgbClr val="000000">
                    <a:alpha val="100000"/>
                  </a:srgbClr>
                </a:solidFill>
                <a:latin typeface="SimSun"/>
                <a:ea typeface="SimSun"/>
                <a:cs typeface="SimSun"/>
              </a:rPr>
              <a:t>促整改、约谈警示后，袁冰妍仍整改不彻底，加之其关联企业存在偷逃税</a:t>
            </a:r>
            <a:r>
              <a:rPr sz="1200" kern="0" spc="-1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嫌疑，依法对其开展了税务检查。经查，袁冰妍取得部分劳务报酬未依</a:t>
            </a:r>
            <a:r>
              <a:rPr sz="1200" kern="0" spc="60">
                <a:solidFill>
                  <a:srgbClr val="000000">
                    <a:alpha val="100000"/>
                  </a:srgbClr>
                </a:solidFill>
                <a:latin typeface="SimSun"/>
                <a:ea typeface="SimSun"/>
                <a:cs typeface="SimSun"/>
              </a:rPr>
              <a:t>法</a:t>
            </a:r>
            <a:r>
              <a:rPr sz="1200" kern="0" spc="-1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办理纳税申报少缴个人所得税；并将部分用于个人的消费性支出在其控股</a:t>
            </a:r>
            <a:r>
              <a:rPr sz="1200" kern="0" spc="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关联企业违规列支，少缴个人所得税。其关联企业存在将用于个人消费</a:t>
            </a:r>
            <a:r>
              <a:rPr sz="1200" kern="0" spc="60">
                <a:solidFill>
                  <a:srgbClr val="000000">
                    <a:alpha val="100000"/>
                  </a:srgbClr>
                </a:solidFill>
                <a:latin typeface="SimSun"/>
                <a:ea typeface="SimSun"/>
                <a:cs typeface="SimSun"/>
              </a:rPr>
              <a:t>性</a:t>
            </a:r>
            <a:r>
              <a:rPr sz="1200" kern="0" spc="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支出在企业违规列支少缴增值税、企业所得税，以及未代扣代缴个人所</a:t>
            </a:r>
            <a:r>
              <a:rPr sz="1200" kern="0" spc="60">
                <a:solidFill>
                  <a:srgbClr val="000000">
                    <a:alpha val="100000"/>
                  </a:srgbClr>
                </a:solidFill>
                <a:latin typeface="SimSun"/>
                <a:ea typeface="SimSun"/>
                <a:cs typeface="SimSun"/>
              </a:rPr>
              <a:t>得</a:t>
            </a:r>
            <a:r>
              <a:rPr sz="1200" kern="0" spc="0">
                <a:solidFill>
                  <a:srgbClr val="000000">
                    <a:alpha val="100000"/>
                  </a:srgbClr>
                </a:solidFill>
                <a:latin typeface="SimSun"/>
                <a:ea typeface="SimSun"/>
                <a:cs typeface="SimSun"/>
              </a:rPr>
              <a:t>  </a:t>
            </a:r>
            <a:r>
              <a:rPr sz="1200" kern="0" spc="70">
                <a:solidFill>
                  <a:srgbClr val="000000">
                    <a:alpha val="100000"/>
                  </a:srgbClr>
                </a:solidFill>
                <a:latin typeface="SimSun"/>
                <a:ea typeface="SimSun"/>
                <a:cs typeface="SimSun"/>
              </a:rPr>
              <a:t>税等涉税问题。在税务检查过程中，袁冰妍积极配合税务机关如实提供资</a:t>
            </a:r>
            <a:r>
              <a:rPr sz="1200" kern="0" spc="10">
                <a:solidFill>
                  <a:srgbClr val="000000">
                    <a:alpha val="100000"/>
                  </a:srgbClr>
                </a:solidFill>
                <a:latin typeface="SimSun"/>
                <a:ea typeface="SimSun"/>
                <a:cs typeface="SimSun"/>
              </a:rPr>
              <a:t>  </a:t>
            </a:r>
            <a:r>
              <a:rPr sz="1200" kern="0" spc="60">
                <a:solidFill>
                  <a:srgbClr val="000000">
                    <a:alpha val="100000"/>
                  </a:srgbClr>
                </a:solidFill>
                <a:latin typeface="SimSun"/>
                <a:ea typeface="SimSun"/>
                <a:cs typeface="SimSun"/>
              </a:rPr>
              <a:t>料，并主动报告税务机关尚未掌握的涉税违法行为。综合考虑上述情况，</a:t>
            </a:r>
            <a:endParaRPr lang="SimSun" altLang="SimSun" sz="1200"/>
          </a:p>
          <a:p>
            <a:pPr marL="12700" algn="l" rtl="0" eaLnBrk="0">
              <a:lnSpc>
                <a:spcPct val="87000"/>
              </a:lnSpc>
              <a:spcBef>
                <a:spcPts val="1100"/>
              </a:spcBef>
            </a:pPr>
            <a:r>
              <a:rPr sz="1100" kern="0" spc="170">
                <a:solidFill>
                  <a:srgbClr val="000000">
                    <a:alpha val="100000"/>
                  </a:srgbClr>
                </a:solidFill>
                <a:latin typeface="SimSun"/>
                <a:ea typeface="SimSun"/>
                <a:cs typeface="SimSun"/>
              </a:rPr>
              <a:t>重庆市税务局第七稽查局对袁冰妍追缴税款、加收滞纳金并处罚款，共计</a:t>
            </a:r>
            <a:endParaRPr lang="SimSun" altLang="SimSun" sz="1100"/>
          </a:p>
          <a:p>
            <a:pPr marL="12700" algn="l" rtl="0" eaLnBrk="0">
              <a:lnSpc>
                <a:spcPct val="182000"/>
              </a:lnSpc>
              <a:spcBef>
                <a:spcPts val="6"/>
              </a:spcBef>
            </a:pPr>
            <a:r>
              <a:rPr sz="1100" kern="0" spc="170">
                <a:solidFill>
                  <a:srgbClr val="000000">
                    <a:alpha val="100000"/>
                  </a:srgbClr>
                </a:solidFill>
                <a:latin typeface="SimSun"/>
                <a:ea typeface="SimSun"/>
                <a:cs typeface="SimSun"/>
              </a:rPr>
              <a:t>297.38万元；对其关</a:t>
            </a:r>
            <a:r>
              <a:rPr sz="1100" kern="0" spc="160">
                <a:solidFill>
                  <a:srgbClr val="000000">
                    <a:alpha val="100000"/>
                  </a:srgbClr>
                </a:solidFill>
                <a:latin typeface="SimSun"/>
                <a:ea typeface="SimSun"/>
                <a:cs typeface="SimSun"/>
              </a:rPr>
              <a:t>联企业追缴税款、加收滞纳金并处罚款，共计132.98</a:t>
            </a:r>
            <a:r>
              <a:rPr sz="1100" kern="0" spc="0">
                <a:solidFill>
                  <a:srgbClr val="000000">
                    <a:alpha val="100000"/>
                  </a:srgbClr>
                </a:solidFill>
                <a:latin typeface="SimSun"/>
                <a:ea typeface="SimSun"/>
                <a:cs typeface="SimSun"/>
              </a:rPr>
              <a:t> </a:t>
            </a:r>
            <a:r>
              <a:rPr sz="1100" kern="0" spc="40">
                <a:solidFill>
                  <a:srgbClr val="000000">
                    <a:alpha val="100000"/>
                  </a:srgbClr>
                </a:solidFill>
                <a:latin typeface="SimSun"/>
                <a:ea typeface="SimSun"/>
                <a:cs typeface="SimSun"/>
              </a:rPr>
              <a:t>万元。</a:t>
            </a:r>
            <a:endParaRPr lang="SimSun" altLang="SimSun" sz="1100"/>
          </a:p>
        </p:txBody>
      </p:sp>
      <p:pic>
        <p:nvPicPr>
          <p:cNvPr id="306" name="picture 306"/>
          <p:cNvPicPr>
            <a:picLocks noChangeAspect="1"/>
          </p:cNvPicPr>
          <p:nvPr/>
        </p:nvPicPr>
        <p:blipFill>
          <a:blip r:embed="rId2"/>
          <a:stretch>
            <a:fillRect/>
          </a:stretch>
        </p:blipFill>
        <p:spPr>
          <a:xfrm rot="21600000">
            <a:off x="6058561" y="2692384"/>
            <a:ext cx="120627" cy="120621"/>
          </a:xfrm>
          <a:prstGeom prst="rect">
            <a:avLst/>
          </a:prstGeom>
        </p:spPr>
      </p:pic>
      <p:sp>
        <p:nvSpPr>
          <p:cNvPr id="308" name="textbox 308"/>
          <p:cNvSpPr/>
          <p:nvPr/>
        </p:nvSpPr>
        <p:spPr>
          <a:xfrm>
            <a:off x="1130273" y="7751012"/>
            <a:ext cx="5311775" cy="1918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14"/>
              </a:lnSpc>
            </a:pPr>
            <a:endParaRPr lang="Arial" altLang="Arial" sz="100"/>
          </a:p>
          <a:p>
            <a:pPr marL="895350" algn="l" rtl="0" eaLnBrk="0">
              <a:lnSpc>
                <a:spcPct val="100000"/>
              </a:lnSpc>
            </a:pPr>
            <a:r>
              <a:rPr sz="800" kern="0" spc="50">
                <a:solidFill>
                  <a:srgbClr val="000000">
                    <a:alpha val="100000"/>
                  </a:srgbClr>
                </a:solidFill>
                <a:latin typeface="SimSun"/>
                <a:ea typeface="SimSun"/>
                <a:cs typeface="SimSun"/>
              </a:rPr>
              <a:t>厦门市税务局稽查局依法对影视制片人栾慧青偷</a:t>
            </a:r>
            <a:r>
              <a:rPr sz="800" kern="0" spc="40">
                <a:solidFill>
                  <a:srgbClr val="000000">
                    <a:alpha val="100000"/>
                  </a:srgbClr>
                </a:solidFill>
                <a:latin typeface="SimSun"/>
                <a:ea typeface="SimSun"/>
                <a:cs typeface="SimSun"/>
              </a:rPr>
              <a:t>逃税案件进行处理</a:t>
            </a:r>
            <a:endParaRPr lang="SimSun" altLang="SimSun" sz="800"/>
          </a:p>
          <a:p>
            <a:pPr algn="l" rtl="0" eaLnBrk="0">
              <a:lnSpc>
                <a:spcPct val="106000"/>
              </a:lnSpc>
            </a:pPr>
            <a:endParaRPr lang="Arial" altLang="Arial" sz="1000"/>
          </a:p>
          <a:p>
            <a:pPr marL="241300" algn="l" rtl="0" eaLnBrk="0">
              <a:lnSpc>
                <a:spcPct val="99000"/>
              </a:lnSpc>
              <a:spcBef>
                <a:spcPts val="219"/>
              </a:spcBef>
            </a:pPr>
            <a:r>
              <a:rPr sz="700" kern="0" spc="0" baseline="22323">
                <a:solidFill>
                  <a:srgbClr val="000000">
                    <a:alpha val="100000"/>
                  </a:srgbClr>
                </a:solidFill>
                <a:latin typeface="SimSun"/>
                <a:ea typeface="SimSun"/>
                <a:cs typeface="SimSun"/>
              </a:rPr>
              <a:t>时间：2023-09-25</a:t>
            </a:r>
            <a:r>
              <a:rPr sz="400" kern="0" spc="0">
                <a:solidFill>
                  <a:srgbClr val="000000">
                    <a:alpha val="100000"/>
                  </a:srgbClr>
                </a:solidFill>
                <a:latin typeface="SimSun"/>
                <a:ea typeface="SimSun"/>
                <a:cs typeface="SimSun"/>
              </a:rPr>
              <a:t>                                                                                                   </a:t>
            </a:r>
            <a:r>
              <a:rPr sz="400" kern="0" spc="-10">
                <a:solidFill>
                  <a:srgbClr val="000000">
                    <a:alpha val="100000"/>
                  </a:srgbClr>
                </a:solidFill>
                <a:latin typeface="SimSun"/>
                <a:ea typeface="SimSun"/>
                <a:cs typeface="SimSun"/>
              </a:rPr>
              <a:t>               </a:t>
            </a:r>
            <a:r>
              <a:rPr sz="1100" kern="0" spc="-10" baseline="-4735">
                <a:solidFill>
                  <a:srgbClr val="000000">
                    <a:alpha val="100000"/>
                  </a:srgbClr>
                </a:solidFill>
                <a:latin typeface="SimSun"/>
                <a:ea typeface="SimSun"/>
                <a:cs typeface="SimSun"/>
              </a:rPr>
              <a:t>【字体大中小】</a:t>
            </a:r>
            <a:r>
              <a:rPr sz="700" kern="0" spc="-10">
                <a:solidFill>
                  <a:srgbClr val="000000">
                    <a:alpha val="100000"/>
                  </a:srgbClr>
                </a:solidFill>
                <a:latin typeface="SimSun"/>
                <a:ea typeface="SimSun"/>
                <a:cs typeface="SimSun"/>
              </a:rPr>
              <a:t>    </a:t>
            </a:r>
            <a:r>
              <a:rPr sz="1100" kern="0" spc="-10" baseline="-4735">
                <a:solidFill>
                  <a:srgbClr val="000000">
                    <a:alpha val="100000"/>
                  </a:srgbClr>
                </a:solidFill>
                <a:latin typeface="SimSun"/>
                <a:ea typeface="SimSun"/>
                <a:cs typeface="SimSun"/>
              </a:rPr>
              <a:t>打印</a:t>
            </a:r>
            <a:r>
              <a:rPr sz="700" kern="0" spc="130">
                <a:solidFill>
                  <a:srgbClr val="000000">
                    <a:alpha val="100000"/>
                  </a:srgbClr>
                </a:solidFill>
                <a:latin typeface="SimSun"/>
                <a:ea typeface="SimSun"/>
                <a:cs typeface="SimSun"/>
              </a:rPr>
              <a:t> </a:t>
            </a:r>
            <a:r>
              <a:rPr sz="1100" kern="0" spc="-10" baseline="-4735">
                <a:solidFill>
                  <a:srgbClr val="000000">
                    <a:alpha val="100000"/>
                  </a:srgbClr>
                </a:solidFill>
                <a:latin typeface="SimSun"/>
                <a:ea typeface="SimSun"/>
                <a:cs typeface="SimSun"/>
              </a:rPr>
              <a:t>分享到：</a:t>
            </a:r>
            <a:endParaRPr lang="SimSun" altLang="SimSun" sz="1100" baseline="-4735"/>
          </a:p>
          <a:p>
            <a:pPr marL="304800" algn="l" rtl="0" eaLnBrk="0">
              <a:lnSpc>
                <a:spcPct val="87000"/>
              </a:lnSpc>
              <a:spcBef>
                <a:spcPts val="1118"/>
              </a:spcBef>
            </a:pPr>
            <a:r>
              <a:rPr sz="1100" kern="0" spc="90">
                <a:solidFill>
                  <a:srgbClr val="000000">
                    <a:alpha val="100000"/>
                  </a:srgbClr>
                </a:solidFill>
                <a:latin typeface="SimSun"/>
                <a:ea typeface="SimSun"/>
                <a:cs typeface="SimSun"/>
              </a:rPr>
              <a:t>广西壮族自治区税务部门通过分</a:t>
            </a:r>
            <a:r>
              <a:rPr sz="1100" kern="0" spc="80">
                <a:solidFill>
                  <a:srgbClr val="000000">
                    <a:alpha val="100000"/>
                  </a:srgbClr>
                </a:solidFill>
                <a:latin typeface="SimSun"/>
                <a:ea typeface="SimSun"/>
                <a:cs typeface="SimSun"/>
              </a:rPr>
              <a:t>析发现网络主播吴川涉嫌偷逃税款，经提示</a:t>
            </a:r>
            <a:endParaRPr lang="SimSun" altLang="SimSun" sz="1100"/>
          </a:p>
          <a:p>
            <a:pPr marL="12700" algn="l" rtl="0" eaLnBrk="0">
              <a:lnSpc>
                <a:spcPct val="176000"/>
              </a:lnSpc>
              <a:spcBef>
                <a:spcPts val="52"/>
              </a:spcBef>
            </a:pPr>
            <a:r>
              <a:rPr sz="1100" kern="0" spc="90">
                <a:solidFill>
                  <a:srgbClr val="000000">
                    <a:alpha val="100000"/>
                  </a:srgbClr>
                </a:solidFill>
                <a:latin typeface="SimSun"/>
                <a:ea typeface="SimSun"/>
                <a:cs typeface="SimSun"/>
              </a:rPr>
              <a:t>提醒、督促整改、约</a:t>
            </a:r>
            <a:r>
              <a:rPr sz="1100" kern="0" spc="80">
                <a:solidFill>
                  <a:srgbClr val="000000">
                    <a:alpha val="100000"/>
                  </a:srgbClr>
                </a:solidFill>
                <a:latin typeface="SimSun"/>
                <a:ea typeface="SimSun"/>
                <a:cs typeface="SimSun"/>
              </a:rPr>
              <a:t>谈警示后，吴川仍拒不配合自查整改及补缴税款，遂依法对</a:t>
            </a:r>
            <a:r>
              <a:rPr sz="1100" kern="0" spc="-10">
                <a:solidFill>
                  <a:srgbClr val="000000">
                    <a:alpha val="100000"/>
                  </a:srgbClr>
                </a:solidFill>
                <a:latin typeface="SimSun"/>
                <a:ea typeface="SimSun"/>
                <a:cs typeface="SimSun"/>
              </a:rPr>
              <a:t> </a:t>
            </a:r>
            <a:r>
              <a:rPr sz="1100" kern="0" spc="80">
                <a:solidFill>
                  <a:srgbClr val="000000">
                    <a:alpha val="100000"/>
                  </a:srgbClr>
                </a:solidFill>
                <a:latin typeface="SimSun"/>
                <a:ea typeface="SimSun"/>
                <a:cs typeface="SimSun"/>
              </a:rPr>
              <a:t>其开展了税务检查。经查，吴川在2</a:t>
            </a:r>
            <a:r>
              <a:rPr sz="1100" kern="0" spc="70">
                <a:solidFill>
                  <a:srgbClr val="000000">
                    <a:alpha val="100000"/>
                  </a:srgbClr>
                </a:solidFill>
                <a:latin typeface="SimSun"/>
                <a:ea typeface="SimSun"/>
                <a:cs typeface="SimSun"/>
              </a:rPr>
              <a:t>018年至2021年期间从事网络直播取得收入，</a:t>
            </a:r>
            <a:r>
              <a:rPr sz="1100" kern="0" spc="-10">
                <a:solidFill>
                  <a:srgbClr val="000000">
                    <a:alpha val="100000"/>
                  </a:srgbClr>
                </a:solidFill>
                <a:latin typeface="SimSun"/>
                <a:ea typeface="SimSun"/>
                <a:cs typeface="SimSun"/>
              </a:rPr>
              <a:t> </a:t>
            </a:r>
            <a:r>
              <a:rPr sz="1100" kern="0" spc="100">
                <a:solidFill>
                  <a:srgbClr val="000000">
                    <a:alpha val="100000"/>
                  </a:srgbClr>
                </a:solidFill>
                <a:latin typeface="SimSun"/>
                <a:ea typeface="SimSun"/>
                <a:cs typeface="SimSun"/>
              </a:rPr>
              <a:t>未依法办理纳税申报少缴个人所得税827.91万元，其中通过转换收入性质等方</a:t>
            </a:r>
            <a:r>
              <a:rPr sz="1100" kern="0" spc="40">
                <a:solidFill>
                  <a:srgbClr val="000000">
                    <a:alpha val="100000"/>
                  </a:srgbClr>
                </a:solidFill>
                <a:latin typeface="SimSun"/>
                <a:ea typeface="SimSun"/>
                <a:cs typeface="SimSun"/>
              </a:rPr>
              <a:t>  </a:t>
            </a:r>
            <a:r>
              <a:rPr sz="1100" kern="0" spc="110">
                <a:solidFill>
                  <a:srgbClr val="000000">
                    <a:alpha val="100000"/>
                  </a:srgbClr>
                </a:solidFill>
                <a:latin typeface="SimSun"/>
                <a:ea typeface="SimSun"/>
                <a:cs typeface="SimSun"/>
              </a:rPr>
              <a:t>式虚假申报偷逃个人所得税362.18万元。广西壮族自治区税</a:t>
            </a:r>
            <a:r>
              <a:rPr sz="1100" kern="0" spc="100">
                <a:solidFill>
                  <a:srgbClr val="000000">
                    <a:alpha val="100000"/>
                  </a:srgbClr>
                </a:solidFill>
                <a:latin typeface="SimSun"/>
                <a:ea typeface="SimSun"/>
                <a:cs typeface="SimSun"/>
              </a:rPr>
              <a:t>务局第三稽查局对</a:t>
            </a:r>
            <a:endParaRPr lang="SimSun" altLang="SimSun" sz="1100"/>
          </a:p>
        </p:txBody>
      </p:sp>
      <p:graphicFrame>
        <p:nvGraphicFramePr>
          <p:cNvPr id="310" name="table 310"/>
          <p:cNvGraphicFramePr>
            <a:graphicFrameLocks noGrp="1"/>
          </p:cNvGraphicFramePr>
          <p:nvPr/>
        </p:nvGraphicFramePr>
        <p:xfrm>
          <a:off x="1139798" y="7051688"/>
          <a:ext cx="5270500" cy="520700"/>
        </p:xfrm>
        <a:graphic>
          <a:graphicData uri="http://schemas.openxmlformats.org/drawingml/2006/table">
            <a:tbl>
              <a:tblPr/>
              <a:tblGrid>
                <a:gridCol w="604519"/>
                <a:gridCol w="700404"/>
                <a:gridCol w="664844"/>
                <a:gridCol w="662940"/>
                <a:gridCol w="660400"/>
                <a:gridCol w="659765"/>
                <a:gridCol w="650875"/>
                <a:gridCol w="666750"/>
              </a:tblGrid>
              <a:tr h="263525">
                <a:tc>
                  <a:txBody>
                    <a:bodyPr vert="horz" wrap="square"/>
                    <a:lstStyle/>
                    <a:p>
                      <a:pPr algn="l" rtl="0" eaLnBrk="0">
                        <a:lnSpc>
                          <a:spcPct val="115000"/>
                        </a:lnSpc>
                      </a:pPr>
                      <a:endParaRPr lang="Arial" altLang="Arial" sz="500"/>
                    </a:p>
                    <a:p>
                      <a:pPr marL="245109" algn="l" rtl="0" eaLnBrk="0">
                        <a:lnSpc>
                          <a:spcPts val="734"/>
                        </a:lnSpc>
                        <a:spcBef>
                          <a:spcPts val="4"/>
                        </a:spcBef>
                      </a:pPr>
                      <a:r>
                        <a:rPr sz="600" b="1" kern="0" spc="20">
                          <a:solidFill>
                            <a:srgbClr val="000000">
                              <a:alpha val="100000"/>
                            </a:srgbClr>
                          </a:solidFill>
                          <a:latin typeface="SimSun"/>
                          <a:ea typeface="SimSun"/>
                          <a:cs typeface="SimSun"/>
                        </a:rPr>
                        <a:t>首页</a:t>
                      </a:r>
                      <a:endParaRPr lang="SimSun" altLang="SimSun" sz="600"/>
                    </a:p>
                  </a:txBody>
                  <a:tcPr marL="0" marR="0" marT="0" marB="0">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6000"/>
                        </a:lnSpc>
                      </a:pPr>
                      <a:endParaRPr lang="Arial" altLang="Arial" sz="500"/>
                    </a:p>
                    <a:p>
                      <a:pPr marL="212090" algn="l" rtl="0" eaLnBrk="0">
                        <a:lnSpc>
                          <a:spcPts val="732"/>
                        </a:lnSpc>
                        <a:spcBef>
                          <a:spcPts val="5"/>
                        </a:spcBef>
                      </a:pPr>
                      <a:r>
                        <a:rPr sz="600" b="1" kern="0" spc="30">
                          <a:solidFill>
                            <a:srgbClr val="000000">
                              <a:alpha val="100000"/>
                            </a:srgbClr>
                          </a:solidFill>
                          <a:latin typeface="SimSun"/>
                          <a:ea typeface="SimSun"/>
                          <a:cs typeface="SimSun"/>
                        </a:rPr>
                        <a:t>总局概况</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6000"/>
                        </a:lnSpc>
                      </a:pPr>
                      <a:endParaRPr lang="Arial" altLang="Arial" sz="500"/>
                    </a:p>
                    <a:p>
                      <a:pPr marL="165735" algn="l" rtl="0" eaLnBrk="0">
                        <a:lnSpc>
                          <a:spcPts val="732"/>
                        </a:lnSpc>
                        <a:spcBef>
                          <a:spcPts val="5"/>
                        </a:spcBef>
                      </a:pPr>
                      <a:r>
                        <a:rPr sz="600" b="1" kern="0" spc="30">
                          <a:solidFill>
                            <a:srgbClr val="000000">
                              <a:alpha val="100000"/>
                            </a:srgbClr>
                          </a:solidFill>
                          <a:latin typeface="SimSun"/>
                          <a:ea typeface="SimSun"/>
                          <a:cs typeface="SimSun"/>
                        </a:rPr>
                        <a:t>信息公开</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2000"/>
                        </a:lnSpc>
                      </a:pPr>
                      <a:endParaRPr lang="Arial" altLang="Arial" sz="600"/>
                    </a:p>
                    <a:p>
                      <a:pPr marL="173989" algn="l" rtl="0" eaLnBrk="0">
                        <a:lnSpc>
                          <a:spcPts val="730"/>
                        </a:lnSpc>
                        <a:spcBef>
                          <a:spcPts val="5"/>
                        </a:spcBef>
                      </a:pPr>
                      <a:r>
                        <a:rPr sz="600" b="1" kern="0" spc="30">
                          <a:solidFill>
                            <a:srgbClr val="003CA5">
                              <a:alpha val="100000"/>
                            </a:srgbClr>
                          </a:solidFill>
                          <a:latin typeface="SimSun"/>
                          <a:ea typeface="SimSun"/>
                          <a:cs typeface="SimSun"/>
                        </a:rPr>
                        <a:t>新闻发布</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3000"/>
                        </a:lnSpc>
                      </a:pPr>
                      <a:endParaRPr lang="Arial" altLang="Arial" sz="600"/>
                    </a:p>
                    <a:p>
                      <a:pPr marL="165100" algn="l" rtl="0" eaLnBrk="0">
                        <a:lnSpc>
                          <a:spcPts val="734"/>
                        </a:lnSpc>
                        <a:spcBef>
                          <a:spcPts val="2"/>
                        </a:spcBef>
                      </a:pPr>
                      <a:r>
                        <a:rPr sz="600" b="1" kern="0" spc="30">
                          <a:solidFill>
                            <a:srgbClr val="000000">
                              <a:alpha val="100000"/>
                            </a:srgbClr>
                          </a:solidFill>
                          <a:latin typeface="SimSun"/>
                          <a:ea typeface="SimSun"/>
                          <a:cs typeface="SimSun"/>
                        </a:rPr>
                        <a:t>政策法规</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2000"/>
                        </a:lnSpc>
                      </a:pPr>
                      <a:endParaRPr lang="Arial" altLang="Arial" sz="600"/>
                    </a:p>
                    <a:p>
                      <a:pPr marL="171450" algn="l" rtl="0" eaLnBrk="0">
                        <a:lnSpc>
                          <a:spcPts val="732"/>
                        </a:lnSpc>
                        <a:spcBef>
                          <a:spcPts val="7"/>
                        </a:spcBef>
                      </a:pPr>
                      <a:r>
                        <a:rPr sz="600" b="1" kern="0" spc="30">
                          <a:solidFill>
                            <a:srgbClr val="000000">
                              <a:alpha val="100000"/>
                            </a:srgbClr>
                          </a:solidFill>
                          <a:latin typeface="SimSun"/>
                          <a:ea typeface="SimSun"/>
                          <a:cs typeface="SimSun"/>
                        </a:rPr>
                        <a:t>纳税服务</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7000"/>
                        </a:lnSpc>
                      </a:pPr>
                      <a:endParaRPr lang="Arial" altLang="Arial" sz="500"/>
                    </a:p>
                    <a:p>
                      <a:pPr marL="165735" algn="l" rtl="0" eaLnBrk="0">
                        <a:lnSpc>
                          <a:spcPts val="734"/>
                        </a:lnSpc>
                        <a:spcBef>
                          <a:spcPts val="2"/>
                        </a:spcBef>
                      </a:pPr>
                      <a:r>
                        <a:rPr sz="600" b="1" kern="0" spc="30">
                          <a:solidFill>
                            <a:srgbClr val="000000">
                              <a:alpha val="100000"/>
                            </a:srgbClr>
                          </a:solidFill>
                          <a:latin typeface="SimSun"/>
                          <a:ea typeface="SimSun"/>
                          <a:cs typeface="SimSun"/>
                        </a:rPr>
                        <a:t>互动交流</a:t>
                      </a:r>
                      <a:endParaRPr lang="SimSun" altLang="SimSun" sz="600"/>
                    </a:p>
                  </a:txBody>
                  <a:tcPr marL="0" marR="0" marT="0" marB="0">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c>
                  <a:txBody>
                    <a:bodyPr vert="horz" wrap="square"/>
                    <a:lstStyle/>
                    <a:p>
                      <a:pPr algn="l" rtl="0" eaLnBrk="0">
                        <a:lnSpc>
                          <a:spcPct val="107000"/>
                        </a:lnSpc>
                      </a:pPr>
                      <a:endParaRPr lang="Arial" altLang="Arial" sz="500"/>
                    </a:p>
                    <a:p>
                      <a:pPr marL="162560" algn="l" rtl="0" eaLnBrk="0">
                        <a:lnSpc>
                          <a:spcPts val="734"/>
                        </a:lnSpc>
                        <a:spcBef>
                          <a:spcPts val="2"/>
                        </a:spcBef>
                      </a:pPr>
                      <a:r>
                        <a:rPr sz="600" b="1" kern="0" spc="30">
                          <a:solidFill>
                            <a:srgbClr val="000000">
                              <a:alpha val="100000"/>
                            </a:srgbClr>
                          </a:solidFill>
                          <a:latin typeface="SimSun"/>
                          <a:ea typeface="SimSun"/>
                          <a:cs typeface="SimSun"/>
                        </a:rPr>
                        <a:t>专题专栏</a:t>
                      </a:r>
                      <a:endParaRPr lang="SimSun" altLang="SimSun" sz="600"/>
                    </a:p>
                  </a:txBody>
                  <a:tcPr marL="0" marR="0" marT="0" marB="0">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F0FD"/>
                    </a:solidFill>
                  </a:tcPr>
                </a:tc>
              </a:tr>
              <a:tr h="257175">
                <a:tc gridSpan="8">
                  <a:txBody>
                    <a:bodyPr vert="horz" wrap="square"/>
                    <a:lstStyle/>
                    <a:p>
                      <a:pPr algn="l" rtl="0" eaLnBrk="0">
                        <a:lnSpc>
                          <a:spcPct val="110000"/>
                        </a:lnSpc>
                      </a:pPr>
                      <a:endParaRPr lang="Arial" altLang="Arial" sz="500"/>
                    </a:p>
                    <a:p>
                      <a:pPr marL="86360" algn="l" rtl="0" eaLnBrk="0">
                        <a:lnSpc>
                          <a:spcPts val="730"/>
                        </a:lnSpc>
                        <a:spcBef>
                          <a:spcPts val="4"/>
                        </a:spcBef>
                      </a:pPr>
                      <a:r>
                        <a:rPr sz="600" b="1" kern="0" spc="40">
                          <a:solidFill>
                            <a:srgbClr val="000000">
                              <a:alpha val="100000"/>
                            </a:srgbClr>
                          </a:solidFill>
                          <a:latin typeface="SimSun"/>
                          <a:ea typeface="SimSun"/>
                          <a:cs typeface="SimSun"/>
                        </a:rPr>
                        <a:t>您所在的位置：首页&gt;新闻发布&gt;税率通报</a:t>
                      </a:r>
                      <a:endParaRPr lang="SimSun" altLang="SimSun" sz="6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4CAF4"/>
                    </a:solidFill>
                  </a:tcPr>
                </a:tc>
              </a:tr>
            </a:tbl>
          </a:graphicData>
        </a:graphic>
      </p:graphicFrame>
      <p:pic>
        <p:nvPicPr>
          <p:cNvPr id="312" name="picture 312"/>
          <p:cNvPicPr>
            <a:picLocks noChangeAspect="1"/>
          </p:cNvPicPr>
          <p:nvPr/>
        </p:nvPicPr>
        <p:blipFill>
          <a:blip r:embed="rId3"/>
          <a:stretch>
            <a:fillRect/>
          </a:stretch>
        </p:blipFill>
        <p:spPr>
          <a:xfrm rot="21600000">
            <a:off x="5124435" y="1155742"/>
            <a:ext cx="793796" cy="196758"/>
          </a:xfrm>
          <a:prstGeom prst="rect">
            <a:avLst/>
          </a:prstGeom>
        </p:spPr>
      </p:pic>
      <p:sp>
        <p:nvSpPr>
          <p:cNvPr id="314" name="textbox 314"/>
          <p:cNvSpPr/>
          <p:nvPr/>
        </p:nvSpPr>
        <p:spPr>
          <a:xfrm>
            <a:off x="3265084" y="1209760"/>
            <a:ext cx="3052445" cy="5251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788"/>
              </a:lnSpc>
            </a:pPr>
            <a:r>
              <a:rPr sz="600" kern="0" spc="-10">
                <a:solidFill>
                  <a:srgbClr val="000000">
                    <a:alpha val="100000"/>
                  </a:srgbClr>
                </a:solidFill>
                <a:latin typeface="Arial"/>
                <a:ea typeface="Arial"/>
                <a:cs typeface="Arial"/>
              </a:rPr>
              <a:t>English</a:t>
            </a:r>
            <a:r>
              <a:rPr sz="600" kern="0" spc="20">
                <a:solidFill>
                  <a:srgbClr val="000000">
                    <a:alpha val="100000"/>
                  </a:srgbClr>
                </a:solidFill>
                <a:latin typeface="Arial"/>
                <a:ea typeface="Arial"/>
                <a:cs typeface="Arial"/>
              </a:rPr>
              <a:t>       </a:t>
            </a:r>
            <a:r>
              <a:rPr sz="600" kern="0" spc="-10">
                <a:solidFill>
                  <a:srgbClr val="000000">
                    <a:alpha val="100000"/>
                  </a:srgbClr>
                </a:solidFill>
                <a:latin typeface="SimSun"/>
                <a:ea typeface="SimSun"/>
                <a:cs typeface="SimSun"/>
              </a:rPr>
              <a:t>繁</a:t>
            </a:r>
            <a:r>
              <a:rPr sz="600" kern="0" spc="40">
                <a:solidFill>
                  <a:srgbClr val="000000">
                    <a:alpha val="100000"/>
                  </a:srgbClr>
                </a:solidFill>
                <a:latin typeface="SimSun"/>
                <a:ea typeface="SimSun"/>
                <a:cs typeface="SimSun"/>
              </a:rPr>
              <a:t>   </a:t>
            </a:r>
            <a:r>
              <a:rPr sz="1000" kern="0" spc="-10" baseline="-4969">
                <a:solidFill>
                  <a:srgbClr val="000000">
                    <a:alpha val="100000"/>
                  </a:srgbClr>
                </a:solidFill>
                <a:latin typeface="MS Gothic"/>
                <a:ea typeface="MS Gothic"/>
                <a:cs typeface="MS Gothic"/>
              </a:rPr>
              <a:t>☑</a:t>
            </a:r>
            <a:endParaRPr lang="MS Gothic" altLang="MS Gothic" sz="1000" baseline="-4969"/>
          </a:p>
          <a:p>
            <a:pPr marL="88264" algn="l" rtl="0" eaLnBrk="0">
              <a:lnSpc>
                <a:spcPts val="738"/>
              </a:lnSpc>
              <a:spcBef>
                <a:spcPts val="753"/>
              </a:spcBef>
            </a:pPr>
            <a:r>
              <a:rPr sz="600" b="1" kern="0" spc="-40">
                <a:solidFill>
                  <a:srgbClr val="000000">
                    <a:alpha val="100000"/>
                  </a:srgbClr>
                </a:solidFill>
                <a:latin typeface="SimHei"/>
                <a:ea typeface="SimHei"/>
                <a:cs typeface="SimHei"/>
              </a:rPr>
              <a:t>本站热词</a:t>
            </a:r>
            <a:r>
              <a:rPr sz="600" kern="0" spc="-40">
                <a:solidFill>
                  <a:srgbClr val="000000">
                    <a:alpha val="100000"/>
                  </a:srgbClr>
                </a:solidFill>
                <a:latin typeface="SimHei"/>
                <a:ea typeface="SimHei"/>
                <a:cs typeface="SimHei"/>
              </a:rPr>
              <a:t>：发票民营经济便民办税春风行动个税小微企业</a:t>
            </a:r>
            <a:endParaRPr lang="SimHei" altLang="SimHei" sz="600"/>
          </a:p>
          <a:p>
            <a:pPr algn="l" rtl="0" eaLnBrk="0">
              <a:lnSpc>
                <a:spcPct val="112000"/>
              </a:lnSpc>
            </a:pPr>
            <a:endParaRPr lang="Arial" altLang="Arial" sz="600"/>
          </a:p>
          <a:p>
            <a:pPr marL="12700" algn="l" rtl="0" eaLnBrk="0">
              <a:lnSpc>
                <a:spcPts val="842"/>
              </a:lnSpc>
              <a:spcBef>
                <a:spcPts val="4"/>
              </a:spcBef>
            </a:pPr>
            <a:r>
              <a:rPr sz="1000" b="1" kern="0" spc="40" baseline="-3221">
                <a:solidFill>
                  <a:srgbClr val="2953A7">
                    <a:alpha val="100000"/>
                  </a:srgbClr>
                </a:solidFill>
                <a:latin typeface="SimHei"/>
                <a:ea typeface="SimHei"/>
                <a:cs typeface="SimHei"/>
              </a:rPr>
              <a:t>新闻发布</a:t>
            </a:r>
            <a:r>
              <a:rPr sz="600" kern="0" spc="40">
                <a:solidFill>
                  <a:srgbClr val="2953A7">
                    <a:alpha val="100000"/>
                  </a:srgbClr>
                </a:solidFill>
                <a:latin typeface="SimHei"/>
                <a:ea typeface="SimHei"/>
                <a:cs typeface="SimHei"/>
              </a:rPr>
              <a:t>       </a:t>
            </a:r>
            <a:r>
              <a:rPr sz="600" b="1" kern="0" spc="40">
                <a:solidFill>
                  <a:srgbClr val="000000">
                    <a:alpha val="100000"/>
                  </a:srgbClr>
                </a:solidFill>
                <a:latin typeface="SimHei"/>
                <a:ea typeface="SimHei"/>
                <a:cs typeface="SimHei"/>
              </a:rPr>
              <a:t>政策法规</a:t>
            </a:r>
            <a:r>
              <a:rPr sz="600" kern="0" spc="4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纳税服务</a:t>
            </a:r>
            <a:r>
              <a:rPr sz="600" kern="0" spc="2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互动交流</a:t>
            </a:r>
            <a:r>
              <a:rPr sz="600" kern="0" spc="4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专题专栏</a:t>
            </a:r>
            <a:endParaRPr lang="SimHei" altLang="SimHei" sz="600"/>
          </a:p>
        </p:txBody>
      </p:sp>
      <p:pic>
        <p:nvPicPr>
          <p:cNvPr id="316" name="picture 316"/>
          <p:cNvPicPr>
            <a:picLocks noChangeAspect="1"/>
          </p:cNvPicPr>
          <p:nvPr/>
        </p:nvPicPr>
        <p:blipFill>
          <a:blip r:embed="rId4"/>
          <a:stretch>
            <a:fillRect/>
          </a:stretch>
        </p:blipFill>
        <p:spPr>
          <a:xfrm rot="21600000">
            <a:off x="1073168" y="1079497"/>
            <a:ext cx="1314423" cy="361971"/>
          </a:xfrm>
          <a:prstGeom prst="rect">
            <a:avLst/>
          </a:prstGeom>
        </p:spPr>
      </p:pic>
      <p:pic>
        <p:nvPicPr>
          <p:cNvPr id="318" name="picture 318"/>
          <p:cNvPicPr>
            <a:picLocks noChangeAspect="1"/>
          </p:cNvPicPr>
          <p:nvPr/>
        </p:nvPicPr>
        <p:blipFill>
          <a:blip r:embed="rId5"/>
          <a:stretch>
            <a:fillRect/>
          </a:stretch>
        </p:blipFill>
        <p:spPr>
          <a:xfrm rot="21600000">
            <a:off x="1085874" y="6610339"/>
            <a:ext cx="1301717" cy="355662"/>
          </a:xfrm>
          <a:prstGeom prst="rect">
            <a:avLst/>
          </a:prstGeom>
        </p:spPr>
      </p:pic>
      <p:sp>
        <p:nvSpPr>
          <p:cNvPr id="320" name="rect"/>
          <p:cNvSpPr/>
          <p:nvPr/>
        </p:nvSpPr>
        <p:spPr>
          <a:xfrm>
            <a:off x="3346485" y="1352501"/>
            <a:ext cx="2133555" cy="641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322" name="table 322"/>
          <p:cNvGraphicFramePr>
            <a:graphicFrameLocks noGrp="1"/>
          </p:cNvGraphicFramePr>
          <p:nvPr/>
        </p:nvGraphicFramePr>
        <p:xfrm>
          <a:off x="3346485" y="1162050"/>
          <a:ext cx="2132965" cy="215900"/>
        </p:xfrm>
        <a:graphic>
          <a:graphicData uri="http://schemas.openxmlformats.org/drawingml/2006/table">
            <a:tbl>
              <a:tblPr/>
              <a:tblGrid>
                <a:gridCol w="1380489"/>
                <a:gridCol w="752475"/>
              </a:tblGrid>
              <a:tr h="215900">
                <a:tc>
                  <a:txBody>
                    <a:bodyPr vert="horz" wrap="square"/>
                    <a:lstStyle/>
                    <a:p>
                      <a:pPr algn="l" rtl="0" eaLnBrk="0">
                        <a:lnSpc>
                          <a:spcPct val="125000"/>
                        </a:lnSpc>
                      </a:pPr>
                      <a:endParaRPr lang="Arial" altLang="Arial" sz="300"/>
                    </a:p>
                    <a:p>
                      <a:pPr marL="62864" algn="l" rtl="0" eaLnBrk="0">
                        <a:lnSpc>
                          <a:spcPct val="99000"/>
                        </a:lnSpc>
                        <a:spcBef>
                          <a:spcPts val="2"/>
                        </a:spcBef>
                      </a:pPr>
                      <a:r>
                        <a:rPr sz="600" kern="0" spc="-50">
                          <a:solidFill>
                            <a:srgbClr val="000000">
                              <a:alpha val="100000"/>
                            </a:srgbClr>
                          </a:solidFill>
                          <a:latin typeface="Times New Roman"/>
                          <a:ea typeface="Times New Roman"/>
                          <a:cs typeface="Times New Roman"/>
                        </a:rPr>
                        <a:t>Q|</a:t>
                      </a:r>
                      <a:r>
                        <a:rPr sz="600" kern="0" spc="30">
                          <a:solidFill>
                            <a:srgbClr val="000000">
                              <a:alpha val="100000"/>
                            </a:srgbClr>
                          </a:solidFill>
                          <a:latin typeface="Times New Roman"/>
                          <a:ea typeface="Times New Roman"/>
                          <a:cs typeface="Times New Roman"/>
                        </a:rPr>
                        <a:t>     </a:t>
                      </a:r>
                      <a:r>
                        <a:rPr sz="600" kern="0" spc="-50">
                          <a:solidFill>
                            <a:srgbClr val="000000">
                              <a:alpha val="100000"/>
                            </a:srgbClr>
                          </a:solidFill>
                          <a:latin typeface="SimHei"/>
                          <a:ea typeface="SimHei"/>
                          <a:cs typeface="SimHei"/>
                        </a:rPr>
                        <a:t>请输入您要搜索的内容</a:t>
                      </a:r>
                      <a:endParaRPr lang="SimHei" altLang="SimHei" sz="600"/>
                    </a:p>
                  </a:txBody>
                  <a:tcPr marL="0" marR="0" marT="0" marB="0">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c>
                  <a:txBody>
                    <a:bodyPr vert="horz" wrap="square"/>
                    <a:lstStyle/>
                    <a:p>
                      <a:pPr algn="l" rtl="0" eaLnBrk="0">
                        <a:lnSpc>
                          <a:spcPct val="119000"/>
                        </a:lnSpc>
                      </a:pPr>
                      <a:endParaRPr lang="Arial" altLang="Arial" sz="400"/>
                    </a:p>
                    <a:p>
                      <a:pPr marL="454025" algn="l" rtl="0" eaLnBrk="0">
                        <a:lnSpc>
                          <a:spcPts val="740"/>
                        </a:lnSpc>
                        <a:spcBef>
                          <a:spcPts val="3"/>
                        </a:spcBef>
                      </a:pPr>
                      <a:r>
                        <a:rPr sz="600" kern="0" spc="-30">
                          <a:solidFill>
                            <a:srgbClr val="FFFFFF">
                              <a:alpha val="100000"/>
                            </a:srgbClr>
                          </a:solidFill>
                          <a:latin typeface="SimHei"/>
                          <a:ea typeface="SimHei"/>
                          <a:cs typeface="SimHei"/>
                        </a:rPr>
                        <a:t>搜一搜</a:t>
                      </a:r>
                      <a:endParaRPr lang="SimHei" altLang="SimHei" sz="600"/>
                    </a:p>
                  </a:txBody>
                  <a:tcPr marL="0" marR="0" marT="0" marB="0">
                    <a:lnL>
                      <a:noFill/>
                    </a:lnL>
                    <a:lnR>
                      <a:noFill/>
                    </a:lnR>
                    <a:lnT w="6350" cap="flat" cmpd="sng" algn="ctr">
                      <a:solidFill>
                        <a:srgbClr val="000000"/>
                      </a:solidFill>
                      <a:prstDash val="solid"/>
                      <a:round/>
                      <a:headEnd type="none" w="med" len="med"/>
                      <a:tailEnd type="none" w="med" len="med"/>
                    </a:lnT>
                    <a:lnB>
                      <a:noFill/>
                    </a:lnB>
                  </a:tcPr>
                </a:tc>
              </a:tr>
            </a:tbl>
          </a:graphicData>
        </a:graphic>
      </p:graphicFrame>
      <p:sp>
        <p:nvSpPr>
          <p:cNvPr id="324" name="rect"/>
          <p:cNvSpPr/>
          <p:nvPr/>
        </p:nvSpPr>
        <p:spPr>
          <a:xfrm>
            <a:off x="3346485" y="6877032"/>
            <a:ext cx="2120850" cy="6415"/>
          </a:xfrm>
          <a:prstGeom prst="rect">
            <a:avLst/>
          </a:prstGeom>
          <a:solidFill>
            <a:srgbClr val="0000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26" name="picture 326"/>
          <p:cNvPicPr>
            <a:picLocks noChangeAspect="1"/>
          </p:cNvPicPr>
          <p:nvPr/>
        </p:nvPicPr>
        <p:blipFill>
          <a:blip r:embed="rId6"/>
          <a:stretch>
            <a:fillRect/>
          </a:stretch>
        </p:blipFill>
        <p:spPr>
          <a:xfrm rot="21600000">
            <a:off x="5118082" y="6686583"/>
            <a:ext cx="342899" cy="184140"/>
          </a:xfrm>
          <a:prstGeom prst="rect">
            <a:avLst/>
          </a:prstGeom>
        </p:spPr>
      </p:pic>
      <p:graphicFrame>
        <p:nvGraphicFramePr>
          <p:cNvPr id="328" name="table 328"/>
          <p:cNvGraphicFramePr>
            <a:graphicFrameLocks noGrp="1"/>
          </p:cNvGraphicFramePr>
          <p:nvPr/>
        </p:nvGraphicFramePr>
        <p:xfrm>
          <a:off x="3346485" y="6686583"/>
          <a:ext cx="2120265" cy="215900"/>
        </p:xfrm>
        <a:graphic>
          <a:graphicData uri="http://schemas.openxmlformats.org/drawingml/2006/table">
            <a:tbl>
              <a:tblPr/>
              <a:tblGrid>
                <a:gridCol w="1348739"/>
                <a:gridCol w="771525"/>
              </a:tblGrid>
              <a:tr h="215900">
                <a:tc>
                  <a:txBody>
                    <a:bodyPr vert="horz" wrap="square"/>
                    <a:lstStyle/>
                    <a:p>
                      <a:pPr algn="l" rtl="0" eaLnBrk="0">
                        <a:lnSpc>
                          <a:spcPct val="118000"/>
                        </a:lnSpc>
                      </a:pPr>
                      <a:endParaRPr lang="Arial" altLang="Arial" sz="300"/>
                    </a:p>
                    <a:p>
                      <a:pPr marL="69214" algn="l" rtl="0" eaLnBrk="0">
                        <a:lnSpc>
                          <a:spcPts val="673"/>
                        </a:lnSpc>
                        <a:spcBef>
                          <a:spcPts val="1"/>
                        </a:spcBef>
                      </a:pPr>
                      <a:r>
                        <a:rPr sz="500" kern="0" spc="40">
                          <a:solidFill>
                            <a:srgbClr val="000000">
                              <a:alpha val="100000"/>
                            </a:srgbClr>
                          </a:solidFill>
                          <a:latin typeface="Times New Roman"/>
                          <a:ea typeface="Times New Roman"/>
                          <a:cs typeface="Times New Roman"/>
                        </a:rPr>
                        <a:t>Q   </a:t>
                      </a:r>
                      <a:r>
                        <a:rPr sz="500" kern="0" spc="40">
                          <a:solidFill>
                            <a:srgbClr val="000000">
                              <a:alpha val="100000"/>
                            </a:srgbClr>
                          </a:solidFill>
                          <a:latin typeface="SimSun"/>
                          <a:ea typeface="SimSun"/>
                          <a:cs typeface="SimSun"/>
                        </a:rPr>
                        <a:t>」请输入您要搜索</a:t>
                      </a:r>
                      <a:r>
                        <a:rPr sz="500" kern="0" spc="30">
                          <a:solidFill>
                            <a:srgbClr val="000000">
                              <a:alpha val="100000"/>
                            </a:srgbClr>
                          </a:solidFill>
                          <a:latin typeface="SimSun"/>
                          <a:ea typeface="SimSun"/>
                          <a:cs typeface="SimSun"/>
                        </a:rPr>
                        <a:t>的内容</a:t>
                      </a:r>
                      <a:endParaRPr lang="SimSun" altLang="SimSun" sz="500"/>
                    </a:p>
                  </a:txBody>
                  <a:tcPr marL="0" marR="0" marT="0" marB="0">
                    <a:lnL w="6350" cap="flat" cmpd="sng" algn="ctr">
                      <a:solidFill>
                        <a:srgbClr val="000000"/>
                      </a:solidFill>
                      <a:prstDash val="solid"/>
                      <a:round/>
                      <a:headEnd type="none" w="med" len="med"/>
                      <a:tailEnd type="none" w="med" len="med"/>
                    </a:lnL>
                    <a:lnR>
                      <a:noFill/>
                    </a:lnR>
                    <a:lnT w="3175" cap="flat" cmpd="sng" algn="ctr">
                      <a:solidFill>
                        <a:srgbClr val="0000FF"/>
                      </a:solidFill>
                      <a:prstDash val="solid"/>
                      <a:round/>
                      <a:headEnd type="none" w="med" len="med"/>
                      <a:tailEnd type="none" w="med" len="med"/>
                    </a:lnT>
                    <a:lnB>
                      <a:noFill/>
                    </a:lnB>
                  </a:tcPr>
                </a:tc>
                <a:tc>
                  <a:txBody>
                    <a:bodyPr vert="horz" wrap="square"/>
                    <a:lstStyle/>
                    <a:p>
                      <a:pPr algn="l" rtl="0" eaLnBrk="0">
                        <a:lnSpc>
                          <a:spcPct val="119000"/>
                        </a:lnSpc>
                      </a:pPr>
                      <a:endParaRPr lang="Arial" altLang="Arial" sz="400"/>
                    </a:p>
                    <a:p>
                      <a:pPr marL="485775" algn="l" rtl="0" eaLnBrk="0">
                        <a:lnSpc>
                          <a:spcPts val="740"/>
                        </a:lnSpc>
                        <a:spcBef>
                          <a:spcPts val="3"/>
                        </a:spcBef>
                      </a:pPr>
                      <a:r>
                        <a:rPr sz="600" kern="0" spc="-30">
                          <a:solidFill>
                            <a:srgbClr val="FFFFFF">
                              <a:alpha val="100000"/>
                            </a:srgbClr>
                          </a:solidFill>
                          <a:latin typeface="SimHei"/>
                          <a:ea typeface="SimHei"/>
                          <a:cs typeface="SimHei"/>
                        </a:rPr>
                        <a:t>搜一搜</a:t>
                      </a:r>
                      <a:endParaRPr lang="SimHei" altLang="SimHei" sz="600"/>
                    </a:p>
                  </a:txBody>
                  <a:tcPr marL="0" marR="0" marT="0" marB="0">
                    <a:lnL>
                      <a:noFill/>
                    </a:lnL>
                    <a:lnR>
                      <a:noFill/>
                    </a:lnR>
                    <a:lnT w="3175" cap="flat" cmpd="sng" algn="ctr">
                      <a:solidFill>
                        <a:srgbClr val="0000FF"/>
                      </a:solidFill>
                      <a:prstDash val="solid"/>
                      <a:round/>
                      <a:headEnd type="none" w="med" len="med"/>
                      <a:tailEnd type="none" w="med" len="med"/>
                    </a:lnT>
                    <a:lnB>
                      <a:noFill/>
                    </a:lnB>
                  </a:tcPr>
                </a:tc>
              </a:tr>
            </a:tbl>
          </a:graphicData>
        </a:graphic>
      </p:graphicFrame>
      <p:sp>
        <p:nvSpPr>
          <p:cNvPr id="330" name="textbox 330"/>
          <p:cNvSpPr/>
          <p:nvPr/>
        </p:nvSpPr>
        <p:spPr>
          <a:xfrm>
            <a:off x="1456203" y="6226717"/>
            <a:ext cx="1877060" cy="1911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699"/>
              </a:lnSpc>
            </a:pPr>
            <a:endParaRPr lang="Arial" altLang="Arial" sz="100"/>
          </a:p>
          <a:p>
            <a:pPr marL="12700" algn="l" rtl="0" eaLnBrk="0">
              <a:lnSpc>
                <a:spcPct val="99000"/>
              </a:lnSpc>
            </a:pPr>
            <a:r>
              <a:rPr sz="1100" b="1" kern="0" spc="110">
                <a:solidFill>
                  <a:srgbClr val="000000">
                    <a:alpha val="100000"/>
                  </a:srgbClr>
                </a:solidFill>
                <a:latin typeface="SimSun"/>
                <a:ea typeface="SimSun"/>
                <a:cs typeface="SimSun"/>
              </a:rPr>
              <a:t>4、</a:t>
            </a:r>
            <a:r>
              <a:rPr sz="1100" kern="0" spc="-20">
                <a:solidFill>
                  <a:srgbClr val="000000">
                    <a:alpha val="100000"/>
                  </a:srgbClr>
                </a:solidFill>
                <a:latin typeface="SimSun"/>
                <a:ea typeface="SimSun"/>
                <a:cs typeface="SimSun"/>
              </a:rPr>
              <a:t> </a:t>
            </a:r>
            <a:r>
              <a:rPr sz="1100" b="1" kern="0" spc="110">
                <a:solidFill>
                  <a:srgbClr val="000000">
                    <a:alpha val="100000"/>
                  </a:srgbClr>
                </a:solidFill>
                <a:latin typeface="SimSun"/>
                <a:ea typeface="SimSun"/>
                <a:cs typeface="SimSun"/>
              </a:rPr>
              <a:t>网络主播吴川偷逃税案</a:t>
            </a:r>
            <a:endParaRPr lang="SimSun" altLang="SimSun" sz="1100"/>
          </a:p>
        </p:txBody>
      </p:sp>
      <p:sp>
        <p:nvSpPr>
          <p:cNvPr id="332" name="textbox 332"/>
          <p:cNvSpPr/>
          <p:nvPr/>
        </p:nvSpPr>
        <p:spPr>
          <a:xfrm>
            <a:off x="1372784" y="1601732"/>
            <a:ext cx="1609089" cy="1263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92"/>
              </a:lnSpc>
            </a:pPr>
            <a:r>
              <a:rPr sz="600" b="1" kern="0" spc="90">
                <a:solidFill>
                  <a:srgbClr val="000000">
                    <a:alpha val="100000"/>
                  </a:srgbClr>
                </a:solidFill>
                <a:latin typeface="SimHei"/>
                <a:ea typeface="SimHei"/>
                <a:cs typeface="SimHei"/>
              </a:rPr>
              <a:t>首页</a:t>
            </a:r>
            <a:r>
              <a:rPr sz="600" kern="0" spc="10">
                <a:solidFill>
                  <a:srgbClr val="000000">
                    <a:alpha val="100000"/>
                  </a:srgbClr>
                </a:solidFill>
                <a:latin typeface="SimHei"/>
                <a:ea typeface="SimHei"/>
                <a:cs typeface="SimHei"/>
              </a:rPr>
              <a:t>          </a:t>
            </a:r>
            <a:r>
              <a:rPr sz="600" b="1" kern="0" spc="90">
                <a:solidFill>
                  <a:srgbClr val="000000">
                    <a:alpha val="100000"/>
                  </a:srgbClr>
                </a:solidFill>
                <a:latin typeface="SimHei"/>
                <a:ea typeface="SimHei"/>
                <a:cs typeface="SimHei"/>
              </a:rPr>
              <a:t>总局概况</a:t>
            </a:r>
            <a:r>
              <a:rPr sz="600" kern="0" spc="40">
                <a:solidFill>
                  <a:srgbClr val="000000">
                    <a:alpha val="100000"/>
                  </a:srgbClr>
                </a:solidFill>
                <a:latin typeface="SimHei"/>
                <a:ea typeface="SimHei"/>
                <a:cs typeface="SimHei"/>
              </a:rPr>
              <a:t>       </a:t>
            </a:r>
            <a:r>
              <a:rPr sz="600" b="1" kern="0" spc="90">
                <a:solidFill>
                  <a:srgbClr val="000000">
                    <a:alpha val="100000"/>
                  </a:srgbClr>
                </a:solidFill>
                <a:latin typeface="SimHei"/>
                <a:ea typeface="SimHei"/>
                <a:cs typeface="SimHei"/>
              </a:rPr>
              <a:t>信息公开</a:t>
            </a:r>
            <a:endParaRPr lang="SimHei" altLang="SimHei" sz="600"/>
          </a:p>
        </p:txBody>
      </p:sp>
      <p:sp>
        <p:nvSpPr>
          <p:cNvPr id="334" name="textbox 334"/>
          <p:cNvSpPr/>
          <p:nvPr/>
        </p:nvSpPr>
        <p:spPr>
          <a:xfrm>
            <a:off x="3276610" y="9923059"/>
            <a:ext cx="98425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第 1</a:t>
            </a:r>
            <a:r>
              <a:rPr sz="800" kern="0" spc="-9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3</a:t>
            </a:r>
            <a:r>
              <a:rPr sz="800" kern="0" spc="10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 共 3</a:t>
            </a:r>
            <a:r>
              <a:rPr sz="800" kern="0" spc="-20">
                <a:solidFill>
                  <a:srgbClr val="000000">
                    <a:alpha val="100000"/>
                  </a:srgbClr>
                </a:solidFill>
                <a:latin typeface="SimSun"/>
                <a:ea typeface="SimSun"/>
                <a:cs typeface="SimSun"/>
              </a:rPr>
              <a:t> 4</a:t>
            </a:r>
            <a:r>
              <a:rPr sz="800" kern="0" spc="7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页</a:t>
            </a:r>
            <a:endParaRPr lang="SimSun" altLang="SimSun" sz="800"/>
          </a:p>
        </p:txBody>
      </p:sp>
      <p:sp>
        <p:nvSpPr>
          <p:cNvPr id="336" name="textbox 336"/>
          <p:cNvSpPr/>
          <p:nvPr/>
        </p:nvSpPr>
        <p:spPr>
          <a:xfrm>
            <a:off x="3352768" y="6930219"/>
            <a:ext cx="1610360" cy="977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683"/>
              </a:lnSpc>
            </a:pPr>
            <a:endParaRPr lang="Arial" altLang="Arial" sz="100"/>
          </a:p>
          <a:p>
            <a:pPr marL="12700" algn="l" rtl="0" eaLnBrk="0">
              <a:lnSpc>
                <a:spcPct val="94000"/>
              </a:lnSpc>
            </a:pPr>
            <a:r>
              <a:rPr sz="500" kern="0" spc="0">
                <a:solidFill>
                  <a:srgbClr val="000000">
                    <a:alpha val="100000"/>
                  </a:srgbClr>
                </a:solidFill>
                <a:latin typeface="SimSun"/>
                <a:ea typeface="SimSun"/>
                <a:cs typeface="SimSun"/>
              </a:rPr>
              <a:t>本站热词：发票民营经济便民办税春风行动个税</a:t>
            </a:r>
            <a:r>
              <a:rPr sz="500" kern="0" spc="-10">
                <a:solidFill>
                  <a:srgbClr val="000000">
                    <a:alpha val="100000"/>
                  </a:srgbClr>
                </a:solidFill>
                <a:latin typeface="SimSun"/>
                <a:ea typeface="SimSun"/>
                <a:cs typeface="SimSun"/>
              </a:rPr>
              <a:t>小微企业</a:t>
            </a:r>
            <a:endParaRPr lang="SimSun" altLang="SimSun" sz="500"/>
          </a:p>
        </p:txBody>
      </p:sp>
      <p:grpSp>
        <p:nvGrpSpPr>
          <p:cNvPr id="20" name="group 20"/>
          <p:cNvGrpSpPr/>
          <p:nvPr/>
        </p:nvGrpSpPr>
        <p:grpSpPr>
          <a:xfrm rot="21600000">
            <a:off x="5937215" y="6673857"/>
            <a:ext cx="438191" cy="190449"/>
            <a:chExt cx="438191" cy="190449"/>
          </a:xfrm>
        </p:grpSpPr>
        <p:pic>
          <p:nvPicPr>
            <p:cNvPr id="338" name="picture 338"/>
            <p:cNvPicPr>
              <a:picLocks noChangeAspect="1"/>
            </p:cNvPicPr>
            <p:nvPr/>
          </p:nvPicPr>
          <p:blipFill>
            <a:blip r:embed="rId7"/>
            <a:stretch>
              <a:fillRect/>
            </a:stretch>
          </p:blipFill>
          <p:spPr>
            <a:xfrm rot="21600000">
              <a:off x="0" y="0"/>
              <a:ext cx="438191" cy="190449"/>
            </a:xfrm>
            <a:prstGeom prst="rect">
              <a:avLst/>
            </a:prstGeom>
          </p:spPr>
        </p:pic>
        <p:sp>
          <p:nvSpPr>
            <p:cNvPr id="340" name="textbox 340"/>
            <p:cNvSpPr/>
            <p:nvPr/>
          </p:nvSpPr>
          <p:spPr>
            <a:xfrm>
              <a:off x="-12700" y="-12700"/>
              <a:ext cx="46418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Arial" altLang="Arial" sz="500"/>
            </a:p>
            <a:p>
              <a:pPr marL="95250" algn="l" rtl="0" eaLnBrk="0">
                <a:lnSpc>
                  <a:spcPts val="807"/>
                </a:lnSpc>
                <a:spcBef>
                  <a:spcPts val="2"/>
                </a:spcBef>
              </a:pPr>
              <a:r>
                <a:rPr sz="1000" kern="0" spc="-30" baseline="5968">
                  <a:solidFill>
                    <a:srgbClr val="000000">
                      <a:alpha val="100000"/>
                    </a:srgbClr>
                  </a:solidFill>
                  <a:latin typeface="SimSun"/>
                  <a:ea typeface="SimSun"/>
                  <a:cs typeface="SimSun"/>
                </a:rPr>
                <a:t>繁</a:t>
              </a:r>
              <a:r>
                <a:rPr sz="600" kern="0" spc="30">
                  <a:solidFill>
                    <a:srgbClr val="000000">
                      <a:alpha val="100000"/>
                    </a:srgbClr>
                  </a:solidFill>
                  <a:latin typeface="SimSun"/>
                  <a:ea typeface="SimSun"/>
                  <a:cs typeface="SimSun"/>
                </a:rPr>
                <a:t>   </a:t>
              </a:r>
              <a:r>
                <a:rPr sz="1000" kern="0" spc="-30" baseline="-4448">
                  <a:solidFill>
                    <a:srgbClr val="000000">
                      <a:alpha val="100000"/>
                    </a:srgbClr>
                  </a:solidFill>
                  <a:latin typeface="MS Gothic"/>
                  <a:ea typeface="MS Gothic"/>
                  <a:cs typeface="MS Gothic"/>
                </a:rPr>
                <a:t>☑</a:t>
              </a:r>
              <a:endParaRPr lang="MS Gothic" altLang="MS Gothic" sz="1000" baseline="-4448"/>
            </a:p>
          </p:txBody>
        </p:sp>
      </p:grpSp>
      <p:grpSp>
        <p:nvGrpSpPr>
          <p:cNvPr id="22" name="group 22"/>
          <p:cNvGrpSpPr/>
          <p:nvPr/>
        </p:nvGrpSpPr>
        <p:grpSpPr>
          <a:xfrm rot="21600000">
            <a:off x="5492746" y="6680167"/>
            <a:ext cx="425486" cy="190556"/>
            <a:chExt cx="425486" cy="190556"/>
          </a:xfrm>
        </p:grpSpPr>
        <p:pic>
          <p:nvPicPr>
            <p:cNvPr id="342" name="picture 342"/>
            <p:cNvPicPr>
              <a:picLocks noChangeAspect="1"/>
            </p:cNvPicPr>
            <p:nvPr/>
          </p:nvPicPr>
          <p:blipFill>
            <a:blip r:embed="rId8"/>
            <a:stretch>
              <a:fillRect/>
            </a:stretch>
          </p:blipFill>
          <p:spPr>
            <a:xfrm rot="21600000">
              <a:off x="0" y="0"/>
              <a:ext cx="425486" cy="190556"/>
            </a:xfrm>
            <a:prstGeom prst="rect">
              <a:avLst/>
            </a:prstGeom>
          </p:spPr>
        </p:pic>
        <p:sp>
          <p:nvSpPr>
            <p:cNvPr id="344" name="textbox 344"/>
            <p:cNvSpPr/>
            <p:nvPr/>
          </p:nvSpPr>
          <p:spPr>
            <a:xfrm>
              <a:off x="-12700" y="-12700"/>
              <a:ext cx="451484" cy="2178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Arial" altLang="Arial" sz="700"/>
            </a:p>
            <a:p>
              <a:pPr marL="177164" algn="l" rtl="0" eaLnBrk="0">
                <a:lnSpc>
                  <a:spcPct val="90000"/>
                </a:lnSpc>
                <a:spcBef>
                  <a:spcPts val="6"/>
                </a:spcBef>
              </a:pPr>
              <a:r>
                <a:rPr sz="400" kern="0" spc="10">
                  <a:solidFill>
                    <a:srgbClr val="000000">
                      <a:alpha val="100000"/>
                    </a:srgbClr>
                  </a:solidFill>
                  <a:latin typeface="Arial"/>
                  <a:ea typeface="Arial"/>
                  <a:cs typeface="Arial"/>
                </a:rPr>
                <a:t>English</a:t>
              </a:r>
              <a:endParaRPr lang="Arial" altLang="Arial" sz="400"/>
            </a:p>
          </p:txBody>
        </p:sp>
      </p:grpSp>
      <p:pic>
        <p:nvPicPr>
          <p:cNvPr id="346" name="picture 346"/>
          <p:cNvPicPr>
            <a:picLocks noChangeAspect="1"/>
          </p:cNvPicPr>
          <p:nvPr/>
        </p:nvPicPr>
        <p:blipFill>
          <a:blip r:embed="rId9"/>
          <a:stretch>
            <a:fillRect/>
          </a:stretch>
        </p:blipFill>
        <p:spPr>
          <a:xfrm rot="21600000">
            <a:off x="1130268" y="1790696"/>
            <a:ext cx="5295962" cy="635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 name="textbox 348"/>
          <p:cNvSpPr/>
          <p:nvPr/>
        </p:nvSpPr>
        <p:spPr>
          <a:xfrm>
            <a:off x="1130273" y="6200462"/>
            <a:ext cx="5279390" cy="25920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48"/>
              </a:lnSpc>
            </a:pPr>
            <a:endParaRPr lang="Arial" altLang="Arial" sz="100"/>
          </a:p>
          <a:p>
            <a:pPr marL="101600" algn="l" rtl="0" eaLnBrk="0">
              <a:lnSpc>
                <a:spcPct val="94000"/>
              </a:lnSpc>
            </a:pPr>
            <a:r>
              <a:rPr sz="600" kern="0" spc="-40">
                <a:solidFill>
                  <a:srgbClr val="000000">
                    <a:alpha val="100000"/>
                  </a:srgbClr>
                </a:solidFill>
                <a:latin typeface="SimSun"/>
                <a:ea typeface="SimSun"/>
                <a:cs typeface="SimSun"/>
              </a:rPr>
              <a:t>您所在的位置：首页&gt;新闻发布&gt;税</a:t>
            </a:r>
            <a:r>
              <a:rPr sz="600" kern="0" spc="-50">
                <a:solidFill>
                  <a:srgbClr val="000000">
                    <a:alpha val="100000"/>
                  </a:srgbClr>
                </a:solidFill>
                <a:latin typeface="SimSun"/>
                <a:ea typeface="SimSun"/>
                <a:cs typeface="SimSun"/>
              </a:rPr>
              <a:t>案通报</a:t>
            </a:r>
            <a:endParaRPr lang="SimSun" altLang="SimSun" sz="600"/>
          </a:p>
          <a:p>
            <a:pPr algn="l" rtl="0" eaLnBrk="0">
              <a:lnSpc>
                <a:spcPct val="132000"/>
              </a:lnSpc>
            </a:pPr>
            <a:endParaRPr lang="Arial" altLang="Arial" sz="1000"/>
          </a:p>
          <a:p>
            <a:pPr marL="933450" algn="l" rtl="0" eaLnBrk="0">
              <a:lnSpc>
                <a:spcPts val="1297"/>
              </a:lnSpc>
              <a:spcBef>
                <a:spcPts val="301"/>
              </a:spcBef>
            </a:pPr>
            <a:r>
              <a:rPr sz="1000" kern="0" spc="-30">
                <a:solidFill>
                  <a:srgbClr val="000000">
                    <a:alpha val="100000"/>
                  </a:srgbClr>
                </a:solidFill>
                <a:latin typeface="SimHei"/>
                <a:ea typeface="SimHei"/>
                <a:cs typeface="SimHei"/>
              </a:rPr>
              <a:t>厦门市税务局稽查局依法对网</a:t>
            </a:r>
            <a:r>
              <a:rPr sz="1000" kern="0" spc="-40">
                <a:solidFill>
                  <a:srgbClr val="000000">
                    <a:alpha val="100000"/>
                  </a:srgbClr>
                </a:solidFill>
                <a:latin typeface="SimHei"/>
                <a:ea typeface="SimHei"/>
                <a:cs typeface="SimHei"/>
              </a:rPr>
              <a:t>络主播姚振宇偷逃税案件进行处理</a:t>
            </a:r>
            <a:endParaRPr lang="SimHei" altLang="SimHei" sz="1000"/>
          </a:p>
          <a:p>
            <a:pPr algn="l" rtl="0" eaLnBrk="0">
              <a:lnSpc>
                <a:spcPct val="105000"/>
              </a:lnSpc>
            </a:pPr>
            <a:endParaRPr lang="Arial" altLang="Arial" sz="1000"/>
          </a:p>
          <a:p>
            <a:pPr marL="234950" algn="l" rtl="0" eaLnBrk="0">
              <a:lnSpc>
                <a:spcPts val="742"/>
              </a:lnSpc>
              <a:spcBef>
                <a:spcPts val="186"/>
              </a:spcBef>
            </a:pPr>
            <a:r>
              <a:rPr sz="900" kern="0" spc="-30" baseline="9581">
                <a:solidFill>
                  <a:srgbClr val="000000">
                    <a:alpha val="100000"/>
                  </a:srgbClr>
                </a:solidFill>
                <a:latin typeface="SimSun"/>
                <a:ea typeface="SimSun"/>
                <a:cs typeface="SimSun"/>
              </a:rPr>
              <a:t>时间：2023-04-26</a:t>
            </a:r>
            <a:r>
              <a:rPr sz="500" kern="0" spc="10">
                <a:solidFill>
                  <a:srgbClr val="000000">
                    <a:alpha val="100000"/>
                  </a:srgbClr>
                </a:solidFill>
                <a:latin typeface="SimSun"/>
                <a:ea typeface="SimSun"/>
                <a:cs typeface="SimSun"/>
              </a:rPr>
              <a:t>                 </a:t>
            </a:r>
            <a:r>
              <a:rPr sz="500" kern="0" spc="0">
                <a:solidFill>
                  <a:srgbClr val="000000">
                    <a:alpha val="100000"/>
                  </a:srgbClr>
                </a:solidFill>
                <a:latin typeface="SimSun"/>
                <a:ea typeface="SimSun"/>
                <a:cs typeface="SimSun"/>
              </a:rPr>
              <a:t>                                                                        </a:t>
            </a:r>
            <a:r>
              <a:rPr sz="600" kern="0" spc="-30">
                <a:solidFill>
                  <a:srgbClr val="000000">
                    <a:alpha val="100000"/>
                  </a:srgbClr>
                </a:solidFill>
                <a:latin typeface="YouYuan"/>
                <a:ea typeface="YouYuan"/>
                <a:cs typeface="YouYuan"/>
              </a:rPr>
              <a:t>【字体大中小】      </a:t>
            </a:r>
            <a:r>
              <a:rPr sz="600" kern="0" spc="-40">
                <a:solidFill>
                  <a:srgbClr val="000000">
                    <a:alpha val="100000"/>
                  </a:srgbClr>
                </a:solidFill>
                <a:latin typeface="YouYuan"/>
                <a:ea typeface="YouYuan"/>
                <a:cs typeface="YouYuan"/>
              </a:rPr>
              <a:t>打</a:t>
            </a:r>
            <a:r>
              <a:rPr sz="600" kern="0" spc="-90">
                <a:solidFill>
                  <a:srgbClr val="000000">
                    <a:alpha val="100000"/>
                  </a:srgbClr>
                </a:solidFill>
                <a:latin typeface="YouYuan"/>
                <a:ea typeface="YouYuan"/>
                <a:cs typeface="YouYuan"/>
              </a:rPr>
              <a:t> </a:t>
            </a:r>
            <a:r>
              <a:rPr sz="600" kern="0" spc="-40">
                <a:solidFill>
                  <a:srgbClr val="000000">
                    <a:alpha val="100000"/>
                  </a:srgbClr>
                </a:solidFill>
                <a:latin typeface="YouYuan"/>
                <a:ea typeface="YouYuan"/>
                <a:cs typeface="YouYuan"/>
              </a:rPr>
              <a:t>印</a:t>
            </a:r>
            <a:r>
              <a:rPr sz="600" kern="0" spc="-120">
                <a:solidFill>
                  <a:srgbClr val="000000">
                    <a:alpha val="100000"/>
                  </a:srgbClr>
                </a:solidFill>
                <a:latin typeface="YouYuan"/>
                <a:ea typeface="YouYuan"/>
                <a:cs typeface="YouYuan"/>
              </a:rPr>
              <a:t> </a:t>
            </a:r>
            <a:r>
              <a:rPr sz="600" kern="0" spc="-40">
                <a:solidFill>
                  <a:srgbClr val="000000">
                    <a:alpha val="100000"/>
                  </a:srgbClr>
                </a:solidFill>
                <a:latin typeface="YouYuan"/>
                <a:ea typeface="YouYuan"/>
                <a:cs typeface="YouYuan"/>
              </a:rPr>
              <a:t>分</a:t>
            </a:r>
            <a:r>
              <a:rPr sz="600" kern="0" spc="-120">
                <a:solidFill>
                  <a:srgbClr val="000000">
                    <a:alpha val="100000"/>
                  </a:srgbClr>
                </a:solidFill>
                <a:latin typeface="YouYuan"/>
                <a:ea typeface="YouYuan"/>
                <a:cs typeface="YouYuan"/>
              </a:rPr>
              <a:t> </a:t>
            </a:r>
            <a:r>
              <a:rPr sz="600" kern="0" spc="-40">
                <a:solidFill>
                  <a:srgbClr val="000000">
                    <a:alpha val="100000"/>
                  </a:srgbClr>
                </a:solidFill>
                <a:latin typeface="YouYuan"/>
                <a:ea typeface="YouYuan"/>
                <a:cs typeface="YouYuan"/>
              </a:rPr>
              <a:t>穿</a:t>
            </a:r>
            <a:r>
              <a:rPr sz="600" kern="0" spc="-140">
                <a:solidFill>
                  <a:srgbClr val="000000">
                    <a:alpha val="100000"/>
                  </a:srgbClr>
                </a:solidFill>
                <a:latin typeface="YouYuan"/>
                <a:ea typeface="YouYuan"/>
                <a:cs typeface="YouYuan"/>
              </a:rPr>
              <a:t> </a:t>
            </a:r>
            <a:r>
              <a:rPr sz="600" kern="0" spc="-40">
                <a:solidFill>
                  <a:srgbClr val="000000">
                    <a:alpha val="100000"/>
                  </a:srgbClr>
                </a:solidFill>
                <a:latin typeface="YouYuan"/>
                <a:ea typeface="YouYuan"/>
                <a:cs typeface="YouYuan"/>
              </a:rPr>
              <a:t>到</a:t>
            </a:r>
            <a:r>
              <a:rPr sz="600" kern="0" spc="-140">
                <a:solidFill>
                  <a:srgbClr val="000000">
                    <a:alpha val="100000"/>
                  </a:srgbClr>
                </a:solidFill>
                <a:latin typeface="YouYuan"/>
                <a:ea typeface="YouYuan"/>
                <a:cs typeface="YouYuan"/>
              </a:rPr>
              <a:t> </a:t>
            </a:r>
            <a:r>
              <a:rPr sz="600" kern="0" spc="-40">
                <a:solidFill>
                  <a:srgbClr val="000000">
                    <a:alpha val="100000"/>
                  </a:srgbClr>
                </a:solidFill>
                <a:latin typeface="YouYuan"/>
                <a:ea typeface="YouYuan"/>
                <a:cs typeface="YouYuan"/>
              </a:rPr>
              <a:t>：</a:t>
            </a:r>
            <a:r>
              <a:rPr sz="600" kern="0" spc="-110">
                <a:solidFill>
                  <a:srgbClr val="000000">
                    <a:alpha val="100000"/>
                  </a:srgbClr>
                </a:solidFill>
                <a:latin typeface="YouYuan"/>
                <a:ea typeface="YouYuan"/>
                <a:cs typeface="YouYuan"/>
              </a:rPr>
              <a:t> </a:t>
            </a:r>
            <a:r>
              <a:rPr sz="600" kern="0" spc="-40">
                <a:solidFill>
                  <a:srgbClr val="000000">
                    <a:alpha val="100000"/>
                  </a:srgbClr>
                </a:solidFill>
                <a:latin typeface="YouYuan"/>
                <a:ea typeface="YouYuan"/>
                <a:cs typeface="YouYuan"/>
              </a:rPr>
              <a:t>◎</a:t>
            </a:r>
            <a:endParaRPr lang="YouYuan" altLang="YouYuan" sz="600"/>
          </a:p>
          <a:p>
            <a:pPr marL="323850" algn="l" rtl="0" eaLnBrk="0">
              <a:lnSpc>
                <a:spcPct val="87000"/>
              </a:lnSpc>
              <a:spcBef>
                <a:spcPts val="1020"/>
              </a:spcBef>
            </a:pPr>
            <a:r>
              <a:rPr sz="1100" kern="0" spc="80">
                <a:solidFill>
                  <a:srgbClr val="000000">
                    <a:alpha val="100000"/>
                  </a:srgbClr>
                </a:solidFill>
                <a:latin typeface="SimSun"/>
                <a:ea typeface="SimSun"/>
                <a:cs typeface="SimSun"/>
              </a:rPr>
              <a:t>厦门市税务局稽查局通过精准分析，发现网络主播姚振</a:t>
            </a:r>
            <a:r>
              <a:rPr sz="1100" kern="0" spc="70">
                <a:solidFill>
                  <a:srgbClr val="000000">
                    <a:alpha val="100000"/>
                  </a:srgbClr>
                </a:solidFill>
                <a:latin typeface="SimSun"/>
                <a:ea typeface="SimSun"/>
                <a:cs typeface="SimSun"/>
              </a:rPr>
              <a:t>宇涉嫌偷逃税款，在</a:t>
            </a:r>
            <a:endParaRPr lang="SimSun" altLang="SimSun" sz="1100"/>
          </a:p>
          <a:p>
            <a:pPr marL="12700" algn="l" rtl="0" eaLnBrk="0">
              <a:lnSpc>
                <a:spcPct val="182000"/>
              </a:lnSpc>
              <a:spcBef>
                <a:spcPts val="46"/>
              </a:spcBef>
            </a:pPr>
            <a:r>
              <a:rPr sz="1100" kern="0" spc="80">
                <a:solidFill>
                  <a:srgbClr val="000000">
                    <a:alpha val="100000"/>
                  </a:srgbClr>
                </a:solidFill>
                <a:latin typeface="SimSun"/>
                <a:ea typeface="SimSun"/>
                <a:cs typeface="SimSun"/>
              </a:rPr>
              <a:t>相关税务机关配合下，依法</a:t>
            </a:r>
            <a:r>
              <a:rPr sz="1100" kern="0" spc="70">
                <a:solidFill>
                  <a:srgbClr val="000000">
                    <a:alpha val="100000"/>
                  </a:srgbClr>
                </a:solidFill>
                <a:latin typeface="SimSun"/>
                <a:ea typeface="SimSun"/>
                <a:cs typeface="SimSun"/>
              </a:rPr>
              <a:t>对其开展了税务检查。经查，姚振宇在2019年至2021</a:t>
            </a:r>
            <a:r>
              <a:rPr sz="1100" kern="0" spc="0">
                <a:solidFill>
                  <a:srgbClr val="000000">
                    <a:alpha val="100000"/>
                  </a:srgbClr>
                </a:solidFill>
                <a:latin typeface="SimSun"/>
                <a:ea typeface="SimSun"/>
                <a:cs typeface="SimSun"/>
              </a:rPr>
              <a:t> </a:t>
            </a:r>
            <a:r>
              <a:rPr sz="1100" kern="0" spc="90">
                <a:solidFill>
                  <a:srgbClr val="000000">
                    <a:alpha val="100000"/>
                  </a:srgbClr>
                </a:solidFill>
                <a:latin typeface="SimSun"/>
                <a:ea typeface="SimSun"/>
                <a:cs typeface="SimSun"/>
              </a:rPr>
              <a:t>年期间从事直播取得收入，通过虚假申报手段偷逃个人所得税236.3万元，少</a:t>
            </a:r>
            <a:r>
              <a:rPr sz="1100" kern="0" spc="80">
                <a:solidFill>
                  <a:srgbClr val="000000">
                    <a:alpha val="100000"/>
                  </a:srgbClr>
                </a:solidFill>
                <a:latin typeface="SimSun"/>
                <a:ea typeface="SimSun"/>
                <a:cs typeface="SimSun"/>
              </a:rPr>
              <a:t>缴</a:t>
            </a:r>
            <a:r>
              <a:rPr sz="1100" kern="0" spc="0">
                <a:solidFill>
                  <a:srgbClr val="000000">
                    <a:alpha val="100000"/>
                  </a:srgbClr>
                </a:solidFill>
                <a:latin typeface="SimSun"/>
                <a:ea typeface="SimSun"/>
                <a:cs typeface="SimSun"/>
              </a:rPr>
              <a:t> </a:t>
            </a:r>
            <a:r>
              <a:rPr sz="1100" kern="0" spc="110">
                <a:solidFill>
                  <a:srgbClr val="000000">
                    <a:alpha val="100000"/>
                  </a:srgbClr>
                </a:solidFill>
                <a:latin typeface="SimSun"/>
                <a:ea typeface="SimSun"/>
                <a:cs typeface="SimSun"/>
              </a:rPr>
              <a:t>其他税费1.18万元。厦门市税务局稽查局对姚振宇追缴税款、</a:t>
            </a:r>
            <a:r>
              <a:rPr sz="1100" kern="0" spc="100">
                <a:solidFill>
                  <a:srgbClr val="000000">
                    <a:alpha val="100000"/>
                  </a:srgbClr>
                </a:solidFill>
                <a:latin typeface="SimSun"/>
                <a:ea typeface="SimSun"/>
                <a:cs typeface="SimSun"/>
              </a:rPr>
              <a:t>加收滞纳金并处</a:t>
            </a:r>
            <a:r>
              <a:rPr sz="1100" kern="0" spc="-10">
                <a:solidFill>
                  <a:srgbClr val="000000">
                    <a:alpha val="100000"/>
                  </a:srgbClr>
                </a:solidFill>
                <a:latin typeface="SimSun"/>
                <a:ea typeface="SimSun"/>
                <a:cs typeface="SimSun"/>
              </a:rPr>
              <a:t> </a:t>
            </a:r>
            <a:r>
              <a:rPr sz="1100" kern="0" spc="80">
                <a:solidFill>
                  <a:srgbClr val="000000">
                    <a:alpha val="100000"/>
                  </a:srgbClr>
                </a:solidFill>
                <a:latin typeface="SimSun"/>
                <a:ea typeface="SimSun"/>
                <a:cs typeface="SimSun"/>
              </a:rPr>
              <a:t>罚款共计545.8万元。</a:t>
            </a:r>
            <a:endParaRPr lang="SimSun" altLang="SimSun" sz="1100"/>
          </a:p>
          <a:p>
            <a:pPr algn="l" rtl="0" eaLnBrk="0">
              <a:lnSpc>
                <a:spcPct val="106000"/>
              </a:lnSpc>
            </a:pPr>
            <a:endParaRPr lang="Arial" altLang="Arial" sz="800"/>
          </a:p>
          <a:p>
            <a:pPr algn="l" rtl="0" eaLnBrk="0">
              <a:lnSpc>
                <a:spcPct val="7831"/>
              </a:lnSpc>
            </a:pPr>
            <a:endParaRPr lang="Arial" altLang="Arial" sz="100"/>
          </a:p>
          <a:p>
            <a:pPr marL="325754" algn="l" rtl="0" eaLnBrk="0">
              <a:lnSpc>
                <a:spcPct val="99000"/>
              </a:lnSpc>
            </a:pPr>
            <a:r>
              <a:rPr sz="1100" b="1" kern="0" spc="130">
                <a:solidFill>
                  <a:srgbClr val="000000">
                    <a:alpha val="100000"/>
                  </a:srgbClr>
                </a:solidFill>
                <a:latin typeface="SimSun"/>
                <a:ea typeface="SimSun"/>
                <a:cs typeface="SimSun"/>
              </a:rPr>
              <a:t>7、</a:t>
            </a:r>
            <a:r>
              <a:rPr sz="1100" kern="0" spc="-40">
                <a:solidFill>
                  <a:srgbClr val="000000">
                    <a:alpha val="100000"/>
                  </a:srgbClr>
                </a:solidFill>
                <a:latin typeface="SimSun"/>
                <a:ea typeface="SimSun"/>
                <a:cs typeface="SimSun"/>
              </a:rPr>
              <a:t> </a:t>
            </a:r>
            <a:r>
              <a:rPr sz="1100" b="1" kern="0" spc="130">
                <a:solidFill>
                  <a:srgbClr val="000000">
                    <a:alpha val="100000"/>
                  </a:srgbClr>
                </a:solidFill>
                <a:latin typeface="SimSun"/>
                <a:ea typeface="SimSun"/>
                <a:cs typeface="SimSun"/>
              </a:rPr>
              <a:t>网络主播贾亚亚、加婵婵偷逃税案</a:t>
            </a:r>
            <a:endParaRPr lang="SimSun" altLang="SimSun" sz="1100"/>
          </a:p>
        </p:txBody>
      </p:sp>
      <p:sp>
        <p:nvSpPr>
          <p:cNvPr id="350" name="textbox 350"/>
          <p:cNvSpPr/>
          <p:nvPr/>
        </p:nvSpPr>
        <p:spPr>
          <a:xfrm>
            <a:off x="1130273" y="3548709"/>
            <a:ext cx="5297804" cy="1675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804"/>
              </a:lnSpc>
            </a:pPr>
            <a:endParaRPr lang="Arial" altLang="Arial" sz="100"/>
          </a:p>
          <a:p>
            <a:pPr marL="323850" algn="l" rtl="0" eaLnBrk="0">
              <a:lnSpc>
                <a:spcPct val="87000"/>
              </a:lnSpc>
            </a:pPr>
            <a:r>
              <a:rPr sz="1100" kern="0" spc="80">
                <a:solidFill>
                  <a:srgbClr val="000000">
                    <a:alpha val="100000"/>
                  </a:srgbClr>
                </a:solidFill>
                <a:latin typeface="SimSun"/>
                <a:ea typeface="SimSun"/>
                <a:cs typeface="SimSun"/>
              </a:rPr>
              <a:t>安徽省宿州市税务局稽查局根据税收监管中的线索</a:t>
            </a:r>
            <a:r>
              <a:rPr sz="1100" kern="0" spc="70">
                <a:solidFill>
                  <a:srgbClr val="000000">
                    <a:alpha val="100000"/>
                  </a:srgbClr>
                </a:solidFill>
                <a:latin typeface="SimSun"/>
                <a:ea typeface="SimSun"/>
                <a:cs typeface="SimSun"/>
              </a:rPr>
              <a:t>，经进一步精准分析，发</a:t>
            </a:r>
            <a:endParaRPr lang="SimSun" altLang="SimSun" sz="1100"/>
          </a:p>
          <a:p>
            <a:pPr marL="12700" algn="l" rtl="0" eaLnBrk="0">
              <a:lnSpc>
                <a:spcPct val="180000"/>
              </a:lnSpc>
              <a:spcBef>
                <a:spcPts val="11"/>
              </a:spcBef>
            </a:pPr>
            <a:r>
              <a:rPr sz="1100" kern="0" spc="120">
                <a:solidFill>
                  <a:srgbClr val="000000">
                    <a:alpha val="100000"/>
                  </a:srgbClr>
                </a:solidFill>
                <a:latin typeface="SimSun"/>
                <a:ea typeface="SimSun"/>
                <a:cs typeface="SimSun"/>
              </a:rPr>
              <a:t>现网络主播吴思豪少缴税款，依</a:t>
            </a:r>
            <a:r>
              <a:rPr sz="1100" kern="0" spc="110">
                <a:solidFill>
                  <a:srgbClr val="000000">
                    <a:alpha val="100000"/>
                  </a:srgbClr>
                </a:solidFill>
                <a:latin typeface="SimSun"/>
                <a:ea typeface="SimSun"/>
                <a:cs typeface="SimSun"/>
              </a:rPr>
              <a:t>法对其开展了税务检查。经查，吴思豪在2019</a:t>
            </a:r>
            <a:r>
              <a:rPr sz="1100" kern="0" spc="-10">
                <a:solidFill>
                  <a:srgbClr val="000000">
                    <a:alpha val="100000"/>
                  </a:srgbClr>
                </a:solidFill>
                <a:latin typeface="SimSun"/>
                <a:ea typeface="SimSun"/>
                <a:cs typeface="SimSun"/>
              </a:rPr>
              <a:t> </a:t>
            </a:r>
            <a:r>
              <a:rPr sz="1100" kern="0" spc="110">
                <a:solidFill>
                  <a:srgbClr val="000000">
                    <a:alpha val="100000"/>
                  </a:srgbClr>
                </a:solidFill>
                <a:latin typeface="SimSun"/>
                <a:ea typeface="SimSun"/>
                <a:cs typeface="SimSun"/>
              </a:rPr>
              <a:t>年至2021年期间从事网络直播取得收入，未依法办理纳税申报</a:t>
            </a:r>
            <a:r>
              <a:rPr sz="1100" kern="0" spc="100">
                <a:solidFill>
                  <a:srgbClr val="000000">
                    <a:alpha val="100000"/>
                  </a:srgbClr>
                </a:solidFill>
                <a:latin typeface="SimSun"/>
                <a:ea typeface="SimSun"/>
                <a:cs typeface="SimSun"/>
              </a:rPr>
              <a:t>少缴个人所得税</a:t>
            </a:r>
            <a:r>
              <a:rPr sz="1100" kern="0" spc="-10">
                <a:solidFill>
                  <a:srgbClr val="000000">
                    <a:alpha val="100000"/>
                  </a:srgbClr>
                </a:solidFill>
                <a:latin typeface="SimSun"/>
                <a:ea typeface="SimSun"/>
                <a:cs typeface="SimSun"/>
              </a:rPr>
              <a:t> </a:t>
            </a:r>
            <a:r>
              <a:rPr sz="1100" kern="0" spc="110">
                <a:solidFill>
                  <a:srgbClr val="000000">
                    <a:alpha val="100000"/>
                  </a:srgbClr>
                </a:solidFill>
                <a:latin typeface="SimSun"/>
                <a:ea typeface="SimSun"/>
                <a:cs typeface="SimSun"/>
              </a:rPr>
              <a:t>210.57万元。宿州市税务局稽查局</a:t>
            </a:r>
            <a:r>
              <a:rPr sz="1100" kern="0" spc="100">
                <a:solidFill>
                  <a:srgbClr val="000000">
                    <a:alpha val="100000"/>
                  </a:srgbClr>
                </a:solidFill>
                <a:latin typeface="SimSun"/>
                <a:ea typeface="SimSun"/>
                <a:cs typeface="SimSun"/>
              </a:rPr>
              <a:t>对吴思豪追缴税款、加收滞纳金并处罚款共</a:t>
            </a:r>
            <a:r>
              <a:rPr sz="1100" kern="0" spc="0">
                <a:solidFill>
                  <a:srgbClr val="000000">
                    <a:alpha val="100000"/>
                  </a:srgbClr>
                </a:solidFill>
                <a:latin typeface="SimSun"/>
                <a:ea typeface="SimSun"/>
                <a:cs typeface="SimSun"/>
              </a:rPr>
              <a:t> </a:t>
            </a:r>
            <a:r>
              <a:rPr sz="1100" kern="0" spc="80">
                <a:solidFill>
                  <a:srgbClr val="000000">
                    <a:alpha val="100000"/>
                  </a:srgbClr>
                </a:solidFill>
                <a:latin typeface="SimSun"/>
                <a:ea typeface="SimSun"/>
                <a:cs typeface="SimSun"/>
              </a:rPr>
              <a:t>计476.75万元。</a:t>
            </a:r>
            <a:endParaRPr lang="SimSun" altLang="SimSun" sz="1100"/>
          </a:p>
          <a:p>
            <a:pPr algn="l" rtl="0" eaLnBrk="0">
              <a:lnSpc>
                <a:spcPct val="106000"/>
              </a:lnSpc>
            </a:pPr>
            <a:endParaRPr lang="Arial" altLang="Arial" sz="800"/>
          </a:p>
          <a:p>
            <a:pPr marL="325754" algn="l" rtl="0" eaLnBrk="0">
              <a:lnSpc>
                <a:spcPct val="99000"/>
              </a:lnSpc>
              <a:spcBef>
                <a:spcPts val="1"/>
              </a:spcBef>
            </a:pPr>
            <a:r>
              <a:rPr sz="1100" b="1" kern="0" spc="110">
                <a:solidFill>
                  <a:srgbClr val="000000">
                    <a:alpha val="100000"/>
                  </a:srgbClr>
                </a:solidFill>
                <a:latin typeface="SimSun"/>
                <a:ea typeface="SimSun"/>
                <a:cs typeface="SimSun"/>
              </a:rPr>
              <a:t>6、</a:t>
            </a:r>
            <a:r>
              <a:rPr sz="1100" kern="0" spc="-40">
                <a:solidFill>
                  <a:srgbClr val="000000">
                    <a:alpha val="100000"/>
                  </a:srgbClr>
                </a:solidFill>
                <a:latin typeface="SimSun"/>
                <a:ea typeface="SimSun"/>
                <a:cs typeface="SimSun"/>
              </a:rPr>
              <a:t> </a:t>
            </a:r>
            <a:r>
              <a:rPr sz="1100" b="1" kern="0" spc="110">
                <a:solidFill>
                  <a:srgbClr val="000000">
                    <a:alpha val="100000"/>
                  </a:srgbClr>
                </a:solidFill>
                <a:latin typeface="SimSun"/>
                <a:ea typeface="SimSun"/>
                <a:cs typeface="SimSun"/>
              </a:rPr>
              <a:t>网络主播姚振宇偷逃税案</a:t>
            </a:r>
            <a:endParaRPr lang="SimSun" altLang="SimSun" sz="1100"/>
          </a:p>
        </p:txBody>
      </p:sp>
      <p:sp>
        <p:nvSpPr>
          <p:cNvPr id="352" name="textbox 352"/>
          <p:cNvSpPr/>
          <p:nvPr/>
        </p:nvSpPr>
        <p:spPr>
          <a:xfrm>
            <a:off x="2559047" y="2779803"/>
            <a:ext cx="3543934" cy="6438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1"/>
              </a:lnSpc>
            </a:pPr>
            <a:endParaRPr lang="Arial" altLang="Arial" sz="100"/>
          </a:p>
          <a:p>
            <a:pPr marL="456565" algn="l" rtl="0" eaLnBrk="0">
              <a:lnSpc>
                <a:spcPct val="99000"/>
              </a:lnSpc>
            </a:pPr>
            <a:r>
              <a:rPr sz="1100" kern="0" spc="-100">
                <a:solidFill>
                  <a:srgbClr val="000000">
                    <a:alpha val="100000"/>
                  </a:srgbClr>
                </a:solidFill>
                <a:latin typeface="SimHei"/>
                <a:ea typeface="SimHei"/>
                <a:cs typeface="SimHei"/>
              </a:rPr>
              <a:t>安徽省宿州市税务局稽查局</a:t>
            </a:r>
            <a:endParaRPr lang="SimHei" altLang="SimHei" sz="1100"/>
          </a:p>
          <a:p>
            <a:pPr marL="12700" algn="l" rtl="0" eaLnBrk="0">
              <a:lnSpc>
                <a:spcPct val="99000"/>
              </a:lnSpc>
              <a:spcBef>
                <a:spcPts val="243"/>
              </a:spcBef>
            </a:pPr>
            <a:r>
              <a:rPr sz="1100" kern="0" spc="-100">
                <a:solidFill>
                  <a:srgbClr val="000000">
                    <a:alpha val="100000"/>
                  </a:srgbClr>
                </a:solidFill>
                <a:latin typeface="SimHei"/>
                <a:ea typeface="SimHei"/>
                <a:cs typeface="SimHei"/>
              </a:rPr>
              <a:t>依法对网络主播吴思豪少缴税款案进行处理</a:t>
            </a:r>
            <a:endParaRPr lang="SimHei" altLang="SimHei" sz="1100"/>
          </a:p>
          <a:p>
            <a:pPr algn="l" rtl="0" eaLnBrk="0">
              <a:lnSpc>
                <a:spcPct val="100000"/>
              </a:lnSpc>
            </a:pPr>
            <a:endParaRPr lang="Arial" altLang="Arial" sz="1100"/>
          </a:p>
          <a:p>
            <a:pPr algn="r" rtl="0" eaLnBrk="0">
              <a:lnSpc>
                <a:spcPct val="95000"/>
              </a:lnSpc>
              <a:spcBef>
                <a:spcPts val="2"/>
              </a:spcBef>
            </a:pPr>
            <a:r>
              <a:rPr sz="600" kern="0" spc="-10">
                <a:solidFill>
                  <a:srgbClr val="000000">
                    <a:alpha val="100000"/>
                  </a:srgbClr>
                </a:solidFill>
                <a:latin typeface="YouYuan"/>
                <a:ea typeface="YouYuan"/>
                <a:cs typeface="YouYuan"/>
              </a:rPr>
              <a:t>【字体大中小】      打</a:t>
            </a:r>
            <a:r>
              <a:rPr sz="600" kern="0" spc="-20">
                <a:solidFill>
                  <a:srgbClr val="000000">
                    <a:alpha val="100000"/>
                  </a:srgbClr>
                </a:solidFill>
                <a:latin typeface="YouYuan"/>
                <a:ea typeface="YouYuan"/>
                <a:cs typeface="YouYuan"/>
              </a:rPr>
              <a:t> 分 享 到 ： ◎</a:t>
            </a:r>
            <a:endParaRPr lang="YouYuan" altLang="YouYuan" sz="600"/>
          </a:p>
        </p:txBody>
      </p:sp>
      <p:sp>
        <p:nvSpPr>
          <p:cNvPr id="354" name="textbox 354"/>
          <p:cNvSpPr/>
          <p:nvPr/>
        </p:nvSpPr>
        <p:spPr>
          <a:xfrm>
            <a:off x="1130273" y="971076"/>
            <a:ext cx="3794125" cy="4927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696"/>
              </a:lnSpc>
            </a:pPr>
            <a:endParaRPr lang="Arial" altLang="Arial" sz="100"/>
          </a:p>
          <a:p>
            <a:pPr marL="12700" algn="l" rtl="0" eaLnBrk="0">
              <a:lnSpc>
                <a:spcPct val="99000"/>
              </a:lnSpc>
            </a:pPr>
            <a:r>
              <a:rPr sz="1100" kern="0" spc="80">
                <a:solidFill>
                  <a:srgbClr val="000000">
                    <a:alpha val="100000"/>
                  </a:srgbClr>
                </a:solidFill>
                <a:latin typeface="SimSun"/>
                <a:ea typeface="SimSun"/>
                <a:cs typeface="SimSun"/>
              </a:rPr>
              <a:t>吴川追缴税款、加收滞纳金并处罚款共计1359.</a:t>
            </a:r>
            <a:r>
              <a:rPr sz="1100" kern="0" spc="70">
                <a:solidFill>
                  <a:srgbClr val="000000">
                    <a:alpha val="100000"/>
                  </a:srgbClr>
                </a:solidFill>
                <a:latin typeface="SimSun"/>
                <a:ea typeface="SimSun"/>
                <a:cs typeface="SimSun"/>
              </a:rPr>
              <a:t>08万元。</a:t>
            </a:r>
            <a:endParaRPr lang="SimSun" altLang="SimSun" sz="1100"/>
          </a:p>
          <a:p>
            <a:pPr algn="l" rtl="0" eaLnBrk="0">
              <a:lnSpc>
                <a:spcPct val="100000"/>
              </a:lnSpc>
            </a:pPr>
            <a:endParaRPr lang="Arial" altLang="Arial" sz="900"/>
          </a:p>
          <a:p>
            <a:pPr marL="325754" algn="l" rtl="0" eaLnBrk="0">
              <a:lnSpc>
                <a:spcPct val="98000"/>
              </a:lnSpc>
              <a:spcBef>
                <a:spcPts val="2"/>
              </a:spcBef>
            </a:pPr>
            <a:r>
              <a:rPr sz="1100" b="1" kern="0" spc="120">
                <a:solidFill>
                  <a:srgbClr val="000000">
                    <a:alpha val="100000"/>
                  </a:srgbClr>
                </a:solidFill>
                <a:latin typeface="SimSun"/>
                <a:ea typeface="SimSun"/>
                <a:cs typeface="SimSun"/>
              </a:rPr>
              <a:t>5、</a:t>
            </a:r>
            <a:r>
              <a:rPr sz="1100" kern="0" spc="-60">
                <a:solidFill>
                  <a:srgbClr val="000000">
                    <a:alpha val="100000"/>
                  </a:srgbClr>
                </a:solidFill>
                <a:latin typeface="SimSun"/>
                <a:ea typeface="SimSun"/>
                <a:cs typeface="SimSun"/>
              </a:rPr>
              <a:t> </a:t>
            </a:r>
            <a:r>
              <a:rPr sz="1100" b="1" kern="0" spc="120">
                <a:solidFill>
                  <a:srgbClr val="000000">
                    <a:alpha val="100000"/>
                  </a:srgbClr>
                </a:solidFill>
                <a:latin typeface="SimSun"/>
                <a:ea typeface="SimSun"/>
                <a:cs typeface="SimSun"/>
              </a:rPr>
              <a:t>网络主播吴思豪少缴</a:t>
            </a:r>
            <a:r>
              <a:rPr sz="1100" b="1" kern="0" spc="110">
                <a:solidFill>
                  <a:srgbClr val="000000">
                    <a:alpha val="100000"/>
                  </a:srgbClr>
                </a:solidFill>
                <a:latin typeface="SimSun"/>
                <a:ea typeface="SimSun"/>
                <a:cs typeface="SimSun"/>
              </a:rPr>
              <a:t>税款案</a:t>
            </a:r>
            <a:endParaRPr lang="SimSun" altLang="SimSun" sz="1100"/>
          </a:p>
        </p:txBody>
      </p:sp>
      <p:pic>
        <p:nvPicPr>
          <p:cNvPr id="356" name="picture 356"/>
          <p:cNvPicPr>
            <a:picLocks noChangeAspect="1"/>
          </p:cNvPicPr>
          <p:nvPr/>
        </p:nvPicPr>
        <p:blipFill>
          <a:blip r:embed="rId2"/>
          <a:stretch>
            <a:fillRect/>
          </a:stretch>
        </p:blipFill>
        <p:spPr>
          <a:xfrm rot="21600000">
            <a:off x="5118082" y="5480046"/>
            <a:ext cx="793796" cy="203174"/>
          </a:xfrm>
          <a:prstGeom prst="rect">
            <a:avLst/>
          </a:prstGeom>
        </p:spPr>
      </p:pic>
      <p:pic>
        <p:nvPicPr>
          <p:cNvPr id="358" name="picture 358"/>
          <p:cNvPicPr>
            <a:picLocks noChangeAspect="1"/>
          </p:cNvPicPr>
          <p:nvPr/>
        </p:nvPicPr>
        <p:blipFill>
          <a:blip r:embed="rId3"/>
          <a:stretch>
            <a:fillRect/>
          </a:stretch>
        </p:blipFill>
        <p:spPr>
          <a:xfrm rot="21600000">
            <a:off x="5943567" y="5473737"/>
            <a:ext cx="222272" cy="196865"/>
          </a:xfrm>
          <a:prstGeom prst="rect">
            <a:avLst/>
          </a:prstGeom>
        </p:spPr>
      </p:pic>
      <p:sp>
        <p:nvSpPr>
          <p:cNvPr id="360" name="textbox 360"/>
          <p:cNvSpPr/>
          <p:nvPr/>
        </p:nvSpPr>
        <p:spPr>
          <a:xfrm>
            <a:off x="3252444" y="5534933"/>
            <a:ext cx="3053079" cy="5187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897"/>
              </a:lnSpc>
            </a:pPr>
            <a:endParaRPr lang="Arial" altLang="Arial" sz="100"/>
          </a:p>
          <a:p>
            <a:pPr algn="r" rtl="0" eaLnBrk="0">
              <a:lnSpc>
                <a:spcPct val="107000"/>
              </a:lnSpc>
            </a:pPr>
            <a:r>
              <a:rPr sz="600" u="sng" kern="0" spc="-10">
                <a:solidFill>
                  <a:srgbClr val="000000">
                    <a:alpha val="100000"/>
                  </a:srgbClr>
                </a:solidFill>
                <a:latin typeface="SimHei"/>
                <a:ea typeface="SimHei"/>
                <a:cs typeface="SimHei"/>
              </a:rPr>
              <a:t>Q」请输入您要搜索的内容</a:t>
            </a:r>
            <a:r>
              <a:rPr sz="600" kern="0" spc="-10">
                <a:solidFill>
                  <a:srgbClr val="000000">
                    <a:alpha val="100000"/>
                  </a:srgbClr>
                </a:solidFill>
                <a:latin typeface="SimHei"/>
                <a:ea typeface="SimHei"/>
                <a:cs typeface="SimHei"/>
              </a:rPr>
              <a:t>                     </a:t>
            </a:r>
            <a:r>
              <a:rPr sz="1000" kern="0" spc="-10" baseline="-5208">
                <a:solidFill>
                  <a:srgbClr val="D9D9D9">
                    <a:alpha val="100000"/>
                  </a:srgbClr>
                </a:solidFill>
                <a:latin typeface="SimHei"/>
                <a:ea typeface="SimHei"/>
                <a:cs typeface="SimHei"/>
              </a:rPr>
              <a:t>搜</a:t>
            </a:r>
            <a:r>
              <a:rPr sz="600" kern="0" spc="-10">
                <a:solidFill>
                  <a:srgbClr val="D9D9D9">
                    <a:alpha val="100000"/>
                  </a:srgbClr>
                </a:solidFill>
                <a:latin typeface="SimHei"/>
                <a:ea typeface="SimHei"/>
                <a:cs typeface="SimHei"/>
              </a:rPr>
              <a:t> </a:t>
            </a:r>
            <a:r>
              <a:rPr sz="1000" kern="0" spc="-10" baseline="-5208">
                <a:solidFill>
                  <a:srgbClr val="FFFFFF">
                    <a:alpha val="100000"/>
                  </a:srgbClr>
                </a:solidFill>
                <a:latin typeface="SimHei"/>
                <a:ea typeface="SimHei"/>
                <a:cs typeface="SimHei"/>
              </a:rPr>
              <a:t>一</a:t>
            </a:r>
            <a:r>
              <a:rPr sz="600" kern="0" spc="40">
                <a:solidFill>
                  <a:srgbClr val="FFFFFF">
                    <a:alpha val="100000"/>
                  </a:srgbClr>
                </a:solidFill>
                <a:latin typeface="SimHei"/>
                <a:ea typeface="SimHei"/>
                <a:cs typeface="SimHei"/>
              </a:rPr>
              <a:t> </a:t>
            </a:r>
            <a:r>
              <a:rPr sz="1000" kern="0" spc="-10" baseline="-5208">
                <a:solidFill>
                  <a:srgbClr val="D9D9D9">
                    <a:alpha val="100000"/>
                  </a:srgbClr>
                </a:solidFill>
                <a:latin typeface="SimHei"/>
                <a:ea typeface="SimHei"/>
                <a:cs typeface="SimHei"/>
              </a:rPr>
              <a:t>搜</a:t>
            </a:r>
            <a:r>
              <a:rPr sz="600" kern="0" spc="-10">
                <a:solidFill>
                  <a:srgbClr val="D9D9D9">
                    <a:alpha val="100000"/>
                  </a:srgbClr>
                </a:solidFill>
                <a:latin typeface="SimHei"/>
                <a:ea typeface="SimHei"/>
                <a:cs typeface="SimHei"/>
              </a:rPr>
              <a:t>       </a:t>
            </a:r>
            <a:r>
              <a:rPr sz="600" kern="0" spc="-10">
                <a:solidFill>
                  <a:srgbClr val="2775EA">
                    <a:alpha val="100000"/>
                  </a:srgbClr>
                </a:solidFill>
                <a:latin typeface="Arial"/>
                <a:ea typeface="Arial"/>
                <a:cs typeface="Arial"/>
              </a:rPr>
              <a:t>English        </a:t>
            </a:r>
            <a:r>
              <a:rPr sz="900" kern="0" spc="-20" baseline="5787">
                <a:solidFill>
                  <a:srgbClr val="000000">
                    <a:alpha val="100000"/>
                  </a:srgbClr>
                </a:solidFill>
                <a:latin typeface="YouYuan"/>
                <a:ea typeface="YouYuan"/>
                <a:cs typeface="YouYuan"/>
              </a:rPr>
              <a:t>繁</a:t>
            </a:r>
            <a:r>
              <a:rPr sz="500" kern="0" spc="-20">
                <a:solidFill>
                  <a:srgbClr val="000000">
                    <a:alpha val="100000"/>
                  </a:srgbClr>
                </a:solidFill>
                <a:latin typeface="YouYuan"/>
                <a:ea typeface="YouYuan"/>
                <a:cs typeface="YouYuan"/>
              </a:rPr>
              <a:t>    </a:t>
            </a:r>
            <a:r>
              <a:rPr sz="900" kern="0" spc="-20" baseline="-11575">
                <a:solidFill>
                  <a:srgbClr val="000000">
                    <a:alpha val="100000"/>
                  </a:srgbClr>
                </a:solidFill>
                <a:latin typeface="MS Gothic"/>
                <a:ea typeface="MS Gothic"/>
                <a:cs typeface="MS Gothic"/>
              </a:rPr>
              <a:t>☑</a:t>
            </a:r>
            <a:endParaRPr lang="MS Gothic" altLang="MS Gothic" sz="900" baseline="-11575"/>
          </a:p>
          <a:p>
            <a:pPr marL="113664" algn="l" rtl="0" eaLnBrk="0">
              <a:lnSpc>
                <a:spcPct val="95000"/>
              </a:lnSpc>
              <a:spcBef>
                <a:spcPts val="753"/>
              </a:spcBef>
            </a:pPr>
            <a:r>
              <a:rPr sz="600" b="1" kern="0" spc="-40">
                <a:solidFill>
                  <a:srgbClr val="000000">
                    <a:alpha val="100000"/>
                  </a:srgbClr>
                </a:solidFill>
                <a:latin typeface="SimHei"/>
                <a:ea typeface="SimHei"/>
                <a:cs typeface="SimHei"/>
              </a:rPr>
              <a:t>本站热词：</a:t>
            </a:r>
            <a:r>
              <a:rPr sz="600" kern="0" spc="-40">
                <a:solidFill>
                  <a:srgbClr val="000000">
                    <a:alpha val="100000"/>
                  </a:srgbClr>
                </a:solidFill>
                <a:latin typeface="SimHei"/>
                <a:ea typeface="SimHei"/>
                <a:cs typeface="SimHei"/>
              </a:rPr>
              <a:t>发票民营经济便民办税春风行动个税</a:t>
            </a:r>
            <a:r>
              <a:rPr sz="600" kern="0" spc="-50">
                <a:solidFill>
                  <a:srgbClr val="000000">
                    <a:alpha val="100000"/>
                  </a:srgbClr>
                </a:solidFill>
                <a:latin typeface="SimHei"/>
                <a:ea typeface="SimHei"/>
                <a:cs typeface="SimHei"/>
              </a:rPr>
              <a:t>小微企业</a:t>
            </a:r>
            <a:endParaRPr lang="SimHei" altLang="SimHei" sz="600"/>
          </a:p>
          <a:p>
            <a:pPr algn="l" rtl="0" eaLnBrk="0">
              <a:lnSpc>
                <a:spcPct val="105000"/>
              </a:lnSpc>
            </a:pPr>
            <a:endParaRPr lang="Arial" altLang="Arial" sz="600"/>
          </a:p>
          <a:p>
            <a:pPr marL="12700" algn="l" rtl="0" eaLnBrk="0">
              <a:lnSpc>
                <a:spcPts val="852"/>
              </a:lnSpc>
              <a:spcBef>
                <a:spcPts val="5"/>
              </a:spcBef>
            </a:pPr>
            <a:r>
              <a:rPr sz="700" b="1" kern="0" spc="20">
                <a:solidFill>
                  <a:srgbClr val="000000">
                    <a:alpha val="100000"/>
                  </a:srgbClr>
                </a:solidFill>
                <a:latin typeface="SimHei"/>
                <a:ea typeface="SimHei"/>
                <a:cs typeface="SimHei"/>
              </a:rPr>
              <a:t>新闻发布</a:t>
            </a:r>
            <a:r>
              <a:rPr sz="700" kern="0" spc="20">
                <a:solidFill>
                  <a:srgbClr val="000000">
                    <a:alpha val="100000"/>
                  </a:srgbClr>
                </a:solidFill>
                <a:latin typeface="SimHei"/>
                <a:ea typeface="SimHei"/>
                <a:cs typeface="SimHei"/>
              </a:rPr>
              <a:t>       </a:t>
            </a:r>
            <a:r>
              <a:rPr sz="600" b="1" kern="0" spc="20">
                <a:solidFill>
                  <a:srgbClr val="000000">
                    <a:alpha val="100000"/>
                  </a:srgbClr>
                </a:solidFill>
                <a:latin typeface="SimHei"/>
                <a:ea typeface="SimHei"/>
                <a:cs typeface="SimHei"/>
              </a:rPr>
              <a:t>政策法规</a:t>
            </a:r>
            <a:r>
              <a:rPr sz="600" kern="0" spc="10">
                <a:solidFill>
                  <a:srgbClr val="000000">
                    <a:alpha val="100000"/>
                  </a:srgbClr>
                </a:solidFill>
                <a:latin typeface="SimHei"/>
                <a:ea typeface="SimHei"/>
                <a:cs typeface="SimHei"/>
              </a:rPr>
              <a:t>        </a:t>
            </a:r>
            <a:r>
              <a:rPr sz="700" b="1" kern="0" spc="20">
                <a:solidFill>
                  <a:srgbClr val="000000">
                    <a:alpha val="100000"/>
                  </a:srgbClr>
                </a:solidFill>
                <a:latin typeface="SimHei"/>
                <a:ea typeface="SimHei"/>
                <a:cs typeface="SimHei"/>
              </a:rPr>
              <a:t>纳税服务</a:t>
            </a:r>
            <a:r>
              <a:rPr sz="700" kern="0" spc="10">
                <a:solidFill>
                  <a:srgbClr val="000000">
                    <a:alpha val="100000"/>
                  </a:srgbClr>
                </a:solidFill>
                <a:latin typeface="SimHei"/>
                <a:ea typeface="SimHei"/>
                <a:cs typeface="SimHei"/>
              </a:rPr>
              <a:t>       </a:t>
            </a:r>
            <a:r>
              <a:rPr sz="600" b="1" kern="0" spc="20">
                <a:solidFill>
                  <a:srgbClr val="000000">
                    <a:alpha val="100000"/>
                  </a:srgbClr>
                </a:solidFill>
                <a:latin typeface="SimHei"/>
                <a:ea typeface="SimHei"/>
                <a:cs typeface="SimHei"/>
              </a:rPr>
              <a:t>互动交流</a:t>
            </a:r>
            <a:r>
              <a:rPr sz="600" kern="0" spc="10">
                <a:solidFill>
                  <a:srgbClr val="000000">
                    <a:alpha val="100000"/>
                  </a:srgbClr>
                </a:solidFill>
                <a:latin typeface="SimHei"/>
                <a:ea typeface="SimHei"/>
                <a:cs typeface="SimHei"/>
              </a:rPr>
              <a:t>        </a:t>
            </a:r>
            <a:r>
              <a:rPr sz="600" b="1" kern="0" spc="20">
                <a:solidFill>
                  <a:srgbClr val="000000">
                    <a:alpha val="100000"/>
                  </a:srgbClr>
                </a:solidFill>
                <a:latin typeface="SimHei"/>
                <a:ea typeface="SimHei"/>
                <a:cs typeface="SimHei"/>
              </a:rPr>
              <a:t>专题专栏</a:t>
            </a:r>
            <a:endParaRPr lang="SimHei" altLang="SimHei" sz="600"/>
          </a:p>
        </p:txBody>
      </p:sp>
      <p:sp>
        <p:nvSpPr>
          <p:cNvPr id="362" name="textbox 362"/>
          <p:cNvSpPr/>
          <p:nvPr/>
        </p:nvSpPr>
        <p:spPr>
          <a:xfrm>
            <a:off x="2604606" y="1995812"/>
            <a:ext cx="3652520" cy="3308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4"/>
              </a:lnSpc>
            </a:pPr>
            <a:endParaRPr lang="Arial" altLang="Arial" sz="100"/>
          </a:p>
          <a:p>
            <a:pPr marL="761365" algn="l" rtl="0" eaLnBrk="0">
              <a:lnSpc>
                <a:spcPct val="95000"/>
              </a:lnSpc>
            </a:pPr>
            <a:r>
              <a:rPr sz="600" b="1" kern="0" spc="-40">
                <a:solidFill>
                  <a:srgbClr val="000000">
                    <a:alpha val="100000"/>
                  </a:srgbClr>
                </a:solidFill>
                <a:latin typeface="SimHei"/>
                <a:ea typeface="SimHei"/>
                <a:cs typeface="SimHei"/>
              </a:rPr>
              <a:t>本站热词：</a:t>
            </a:r>
            <a:r>
              <a:rPr sz="600" kern="0" spc="-40">
                <a:solidFill>
                  <a:srgbClr val="000000">
                    <a:alpha val="100000"/>
                  </a:srgbClr>
                </a:solidFill>
                <a:latin typeface="SimHei"/>
                <a:ea typeface="SimHei"/>
                <a:cs typeface="SimHei"/>
              </a:rPr>
              <a:t>发粟民营经济便民办税春风行动个税</a:t>
            </a:r>
            <a:r>
              <a:rPr sz="600" kern="0" spc="-50">
                <a:solidFill>
                  <a:srgbClr val="000000">
                    <a:alpha val="100000"/>
                  </a:srgbClr>
                </a:solidFill>
                <a:latin typeface="SimHei"/>
                <a:ea typeface="SimHei"/>
                <a:cs typeface="SimHei"/>
              </a:rPr>
              <a:t>小微企业</a:t>
            </a:r>
            <a:endParaRPr lang="SimHei" altLang="SimHei" sz="600"/>
          </a:p>
          <a:p>
            <a:pPr algn="l" rtl="0" eaLnBrk="0">
              <a:lnSpc>
                <a:spcPct val="112000"/>
              </a:lnSpc>
            </a:pPr>
            <a:endParaRPr lang="Arial" altLang="Arial" sz="600"/>
          </a:p>
          <a:p>
            <a:pPr marL="12700" algn="l" rtl="0" eaLnBrk="0">
              <a:lnSpc>
                <a:spcPts val="902"/>
              </a:lnSpc>
              <a:spcBef>
                <a:spcPts val="5"/>
              </a:spcBef>
            </a:pPr>
            <a:r>
              <a:rPr sz="600" b="1" kern="0" spc="20">
                <a:solidFill>
                  <a:srgbClr val="000000">
                    <a:alpha val="100000"/>
                  </a:srgbClr>
                </a:solidFill>
                <a:latin typeface="SimHei"/>
                <a:ea typeface="SimHei"/>
                <a:cs typeface="SimHei"/>
              </a:rPr>
              <a:t>信息公开</a:t>
            </a:r>
            <a:r>
              <a:rPr sz="600" kern="0" spc="0">
                <a:solidFill>
                  <a:srgbClr val="000000">
                    <a:alpha val="100000"/>
                  </a:srgbClr>
                </a:solidFill>
                <a:latin typeface="SimHei"/>
                <a:ea typeface="SimHei"/>
                <a:cs typeface="SimHei"/>
              </a:rPr>
              <a:t>        </a:t>
            </a:r>
            <a:r>
              <a:rPr sz="700" b="1" kern="0" spc="20">
                <a:solidFill>
                  <a:srgbClr val="000000">
                    <a:alpha val="100000"/>
                  </a:srgbClr>
                </a:solidFill>
                <a:latin typeface="SimHei"/>
                <a:ea typeface="SimHei"/>
                <a:cs typeface="SimHei"/>
              </a:rPr>
              <a:t>新闻发布</a:t>
            </a:r>
            <a:r>
              <a:rPr sz="700" kern="0" spc="60">
                <a:solidFill>
                  <a:srgbClr val="000000">
                    <a:alpha val="100000"/>
                  </a:srgbClr>
                </a:solidFill>
                <a:latin typeface="SimHei"/>
                <a:ea typeface="SimHei"/>
                <a:cs typeface="SimHei"/>
              </a:rPr>
              <a:t>      </a:t>
            </a:r>
            <a:r>
              <a:rPr sz="600" b="1" kern="0" spc="20">
                <a:solidFill>
                  <a:srgbClr val="000000">
                    <a:alpha val="100000"/>
                  </a:srgbClr>
                </a:solidFill>
                <a:latin typeface="SimHei"/>
                <a:ea typeface="SimHei"/>
                <a:cs typeface="SimHei"/>
              </a:rPr>
              <a:t>政策法规</a:t>
            </a:r>
            <a:r>
              <a:rPr sz="600" kern="0" spc="20">
                <a:solidFill>
                  <a:srgbClr val="000000">
                    <a:alpha val="100000"/>
                  </a:srgbClr>
                </a:solidFill>
                <a:latin typeface="SimHei"/>
                <a:ea typeface="SimHei"/>
                <a:cs typeface="SimHei"/>
              </a:rPr>
              <a:t>        </a:t>
            </a:r>
            <a:r>
              <a:rPr sz="700" b="1" kern="0" spc="20">
                <a:solidFill>
                  <a:srgbClr val="000000">
                    <a:alpha val="100000"/>
                  </a:srgbClr>
                </a:solidFill>
                <a:latin typeface="SimHei"/>
                <a:ea typeface="SimHei"/>
                <a:cs typeface="SimHei"/>
              </a:rPr>
              <a:t>纳税服务</a:t>
            </a:r>
            <a:r>
              <a:rPr sz="700" kern="0" spc="10">
                <a:solidFill>
                  <a:srgbClr val="000000">
                    <a:alpha val="100000"/>
                  </a:srgbClr>
                </a:solidFill>
                <a:latin typeface="SimHei"/>
                <a:ea typeface="SimHei"/>
                <a:cs typeface="SimHei"/>
              </a:rPr>
              <a:t>       </a:t>
            </a:r>
            <a:r>
              <a:rPr sz="700" b="1" kern="0" spc="20">
                <a:solidFill>
                  <a:srgbClr val="000000">
                    <a:alpha val="100000"/>
                  </a:srgbClr>
                </a:solidFill>
                <a:latin typeface="SimHei"/>
                <a:ea typeface="SimHei"/>
                <a:cs typeface="SimHei"/>
              </a:rPr>
              <a:t>互动交流</a:t>
            </a:r>
            <a:r>
              <a:rPr sz="700" kern="0" spc="50">
                <a:solidFill>
                  <a:srgbClr val="000000">
                    <a:alpha val="100000"/>
                  </a:srgbClr>
                </a:solidFill>
                <a:latin typeface="SimHei"/>
                <a:ea typeface="SimHei"/>
                <a:cs typeface="SimHei"/>
              </a:rPr>
              <a:t>      </a:t>
            </a:r>
            <a:r>
              <a:rPr sz="600" b="1" kern="0" spc="20">
                <a:solidFill>
                  <a:srgbClr val="000000">
                    <a:alpha val="100000"/>
                  </a:srgbClr>
                </a:solidFill>
                <a:latin typeface="SimHei"/>
                <a:ea typeface="SimHei"/>
                <a:cs typeface="SimHei"/>
              </a:rPr>
              <a:t>专题专栏</a:t>
            </a:r>
            <a:endParaRPr lang="SimHei" altLang="SimHei" sz="600"/>
          </a:p>
        </p:txBody>
      </p:sp>
      <p:pic>
        <p:nvPicPr>
          <p:cNvPr id="364" name="picture 364"/>
          <p:cNvPicPr>
            <a:picLocks noChangeAspect="1"/>
          </p:cNvPicPr>
          <p:nvPr/>
        </p:nvPicPr>
        <p:blipFill>
          <a:blip r:embed="rId4"/>
          <a:stretch>
            <a:fillRect/>
          </a:stretch>
        </p:blipFill>
        <p:spPr>
          <a:xfrm rot="21600000">
            <a:off x="1085874" y="1676403"/>
            <a:ext cx="1295364" cy="361970"/>
          </a:xfrm>
          <a:prstGeom prst="rect">
            <a:avLst/>
          </a:prstGeom>
        </p:spPr>
      </p:pic>
      <p:pic>
        <p:nvPicPr>
          <p:cNvPr id="366" name="picture 366"/>
          <p:cNvPicPr>
            <a:picLocks noChangeAspect="1"/>
          </p:cNvPicPr>
          <p:nvPr/>
        </p:nvPicPr>
        <p:blipFill>
          <a:blip r:embed="rId5"/>
          <a:stretch>
            <a:fillRect/>
          </a:stretch>
        </p:blipFill>
        <p:spPr>
          <a:xfrm rot="21600000">
            <a:off x="5118082" y="1752648"/>
            <a:ext cx="355605" cy="190449"/>
          </a:xfrm>
          <a:prstGeom prst="rect">
            <a:avLst/>
          </a:prstGeom>
        </p:spPr>
      </p:pic>
      <p:graphicFrame>
        <p:nvGraphicFramePr>
          <p:cNvPr id="368" name="table 368"/>
          <p:cNvGraphicFramePr>
            <a:graphicFrameLocks noGrp="1"/>
          </p:cNvGraphicFramePr>
          <p:nvPr/>
        </p:nvGraphicFramePr>
        <p:xfrm>
          <a:off x="3346485" y="1752648"/>
          <a:ext cx="2126615" cy="215900"/>
        </p:xfrm>
        <a:graphic>
          <a:graphicData uri="http://schemas.openxmlformats.org/drawingml/2006/table">
            <a:tbl>
              <a:tblPr/>
              <a:tblGrid>
                <a:gridCol w="1353819"/>
                <a:gridCol w="772794"/>
              </a:tblGrid>
              <a:tr h="215900">
                <a:tc>
                  <a:txBody>
                    <a:bodyPr vert="horz" wrap="square"/>
                    <a:lstStyle/>
                    <a:p>
                      <a:pPr algn="l" rtl="0" eaLnBrk="0">
                        <a:lnSpc>
                          <a:spcPct val="104000"/>
                        </a:lnSpc>
                      </a:pPr>
                      <a:endParaRPr lang="Arial" altLang="Arial" sz="400"/>
                    </a:p>
                    <a:p>
                      <a:pPr marL="75564" algn="l" rtl="0" eaLnBrk="0">
                        <a:lnSpc>
                          <a:spcPct val="92000"/>
                        </a:lnSpc>
                        <a:spcBef>
                          <a:spcPts val="2"/>
                        </a:spcBef>
                      </a:pPr>
                      <a:r>
                        <a:rPr sz="600" kern="0" spc="-50">
                          <a:solidFill>
                            <a:srgbClr val="000000">
                              <a:alpha val="100000"/>
                            </a:srgbClr>
                          </a:solidFill>
                          <a:latin typeface="Times New Roman"/>
                          <a:ea typeface="Times New Roman"/>
                          <a:cs typeface="Times New Roman"/>
                        </a:rPr>
                        <a:t>Q|</a:t>
                      </a:r>
                      <a:r>
                        <a:rPr sz="600" kern="0" spc="20">
                          <a:solidFill>
                            <a:srgbClr val="000000">
                              <a:alpha val="100000"/>
                            </a:srgbClr>
                          </a:solidFill>
                          <a:latin typeface="Times New Roman"/>
                          <a:ea typeface="Times New Roman"/>
                          <a:cs typeface="Times New Roman"/>
                        </a:rPr>
                        <a:t>     </a:t>
                      </a:r>
                      <a:r>
                        <a:rPr sz="600" kern="0" spc="-50">
                          <a:solidFill>
                            <a:srgbClr val="000000">
                              <a:alpha val="100000"/>
                            </a:srgbClr>
                          </a:solidFill>
                          <a:latin typeface="SimHei"/>
                          <a:ea typeface="SimHei"/>
                          <a:cs typeface="SimHei"/>
                        </a:rPr>
                        <a:t>请输入您要搜索的内容</a:t>
                      </a:r>
                      <a:endParaRPr lang="SimHei" altLang="SimHei" sz="600"/>
                    </a:p>
                  </a:txBody>
                  <a:tcPr marL="0" marR="0" marT="0" marB="0">
                    <a:lnL w="6350" cap="flat" cmpd="sng" algn="ctr">
                      <a:solidFill>
                        <a:srgbClr val="0000FF"/>
                      </a:solidFill>
                      <a:prstDash val="solid"/>
                      <a:round/>
                      <a:headEnd type="none" w="med" len="med"/>
                      <a:tailEnd type="none" w="med" len="med"/>
                    </a:lnL>
                    <a:lnR>
                      <a:noFill/>
                    </a:lnR>
                    <a:lnT w="3175" cap="flat" cmpd="sng" algn="ctr">
                      <a:solidFill>
                        <a:srgbClr val="0000FF"/>
                      </a:solidFill>
                      <a:prstDash val="solid"/>
                      <a:round/>
                      <a:headEnd type="none" w="med" len="med"/>
                      <a:tailEnd type="none" w="med" len="med"/>
                    </a:lnT>
                    <a:lnB w="6350" cap="flat" cmpd="sng" algn="ctr">
                      <a:solidFill>
                        <a:srgbClr val="0000FF"/>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493394" algn="l" rtl="0" eaLnBrk="0">
                        <a:lnSpc>
                          <a:spcPct val="96000"/>
                        </a:lnSpc>
                        <a:spcBef>
                          <a:spcPts val="4"/>
                        </a:spcBef>
                      </a:pPr>
                      <a:r>
                        <a:rPr sz="600" kern="0" spc="-40">
                          <a:solidFill>
                            <a:srgbClr val="FFFFFF">
                              <a:alpha val="100000"/>
                            </a:srgbClr>
                          </a:solidFill>
                          <a:latin typeface="SimHei"/>
                          <a:ea typeface="SimHei"/>
                          <a:cs typeface="SimHei"/>
                        </a:rPr>
                        <a:t>搜一搜</a:t>
                      </a:r>
                      <a:endParaRPr lang="SimHei" altLang="SimHei" sz="600"/>
                    </a:p>
                  </a:txBody>
                  <a:tcPr marL="0" marR="0" marT="0" marB="0">
                    <a:lnL>
                      <a:noFill/>
                    </a:lnL>
                    <a:lnR>
                      <a:noFill/>
                    </a:lnR>
                    <a:lnT w="3175" cap="flat" cmpd="sng" algn="ctr">
                      <a:solidFill>
                        <a:srgbClr val="0000FF"/>
                      </a:solidFill>
                      <a:prstDash val="solid"/>
                      <a:round/>
                      <a:headEnd type="none" w="med" len="med"/>
                      <a:tailEnd type="none" w="med" len="med"/>
                    </a:lnT>
                    <a:lnB w="6350" cap="flat" cmpd="sng" algn="ctr">
                      <a:solidFill>
                        <a:srgbClr val="0000FF"/>
                      </a:solidFill>
                      <a:prstDash val="solid"/>
                      <a:round/>
                      <a:headEnd type="none" w="med" len="med"/>
                      <a:tailEnd type="none" w="med" len="med"/>
                    </a:lnB>
                  </a:tcPr>
                </a:tc>
              </a:tr>
            </a:tbl>
          </a:graphicData>
        </a:graphic>
      </p:graphicFrame>
      <p:pic>
        <p:nvPicPr>
          <p:cNvPr id="370" name="picture 370"/>
          <p:cNvPicPr>
            <a:picLocks noChangeAspect="1"/>
          </p:cNvPicPr>
          <p:nvPr/>
        </p:nvPicPr>
        <p:blipFill>
          <a:blip r:embed="rId6"/>
          <a:stretch>
            <a:fillRect/>
          </a:stretch>
        </p:blipFill>
        <p:spPr>
          <a:xfrm rot="21600000">
            <a:off x="1085874" y="5416527"/>
            <a:ext cx="1289012" cy="349246"/>
          </a:xfrm>
          <a:prstGeom prst="rect">
            <a:avLst/>
          </a:prstGeom>
        </p:spPr>
      </p:pic>
      <p:sp>
        <p:nvSpPr>
          <p:cNvPr id="372" name="textbox 372"/>
          <p:cNvSpPr/>
          <p:nvPr/>
        </p:nvSpPr>
        <p:spPr>
          <a:xfrm>
            <a:off x="3276610" y="9929369"/>
            <a:ext cx="98425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10">
                <a:solidFill>
                  <a:srgbClr val="000000">
                    <a:alpha val="100000"/>
                  </a:srgbClr>
                </a:solidFill>
                <a:latin typeface="SimSun"/>
                <a:ea typeface="SimSun"/>
                <a:cs typeface="SimSun"/>
              </a:rPr>
              <a:t>第 1</a:t>
            </a:r>
            <a:r>
              <a:rPr sz="800" kern="0" spc="-6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4</a:t>
            </a:r>
            <a:r>
              <a:rPr sz="800" kern="0" spc="12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页 共 3 4 页</a:t>
            </a:r>
            <a:endParaRPr lang="SimSun" altLang="SimSun" sz="800"/>
          </a:p>
        </p:txBody>
      </p:sp>
      <p:sp>
        <p:nvSpPr>
          <p:cNvPr id="374" name="textbox 374"/>
          <p:cNvSpPr/>
          <p:nvPr/>
        </p:nvSpPr>
        <p:spPr>
          <a:xfrm>
            <a:off x="1353907" y="2198559"/>
            <a:ext cx="959485" cy="142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917"/>
              </a:lnSpc>
            </a:pPr>
            <a:r>
              <a:rPr sz="1100" b="1" kern="0" spc="50" baseline="-7860">
                <a:solidFill>
                  <a:srgbClr val="000000">
                    <a:alpha val="100000"/>
                  </a:srgbClr>
                </a:solidFill>
                <a:latin typeface="SimHei"/>
                <a:ea typeface="SimHei"/>
                <a:cs typeface="SimHei"/>
              </a:rPr>
              <a:t>首页</a:t>
            </a:r>
            <a:r>
              <a:rPr sz="700" kern="0" spc="0">
                <a:solidFill>
                  <a:srgbClr val="000000">
                    <a:alpha val="100000"/>
                  </a:srgbClr>
                </a:solidFill>
                <a:latin typeface="SimHei"/>
                <a:ea typeface="SimHei"/>
                <a:cs typeface="SimHei"/>
              </a:rPr>
              <a:t>         </a:t>
            </a:r>
            <a:r>
              <a:rPr sz="900" b="1" kern="0" spc="50" baseline="7755">
                <a:solidFill>
                  <a:srgbClr val="282F39">
                    <a:alpha val="100000"/>
                  </a:srgbClr>
                </a:solidFill>
                <a:latin typeface="SimHei"/>
                <a:ea typeface="SimHei"/>
                <a:cs typeface="SimHei"/>
              </a:rPr>
              <a:t>总局概况</a:t>
            </a:r>
            <a:endParaRPr lang="SimHei" altLang="SimHei" sz="900" baseline="7755"/>
          </a:p>
        </p:txBody>
      </p:sp>
      <p:sp>
        <p:nvSpPr>
          <p:cNvPr id="376" name="textbox 376"/>
          <p:cNvSpPr/>
          <p:nvPr/>
        </p:nvSpPr>
        <p:spPr>
          <a:xfrm>
            <a:off x="1206506" y="2466648"/>
            <a:ext cx="1292860" cy="112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51"/>
              </a:lnSpc>
            </a:pPr>
            <a:endParaRPr lang="Arial" altLang="Arial" sz="100"/>
          </a:p>
          <a:p>
            <a:pPr marL="12700" algn="l" rtl="0" eaLnBrk="0">
              <a:lnSpc>
                <a:spcPct val="94000"/>
              </a:lnSpc>
            </a:pPr>
            <a:r>
              <a:rPr sz="600" kern="0" spc="-40">
                <a:solidFill>
                  <a:srgbClr val="000000">
                    <a:alpha val="100000"/>
                  </a:srgbClr>
                </a:solidFill>
                <a:latin typeface="SimSun"/>
                <a:ea typeface="SimSun"/>
                <a:cs typeface="SimSun"/>
              </a:rPr>
              <a:t>您所在的位置：首页&gt;新闻发布&gt;税</a:t>
            </a:r>
            <a:r>
              <a:rPr sz="600" kern="0" spc="-50">
                <a:solidFill>
                  <a:srgbClr val="000000">
                    <a:alpha val="100000"/>
                  </a:srgbClr>
                </a:solidFill>
                <a:latin typeface="SimSun"/>
                <a:ea typeface="SimSun"/>
                <a:cs typeface="SimSun"/>
              </a:rPr>
              <a:t>案通报</a:t>
            </a:r>
            <a:endParaRPr lang="SimSun" altLang="SimSun" sz="600"/>
          </a:p>
        </p:txBody>
      </p:sp>
      <p:sp>
        <p:nvSpPr>
          <p:cNvPr id="378" name="textbox 378"/>
          <p:cNvSpPr/>
          <p:nvPr/>
        </p:nvSpPr>
        <p:spPr>
          <a:xfrm>
            <a:off x="5499099" y="1752648"/>
            <a:ext cx="426084" cy="190500"/>
          </a:xfrm>
          <a:prstGeom prst="rect">
            <a:avLst/>
          </a:prstGeom>
          <a:solidFill>
            <a:srgbClr val="EDF2F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Arial" altLang="Arial" sz="400"/>
          </a:p>
          <a:p>
            <a:pPr marL="69850" algn="l" rtl="0" eaLnBrk="0">
              <a:lnSpc>
                <a:spcPct val="92000"/>
              </a:lnSpc>
            </a:pPr>
            <a:r>
              <a:rPr sz="600" kern="0" spc="-30">
                <a:solidFill>
                  <a:srgbClr val="000000">
                    <a:alpha val="100000"/>
                  </a:srgbClr>
                </a:solidFill>
                <a:latin typeface="SimSun"/>
                <a:ea typeface="SimSun"/>
                <a:cs typeface="SimSun"/>
              </a:rPr>
              <a:t>⑤</a:t>
            </a:r>
            <a:r>
              <a:rPr sz="600" kern="0" spc="-70">
                <a:solidFill>
                  <a:srgbClr val="000000">
                    <a:alpha val="100000"/>
                  </a:srgbClr>
                </a:solidFill>
                <a:latin typeface="SimSun"/>
                <a:ea typeface="SimSun"/>
                <a:cs typeface="SimSun"/>
              </a:rPr>
              <a:t> </a:t>
            </a:r>
            <a:r>
              <a:rPr sz="600" kern="0" spc="-30">
                <a:solidFill>
                  <a:srgbClr val="276FC2">
                    <a:alpha val="100000"/>
                  </a:srgbClr>
                </a:solidFill>
                <a:latin typeface="Times New Roman"/>
                <a:ea typeface="Times New Roman"/>
                <a:cs typeface="Times New Roman"/>
              </a:rPr>
              <a:t>English</a:t>
            </a:r>
            <a:endParaRPr lang="Times New Roman" altLang="Times New Roman" sz="600"/>
          </a:p>
        </p:txBody>
      </p:sp>
      <p:grpSp>
        <p:nvGrpSpPr>
          <p:cNvPr id="24" name="group 24"/>
          <p:cNvGrpSpPr/>
          <p:nvPr/>
        </p:nvGrpSpPr>
        <p:grpSpPr>
          <a:xfrm rot="21600000">
            <a:off x="5949920" y="1746231"/>
            <a:ext cx="215919" cy="190556"/>
            <a:chExt cx="215919" cy="190556"/>
          </a:xfrm>
        </p:grpSpPr>
        <p:pic>
          <p:nvPicPr>
            <p:cNvPr id="380" name="picture 380"/>
            <p:cNvPicPr>
              <a:picLocks noChangeAspect="1"/>
            </p:cNvPicPr>
            <p:nvPr/>
          </p:nvPicPr>
          <p:blipFill>
            <a:blip r:embed="rId7"/>
            <a:stretch>
              <a:fillRect/>
            </a:stretch>
          </p:blipFill>
          <p:spPr>
            <a:xfrm rot="21600000">
              <a:off x="0" y="0"/>
              <a:ext cx="215919" cy="190556"/>
            </a:xfrm>
            <a:prstGeom prst="rect">
              <a:avLst/>
            </a:prstGeom>
          </p:spPr>
        </p:pic>
        <p:sp>
          <p:nvSpPr>
            <p:cNvPr id="382" name="textbox 382"/>
            <p:cNvSpPr/>
            <p:nvPr/>
          </p:nvSpPr>
          <p:spPr>
            <a:xfrm>
              <a:off x="-12700" y="-12700"/>
              <a:ext cx="241934" cy="2266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400"/>
            </a:p>
            <a:p>
              <a:pPr marL="82550" algn="l" rtl="0" eaLnBrk="0">
                <a:lnSpc>
                  <a:spcPct val="95000"/>
                </a:lnSpc>
                <a:spcBef>
                  <a:spcPts val="1"/>
                </a:spcBef>
              </a:pPr>
              <a:r>
                <a:rPr sz="600" kern="0" spc="-10">
                  <a:solidFill>
                    <a:srgbClr val="000000">
                      <a:alpha val="100000"/>
                    </a:srgbClr>
                  </a:solidFill>
                  <a:latin typeface="SimSun"/>
                  <a:ea typeface="SimSun"/>
                  <a:cs typeface="SimSun"/>
                </a:rPr>
                <a:t>繁</a:t>
              </a:r>
              <a:endParaRPr lang="SimSun" altLang="SimSun" sz="600"/>
            </a:p>
          </p:txBody>
        </p:sp>
      </p:grpSp>
      <p:sp>
        <p:nvSpPr>
          <p:cNvPr id="384" name="textbox 384"/>
          <p:cNvSpPr/>
          <p:nvPr/>
        </p:nvSpPr>
        <p:spPr>
          <a:xfrm>
            <a:off x="1352545" y="3299630"/>
            <a:ext cx="537844" cy="111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74"/>
              </a:lnSpc>
            </a:pPr>
            <a:r>
              <a:rPr sz="500" kern="0" spc="0">
                <a:solidFill>
                  <a:srgbClr val="000000">
                    <a:alpha val="100000"/>
                  </a:srgbClr>
                </a:solidFill>
                <a:latin typeface="SimSun"/>
                <a:ea typeface="SimSun"/>
                <a:cs typeface="SimSun"/>
              </a:rPr>
              <a:t>时间：2023-07-13</a:t>
            </a:r>
            <a:endParaRPr lang="SimSun" altLang="SimSun" sz="500"/>
          </a:p>
        </p:txBody>
      </p:sp>
      <p:sp>
        <p:nvSpPr>
          <p:cNvPr id="386" name="textbox 386"/>
          <p:cNvSpPr/>
          <p:nvPr/>
        </p:nvSpPr>
        <p:spPr>
          <a:xfrm>
            <a:off x="2604739" y="5921037"/>
            <a:ext cx="364490" cy="1352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60"/>
              </a:lnSpc>
            </a:pPr>
            <a:r>
              <a:rPr sz="700" b="1" kern="0" spc="-40">
                <a:solidFill>
                  <a:srgbClr val="000000">
                    <a:alpha val="100000"/>
                  </a:srgbClr>
                </a:solidFill>
                <a:latin typeface="SimHei"/>
                <a:ea typeface="SimHei"/>
                <a:cs typeface="SimHei"/>
              </a:rPr>
              <a:t>信息公开</a:t>
            </a:r>
            <a:endParaRPr lang="SimHei" altLang="SimHei" sz="700"/>
          </a:p>
        </p:txBody>
      </p:sp>
      <p:sp>
        <p:nvSpPr>
          <p:cNvPr id="388" name="textbox 388"/>
          <p:cNvSpPr/>
          <p:nvPr/>
        </p:nvSpPr>
        <p:spPr>
          <a:xfrm>
            <a:off x="1950571" y="5944992"/>
            <a:ext cx="363220"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6"/>
              </a:lnSpc>
            </a:pPr>
            <a:endParaRPr lang="Arial" altLang="Arial" sz="100"/>
          </a:p>
          <a:p>
            <a:pPr marL="12700" algn="l" rtl="0" eaLnBrk="0">
              <a:lnSpc>
                <a:spcPct val="95000"/>
              </a:lnSpc>
            </a:pPr>
            <a:r>
              <a:rPr sz="600" b="1" kern="0" spc="50">
                <a:solidFill>
                  <a:srgbClr val="000000">
                    <a:alpha val="100000"/>
                  </a:srgbClr>
                </a:solidFill>
                <a:latin typeface="SimHei"/>
                <a:ea typeface="SimHei"/>
                <a:cs typeface="SimHei"/>
              </a:rPr>
              <a:t>总局概况</a:t>
            </a:r>
            <a:endParaRPr lang="SimHei" altLang="SimHei" sz="600"/>
          </a:p>
        </p:txBody>
      </p:sp>
      <p:sp>
        <p:nvSpPr>
          <p:cNvPr id="390" name="textbox 390"/>
          <p:cNvSpPr/>
          <p:nvPr/>
        </p:nvSpPr>
        <p:spPr>
          <a:xfrm>
            <a:off x="1353907" y="5939690"/>
            <a:ext cx="210184" cy="134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58"/>
              </a:lnSpc>
            </a:pPr>
            <a:r>
              <a:rPr sz="700" b="1" kern="0" spc="10">
                <a:solidFill>
                  <a:srgbClr val="000000">
                    <a:alpha val="100000"/>
                  </a:srgbClr>
                </a:solidFill>
                <a:latin typeface="SimHei"/>
                <a:ea typeface="SimHei"/>
                <a:cs typeface="SimHei"/>
              </a:rPr>
              <a:t>首页</a:t>
            </a:r>
            <a:endParaRPr lang="SimHei" altLang="SimHei" sz="700"/>
          </a:p>
        </p:txBody>
      </p:sp>
      <p:sp>
        <p:nvSpPr>
          <p:cNvPr id="392" name="rect"/>
          <p:cNvSpPr/>
          <p:nvPr/>
        </p:nvSpPr>
        <p:spPr>
          <a:xfrm>
            <a:off x="3352762" y="5492771"/>
            <a:ext cx="2120925" cy="6309"/>
          </a:xfrm>
          <a:prstGeom prst="rect">
            <a:avLst/>
          </a:prstGeom>
          <a:solidFill>
            <a:srgbClr val="0000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4" name="textbox 394"/>
          <p:cNvSpPr/>
          <p:nvPr/>
        </p:nvSpPr>
        <p:spPr>
          <a:xfrm>
            <a:off x="6210315" y="1826340"/>
            <a:ext cx="94614" cy="119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36"/>
              </a:lnSpc>
            </a:pPr>
            <a:r>
              <a:rPr sz="600" kern="0" spc="-10">
                <a:solidFill>
                  <a:srgbClr val="000000">
                    <a:alpha val="100000"/>
                  </a:srgbClr>
                </a:solidFill>
                <a:latin typeface="MS Gothic"/>
                <a:ea typeface="MS Gothic"/>
                <a:cs typeface="MS Gothic"/>
              </a:rPr>
              <a:t>☑</a:t>
            </a:r>
            <a:endParaRPr lang="MS Gothic" altLang="MS Gothic" sz="6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6" name="textbox 396"/>
          <p:cNvSpPr/>
          <p:nvPr/>
        </p:nvSpPr>
        <p:spPr>
          <a:xfrm>
            <a:off x="1123920" y="2201488"/>
            <a:ext cx="5304790" cy="7473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4"/>
              </a:lnSpc>
            </a:pPr>
            <a:endParaRPr lang="Arial" altLang="Arial" sz="100"/>
          </a:p>
          <a:p>
            <a:pPr marL="1771650" algn="l" rtl="0" eaLnBrk="0">
              <a:lnSpc>
                <a:spcPct val="100000"/>
              </a:lnSpc>
            </a:pPr>
            <a:r>
              <a:rPr sz="1000" kern="0" spc="0">
                <a:solidFill>
                  <a:srgbClr val="000000">
                    <a:alpha val="100000"/>
                  </a:srgbClr>
                </a:solidFill>
                <a:latin typeface="SimHei"/>
                <a:ea typeface="SimHei"/>
                <a:cs typeface="SimHei"/>
              </a:rPr>
              <a:t>西安市税务局第三稽查局依</a:t>
            </a:r>
            <a:r>
              <a:rPr sz="1000" kern="0" spc="-10">
                <a:solidFill>
                  <a:srgbClr val="000000">
                    <a:alpha val="100000"/>
                  </a:srgbClr>
                </a:solidFill>
                <a:latin typeface="SimHei"/>
                <a:ea typeface="SimHei"/>
                <a:cs typeface="SimHei"/>
              </a:rPr>
              <a:t>法对</a:t>
            </a:r>
            <a:endParaRPr lang="SimHei" altLang="SimHei" sz="1000"/>
          </a:p>
          <a:p>
            <a:pPr marL="1390650" algn="l" rtl="0" eaLnBrk="0">
              <a:lnSpc>
                <a:spcPct val="100000"/>
              </a:lnSpc>
              <a:spcBef>
                <a:spcPts val="301"/>
              </a:spcBef>
            </a:pPr>
            <a:r>
              <a:rPr sz="1000" kern="0" spc="0">
                <a:solidFill>
                  <a:srgbClr val="000000">
                    <a:alpha val="100000"/>
                  </a:srgbClr>
                </a:solidFill>
                <a:latin typeface="SimHei"/>
                <a:ea typeface="SimHei"/>
                <a:cs typeface="SimHei"/>
              </a:rPr>
              <a:t>网络主播贾亚亚、加婵婵偷逃</a:t>
            </a:r>
            <a:r>
              <a:rPr sz="1000" kern="0" spc="-10">
                <a:solidFill>
                  <a:srgbClr val="000000">
                    <a:alpha val="100000"/>
                  </a:srgbClr>
                </a:solidFill>
                <a:latin typeface="SimHei"/>
                <a:ea typeface="SimHei"/>
                <a:cs typeface="SimHei"/>
              </a:rPr>
              <a:t>税案件进行处理</a:t>
            </a:r>
            <a:endParaRPr lang="SimHei" altLang="SimHei" sz="1000"/>
          </a:p>
          <a:p>
            <a:pPr marL="241300" algn="l" rtl="0" eaLnBrk="0">
              <a:lnSpc>
                <a:spcPts val="796"/>
              </a:lnSpc>
              <a:spcBef>
                <a:spcPts val="1197"/>
              </a:spcBef>
            </a:pPr>
            <a:r>
              <a:rPr sz="900" kern="0" spc="-40" baseline="8851">
                <a:solidFill>
                  <a:srgbClr val="000000">
                    <a:alpha val="100000"/>
                  </a:srgbClr>
                </a:solidFill>
                <a:latin typeface="SimHei"/>
                <a:ea typeface="SimHei"/>
                <a:cs typeface="SimHei"/>
              </a:rPr>
              <a:t>时间：2023-02-14</a:t>
            </a:r>
            <a:r>
              <a:rPr sz="500" kern="0" spc="10">
                <a:solidFill>
                  <a:srgbClr val="000000">
                    <a:alpha val="100000"/>
                  </a:srgbClr>
                </a:solidFill>
                <a:latin typeface="SimHei"/>
                <a:ea typeface="SimHei"/>
                <a:cs typeface="SimHei"/>
              </a:rPr>
              <a:t>                      </a:t>
            </a:r>
            <a:r>
              <a:rPr sz="500" kern="0" spc="0">
                <a:solidFill>
                  <a:srgbClr val="000000">
                    <a:alpha val="100000"/>
                  </a:srgbClr>
                </a:solidFill>
                <a:latin typeface="SimHei"/>
                <a:ea typeface="SimHei"/>
                <a:cs typeface="SimHei"/>
              </a:rPr>
              <a:t>                                                                   </a:t>
            </a:r>
            <a:r>
              <a:rPr sz="900" kern="0" spc="-40" baseline="-2723">
                <a:solidFill>
                  <a:srgbClr val="000000">
                    <a:alpha val="100000"/>
                  </a:srgbClr>
                </a:solidFill>
                <a:latin typeface="SimSun"/>
                <a:ea typeface="SimSun"/>
                <a:cs typeface="SimSun"/>
              </a:rPr>
              <a:t>【字体大中小】</a:t>
            </a:r>
            <a:r>
              <a:rPr sz="500" kern="0" spc="0">
                <a:solidFill>
                  <a:srgbClr val="000000">
                    <a:alpha val="100000"/>
                  </a:srgbClr>
                </a:solidFill>
                <a:latin typeface="SimSun"/>
                <a:ea typeface="SimSun"/>
                <a:cs typeface="SimSun"/>
              </a:rPr>
              <a:t>       </a:t>
            </a:r>
            <a:r>
              <a:rPr sz="900" kern="0" spc="-40" baseline="-2723">
                <a:solidFill>
                  <a:srgbClr val="000000">
                    <a:alpha val="100000"/>
                  </a:srgbClr>
                </a:solidFill>
                <a:latin typeface="SimSun"/>
                <a:ea typeface="SimSun"/>
                <a:cs typeface="SimSun"/>
              </a:rPr>
              <a:t>打印</a:t>
            </a:r>
            <a:r>
              <a:rPr sz="500" kern="0" spc="70">
                <a:solidFill>
                  <a:srgbClr val="000000">
                    <a:alpha val="100000"/>
                  </a:srgbClr>
                </a:solidFill>
                <a:latin typeface="SimSun"/>
                <a:ea typeface="SimSun"/>
                <a:cs typeface="SimSun"/>
              </a:rPr>
              <a:t> </a:t>
            </a:r>
            <a:r>
              <a:rPr sz="900" kern="0" spc="-40" baseline="-2723">
                <a:solidFill>
                  <a:srgbClr val="000000">
                    <a:alpha val="100000"/>
                  </a:srgbClr>
                </a:solidFill>
                <a:latin typeface="SimSun"/>
                <a:ea typeface="SimSun"/>
                <a:cs typeface="SimSun"/>
              </a:rPr>
              <a:t>分字到：</a:t>
            </a:r>
            <a:r>
              <a:rPr sz="900" kern="0" spc="-40" baseline="-2723">
                <a:solidFill>
                  <a:srgbClr val="68C52A">
                    <a:alpha val="100000"/>
                  </a:srgbClr>
                </a:solidFill>
                <a:latin typeface="SimSun"/>
                <a:ea typeface="SimSun"/>
                <a:cs typeface="SimSun"/>
              </a:rPr>
              <a:t>◎</a:t>
            </a:r>
            <a:r>
              <a:rPr sz="500" kern="0" spc="0">
                <a:solidFill>
                  <a:srgbClr val="68C52A">
                    <a:alpha val="100000"/>
                  </a:srgbClr>
                </a:solidFill>
                <a:latin typeface="SimSun"/>
                <a:ea typeface="SimSun"/>
                <a:cs typeface="SimSun"/>
              </a:rPr>
              <a:t>    </a:t>
            </a:r>
            <a:endParaRPr lang="SimSun" altLang="SimSun" sz="500"/>
          </a:p>
          <a:p>
            <a:pPr marL="311150" algn="l" rtl="0" eaLnBrk="0">
              <a:lnSpc>
                <a:spcPct val="83000"/>
              </a:lnSpc>
              <a:spcBef>
                <a:spcPts val="1127"/>
              </a:spcBef>
            </a:pPr>
            <a:r>
              <a:rPr sz="1200" kern="0" spc="-20">
                <a:solidFill>
                  <a:srgbClr val="000000">
                    <a:alpha val="100000"/>
                  </a:srgbClr>
                </a:solidFill>
                <a:latin typeface="SimSun"/>
                <a:ea typeface="SimSun"/>
                <a:cs typeface="SimSun"/>
              </a:rPr>
              <a:t>西安市税务局第三稽查局通过税收大数据分析，发现网络主播贾亚</a:t>
            </a:r>
            <a:r>
              <a:rPr sz="1200" kern="0" spc="-30">
                <a:solidFill>
                  <a:srgbClr val="000000">
                    <a:alpha val="100000"/>
                  </a:srgbClr>
                </a:solidFill>
                <a:latin typeface="SimSun"/>
                <a:ea typeface="SimSun"/>
                <a:cs typeface="SimSun"/>
              </a:rPr>
              <a:t>亚、加婵</a:t>
            </a:r>
            <a:endParaRPr lang="SimSun" altLang="SimSun" sz="1200"/>
          </a:p>
          <a:p>
            <a:pPr marL="12700" algn="l" rtl="0" eaLnBrk="0">
              <a:lnSpc>
                <a:spcPct val="166000"/>
              </a:lnSpc>
              <a:spcBef>
                <a:spcPts val="55"/>
              </a:spcBef>
            </a:pPr>
            <a:r>
              <a:rPr sz="1200" kern="0" spc="-20">
                <a:solidFill>
                  <a:srgbClr val="000000">
                    <a:alpha val="100000"/>
                  </a:srgbClr>
                </a:solidFill>
                <a:latin typeface="SimSun"/>
                <a:ea typeface="SimSun"/>
                <a:cs typeface="SimSun"/>
              </a:rPr>
              <a:t>婵涉嫌偷逃税款，在相关税务机关配合下，依法对其</a:t>
            </a:r>
            <a:r>
              <a:rPr sz="1200" kern="0" spc="-30">
                <a:solidFill>
                  <a:srgbClr val="000000">
                    <a:alpha val="100000"/>
                  </a:srgbClr>
                </a:solidFill>
                <a:latin typeface="SimSun"/>
                <a:ea typeface="SimSun"/>
                <a:cs typeface="SimSun"/>
              </a:rPr>
              <a:t>开展了税务检查。经查，贾 </a:t>
            </a:r>
            <a:r>
              <a:rPr sz="1200" kern="0" spc="10">
                <a:solidFill>
                  <a:srgbClr val="000000">
                    <a:alpha val="100000"/>
                  </a:srgbClr>
                </a:solidFill>
                <a:latin typeface="SimSun"/>
                <a:ea typeface="SimSun"/>
                <a:cs typeface="SimSun"/>
              </a:rPr>
              <a:t>亚亚在2019年至2021年期间从事直播取得收入，未依法办理纳税申报少</a:t>
            </a:r>
            <a:r>
              <a:rPr sz="1200" kern="0" spc="0">
                <a:solidFill>
                  <a:srgbClr val="000000">
                    <a:alpha val="100000"/>
                  </a:srgbClr>
                </a:solidFill>
                <a:latin typeface="SimSun"/>
                <a:ea typeface="SimSun"/>
                <a:cs typeface="SimSun"/>
              </a:rPr>
              <a:t>缴个人 </a:t>
            </a:r>
            <a:r>
              <a:rPr sz="1200" kern="0" spc="20">
                <a:solidFill>
                  <a:srgbClr val="000000">
                    <a:alpha val="100000"/>
                  </a:srgbClr>
                </a:solidFill>
                <a:latin typeface="SimSun"/>
                <a:ea typeface="SimSun"/>
                <a:cs typeface="SimSun"/>
              </a:rPr>
              <a:t>所得税9.81万元，其中偷税9.26万元</a:t>
            </a:r>
            <a:r>
              <a:rPr sz="1200" kern="0" spc="10">
                <a:solidFill>
                  <a:srgbClr val="000000">
                    <a:alpha val="100000"/>
                  </a:srgbClr>
                </a:solidFill>
                <a:latin typeface="SimSun"/>
                <a:ea typeface="SimSun"/>
                <a:cs typeface="SimSun"/>
              </a:rPr>
              <a:t>。西安市税务局第三稽查局对贾亚亚追缴</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税款、加收滞纳金并处罚款共</a:t>
            </a:r>
            <a:r>
              <a:rPr sz="1200" kern="0" spc="10">
                <a:solidFill>
                  <a:srgbClr val="000000">
                    <a:alpha val="100000"/>
                  </a:srgbClr>
                </a:solidFill>
                <a:latin typeface="SimSun"/>
                <a:ea typeface="SimSun"/>
                <a:cs typeface="SimSun"/>
              </a:rPr>
              <a:t>计17.67万元。</a:t>
            </a:r>
            <a:endParaRPr lang="SimSun" altLang="SimSun" sz="1200"/>
          </a:p>
          <a:p>
            <a:pPr marL="311150" algn="l" rtl="0" eaLnBrk="0">
              <a:lnSpc>
                <a:spcPct val="83000"/>
              </a:lnSpc>
              <a:spcBef>
                <a:spcPts val="985"/>
              </a:spcBef>
            </a:pPr>
            <a:r>
              <a:rPr sz="1200" kern="0" spc="20">
                <a:solidFill>
                  <a:srgbClr val="000000">
                    <a:alpha val="100000"/>
                  </a:srgbClr>
                </a:solidFill>
                <a:latin typeface="SimSun"/>
                <a:ea typeface="SimSun"/>
                <a:cs typeface="SimSun"/>
              </a:rPr>
              <a:t>加婵婵在2020年至2021年期间从</a:t>
            </a:r>
            <a:r>
              <a:rPr sz="1200" kern="0" spc="10">
                <a:solidFill>
                  <a:srgbClr val="000000">
                    <a:alpha val="100000"/>
                  </a:srgbClr>
                </a:solidFill>
                <a:latin typeface="SimSun"/>
                <a:ea typeface="SimSun"/>
                <a:cs typeface="SimSun"/>
              </a:rPr>
              <a:t>事直播取得收入，未依法办理纳税申报少</a:t>
            </a:r>
            <a:endParaRPr lang="SimSun" altLang="SimSun" sz="1200"/>
          </a:p>
          <a:p>
            <a:pPr marL="12700" algn="l" rtl="0" eaLnBrk="0">
              <a:lnSpc>
                <a:spcPct val="169000"/>
              </a:lnSpc>
              <a:spcBef>
                <a:spcPts val="3"/>
              </a:spcBef>
            </a:pPr>
            <a:r>
              <a:rPr sz="1200" kern="0" spc="40">
                <a:solidFill>
                  <a:srgbClr val="000000">
                    <a:alpha val="100000"/>
                  </a:srgbClr>
                </a:solidFill>
                <a:latin typeface="SimSun"/>
                <a:ea typeface="SimSun"/>
                <a:cs typeface="SimSun"/>
              </a:rPr>
              <a:t>缴个人所得税10.</a:t>
            </a:r>
            <a:r>
              <a:rPr sz="1200" kern="0" spc="30">
                <a:solidFill>
                  <a:srgbClr val="000000">
                    <a:alpha val="100000"/>
                  </a:srgbClr>
                </a:solidFill>
                <a:latin typeface="SimSun"/>
                <a:ea typeface="SimSun"/>
                <a:cs typeface="SimSun"/>
              </a:rPr>
              <a:t>28万元，其中偷税9.89万元。西安市税务局第三稽查局对加</a:t>
            </a:r>
            <a:r>
              <a:rPr sz="1200" kern="0" spc="-1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婵婵追缴税款、加收滞纳金并处罚款共计18.57万元。</a:t>
            </a:r>
            <a:endParaRPr lang="SimSun" altLang="SimSun" sz="1200"/>
          </a:p>
          <a:p>
            <a:pPr marL="311150" algn="l" rtl="0" eaLnBrk="0">
              <a:lnSpc>
                <a:spcPct val="83000"/>
              </a:lnSpc>
              <a:spcBef>
                <a:spcPts val="989"/>
              </a:spcBef>
            </a:pPr>
            <a:r>
              <a:rPr sz="1200" kern="0" spc="-20">
                <a:solidFill>
                  <a:srgbClr val="000000">
                    <a:alpha val="100000"/>
                  </a:srgbClr>
                </a:solidFill>
                <a:latin typeface="SimSun"/>
                <a:ea typeface="SimSun"/>
                <a:cs typeface="SimSun"/>
              </a:rPr>
              <a:t>可见，并非全部未申报收入构成偷税，这也符合《税收征收管理法》</a:t>
            </a:r>
            <a:r>
              <a:rPr sz="1200" kern="0" spc="-30">
                <a:solidFill>
                  <a:srgbClr val="000000">
                    <a:alpha val="100000"/>
                  </a:srgbClr>
                </a:solidFill>
                <a:latin typeface="SimSun"/>
                <a:ea typeface="SimSun"/>
                <a:cs typeface="SimSun"/>
              </a:rPr>
              <a:t>第六十</a:t>
            </a:r>
            <a:endParaRPr lang="SimSun" altLang="SimSun" sz="1200"/>
          </a:p>
          <a:p>
            <a:pPr marL="12700" algn="l" rtl="0" eaLnBrk="0">
              <a:lnSpc>
                <a:spcPct val="163000"/>
              </a:lnSpc>
              <a:spcBef>
                <a:spcPts val="17"/>
              </a:spcBef>
            </a:pPr>
            <a:r>
              <a:rPr sz="1200" kern="0" spc="-20">
                <a:solidFill>
                  <a:srgbClr val="000000">
                    <a:alpha val="100000"/>
                  </a:srgbClr>
                </a:solidFill>
                <a:latin typeface="SimSun"/>
                <a:ea typeface="SimSun"/>
                <a:cs typeface="SimSun"/>
              </a:rPr>
              <a:t>三条的规定，即只有“经通知申报未申报”或者“虚</a:t>
            </a:r>
            <a:r>
              <a:rPr sz="1200" kern="0" spc="-30">
                <a:solidFill>
                  <a:srgbClr val="000000">
                    <a:alpha val="100000"/>
                  </a:srgbClr>
                </a:solidFill>
                <a:latin typeface="SimSun"/>
                <a:ea typeface="SimSun"/>
                <a:cs typeface="SimSun"/>
              </a:rPr>
              <a:t>假申报”等情形，才构成偷 </a:t>
            </a:r>
            <a:r>
              <a:rPr sz="1200" kern="0" spc="-20">
                <a:solidFill>
                  <a:srgbClr val="000000">
                    <a:alpha val="100000"/>
                  </a:srgbClr>
                </a:solidFill>
                <a:latin typeface="SimSun"/>
                <a:ea typeface="SimSun"/>
                <a:cs typeface="SimSun"/>
              </a:rPr>
              <a:t>税，且个税方面存在“首违不罚”的豁免政策。则税</a:t>
            </a:r>
            <a:r>
              <a:rPr sz="1200" kern="0" spc="-30">
                <a:solidFill>
                  <a:srgbClr val="000000">
                    <a:alpha val="100000"/>
                  </a:srgbClr>
                </a:solidFill>
                <a:latin typeface="SimSun"/>
                <a:ea typeface="SimSun"/>
                <a:cs typeface="SimSun"/>
              </a:rPr>
              <a:t>务机关应当准确区分未申报 </a:t>
            </a:r>
            <a:r>
              <a:rPr sz="1200" kern="0" spc="-10">
                <a:solidFill>
                  <a:srgbClr val="000000">
                    <a:alpha val="100000"/>
                  </a:srgbClr>
                </a:solidFill>
                <a:latin typeface="SimSun"/>
                <a:ea typeface="SimSun"/>
                <a:cs typeface="SimSun"/>
              </a:rPr>
              <a:t>纳税的部分，而应先通知其申报，对于虚假申报的部分，才可定性</a:t>
            </a:r>
            <a:r>
              <a:rPr sz="1200" kern="0" spc="-20">
                <a:solidFill>
                  <a:srgbClr val="000000">
                    <a:alpha val="100000"/>
                  </a:srgbClr>
                </a:solidFill>
                <a:latin typeface="SimSun"/>
                <a:ea typeface="SimSun"/>
                <a:cs typeface="SimSun"/>
              </a:rPr>
              <a:t>偷税。</a:t>
            </a:r>
            <a:endParaRPr lang="SimSun" altLang="SimSun" sz="1200"/>
          </a:p>
          <a:p>
            <a:pPr marL="97155" algn="l" rtl="0" eaLnBrk="0">
              <a:lnSpc>
                <a:spcPct val="95000"/>
              </a:lnSpc>
              <a:spcBef>
                <a:spcPts val="1023"/>
              </a:spcBef>
            </a:pPr>
            <a:r>
              <a:rPr sz="1200" b="1" kern="0" spc="110">
                <a:solidFill>
                  <a:srgbClr val="000000">
                    <a:alpha val="100000"/>
                  </a:srgbClr>
                </a:solidFill>
                <a:latin typeface="SimSun"/>
                <a:ea typeface="SimSun"/>
                <a:cs typeface="SimSun"/>
              </a:rPr>
              <a:t>(二)2023年高净值人士股权转让涉税案件</a:t>
            </a:r>
            <a:endParaRPr lang="SimSun" altLang="SimSun" sz="1200"/>
          </a:p>
          <a:p>
            <a:pPr marL="313054" algn="l" rtl="0" eaLnBrk="0">
              <a:lnSpc>
                <a:spcPct val="94000"/>
              </a:lnSpc>
              <a:spcBef>
                <a:spcPts val="1038"/>
              </a:spcBef>
            </a:pPr>
            <a:r>
              <a:rPr sz="1200" b="1" kern="0" spc="-20">
                <a:solidFill>
                  <a:srgbClr val="000000">
                    <a:alpha val="100000"/>
                  </a:srgbClr>
                </a:solidFill>
                <a:latin typeface="SimSun"/>
                <a:ea typeface="SimSun"/>
                <a:cs typeface="SimSun"/>
              </a:rPr>
              <a:t>1、</a:t>
            </a:r>
            <a:r>
              <a:rPr sz="1200" kern="0" spc="-300">
                <a:solidFill>
                  <a:srgbClr val="000000">
                    <a:alpha val="100000"/>
                  </a:srgbClr>
                </a:solidFill>
                <a:latin typeface="SimSun"/>
                <a:ea typeface="SimSun"/>
                <a:cs typeface="SimSun"/>
              </a:rPr>
              <a:t> </a:t>
            </a:r>
            <a:r>
              <a:rPr sz="1200" b="1" kern="0" spc="-20">
                <a:solidFill>
                  <a:srgbClr val="000000">
                    <a:alpha val="100000"/>
                  </a:srgbClr>
                </a:solidFill>
                <a:latin typeface="SimSun"/>
                <a:ea typeface="SimSun"/>
                <a:cs typeface="SimSun"/>
              </a:rPr>
              <a:t>自然人向关联公司转让股权，未依法申报缴纳个人所得税</a:t>
            </a:r>
            <a:endParaRPr lang="SimSun" altLang="SimSun" sz="1200"/>
          </a:p>
          <a:p>
            <a:pPr algn="r" rtl="0" eaLnBrk="0">
              <a:lnSpc>
                <a:spcPct val="83000"/>
              </a:lnSpc>
              <a:spcBef>
                <a:spcPts val="864"/>
              </a:spcBef>
            </a:pPr>
            <a:r>
              <a:rPr sz="1200" kern="0" spc="-10">
                <a:solidFill>
                  <a:srgbClr val="000000">
                    <a:alpha val="100000"/>
                  </a:srgbClr>
                </a:solidFill>
                <a:latin typeface="Times New Roman"/>
                <a:ea typeface="Times New Roman"/>
                <a:cs typeface="Times New Roman"/>
              </a:rPr>
              <a:t>M</a:t>
            </a:r>
            <a:r>
              <a:rPr sz="1200" kern="0" spc="-130">
                <a:solidFill>
                  <a:srgbClr val="000000">
                    <a:alpha val="100000"/>
                  </a:srgbClr>
                </a:solidFill>
                <a:latin typeface="Times New Roman"/>
                <a:ea typeface="Times New Roman"/>
                <a:cs typeface="Times New Roman"/>
              </a:rPr>
              <a:t> </a:t>
            </a:r>
            <a:r>
              <a:rPr sz="1200" kern="0" spc="-10">
                <a:solidFill>
                  <a:srgbClr val="000000">
                    <a:alpha val="100000"/>
                  </a:srgbClr>
                </a:solidFill>
                <a:latin typeface="SimSun"/>
                <a:ea typeface="SimSun"/>
                <a:cs typeface="SimSun"/>
              </a:rPr>
              <a:t>公司主营工业控制设备生产，类型为有限责任公</a:t>
            </a:r>
            <a:r>
              <a:rPr sz="1200" kern="0" spc="-20">
                <a:solidFill>
                  <a:srgbClr val="000000">
                    <a:alpha val="100000"/>
                  </a:srgbClr>
                </a:solidFill>
                <a:latin typeface="SimSun"/>
                <a:ea typeface="SimSun"/>
                <a:cs typeface="SimSun"/>
              </a:rPr>
              <a:t>司。该企业有两名自然人</a:t>
            </a:r>
            <a:endParaRPr lang="SimSun" altLang="SimSun" sz="1200"/>
          </a:p>
          <a:p>
            <a:pPr marL="12700" algn="l" rtl="0" eaLnBrk="0">
              <a:lnSpc>
                <a:spcPct val="165000"/>
              </a:lnSpc>
              <a:spcBef>
                <a:spcPts val="37"/>
              </a:spcBef>
            </a:pPr>
            <a:r>
              <a:rPr sz="1200" kern="0" spc="10">
                <a:solidFill>
                  <a:srgbClr val="000000">
                    <a:alpha val="100000"/>
                  </a:srgbClr>
                </a:solidFill>
                <a:latin typeface="SimSun"/>
                <a:ea typeface="SimSun"/>
                <a:cs typeface="SimSun"/>
              </a:rPr>
              <a:t>股东张某、王某，系夫</a:t>
            </a:r>
            <a:r>
              <a:rPr sz="1200" kern="0" spc="0">
                <a:solidFill>
                  <a:srgbClr val="000000">
                    <a:alpha val="100000"/>
                  </a:srgbClr>
                </a:solidFill>
                <a:latin typeface="SimSun"/>
                <a:ea typeface="SimSun"/>
                <a:cs typeface="SimSun"/>
              </a:rPr>
              <a:t>妻关系，持股比例分别为95%和5%。</a:t>
            </a:r>
            <a:r>
              <a:rPr sz="1200" kern="0" spc="0">
                <a:solidFill>
                  <a:srgbClr val="000000">
                    <a:alpha val="100000"/>
                  </a:srgbClr>
                </a:solidFill>
                <a:latin typeface="Times New Roman"/>
                <a:ea typeface="Times New Roman"/>
                <a:cs typeface="Times New Roman"/>
              </a:rPr>
              <a:t>H</a:t>
            </a:r>
            <a:r>
              <a:rPr sz="1200" kern="0" spc="-80">
                <a:solidFill>
                  <a:srgbClr val="000000">
                    <a:alpha val="100000"/>
                  </a:srgbClr>
                </a:solidFill>
                <a:latin typeface="Times New Roman"/>
                <a:ea typeface="Times New Roman"/>
                <a:cs typeface="Times New Roman"/>
              </a:rPr>
              <a:t> </a:t>
            </a:r>
            <a:r>
              <a:rPr sz="1200" kern="0" spc="0">
                <a:solidFill>
                  <a:srgbClr val="000000">
                    <a:alpha val="100000"/>
                  </a:srgbClr>
                </a:solidFill>
                <a:latin typeface="SimSun"/>
                <a:ea typeface="SimSun"/>
                <a:cs typeface="SimSun"/>
              </a:rPr>
              <a:t>公司也是张某与妻 </a:t>
            </a:r>
            <a:r>
              <a:rPr sz="1200" kern="0" spc="-20">
                <a:solidFill>
                  <a:srgbClr val="000000">
                    <a:alpha val="100000"/>
                  </a:srgbClr>
                </a:solidFill>
                <a:latin typeface="SimSun"/>
                <a:ea typeface="SimSun"/>
                <a:cs typeface="SimSun"/>
              </a:rPr>
              <a:t>子王某全资控股的企业，由于</a:t>
            </a:r>
            <a:r>
              <a:rPr sz="1200" kern="0" spc="-20">
                <a:solidFill>
                  <a:srgbClr val="000000">
                    <a:alpha val="100000"/>
                  </a:srgbClr>
                </a:solidFill>
                <a:latin typeface="Times New Roman"/>
                <a:ea typeface="Times New Roman"/>
                <a:cs typeface="Times New Roman"/>
              </a:rPr>
              <a:t>M</a:t>
            </a:r>
            <a:r>
              <a:rPr sz="1200" kern="0" spc="-40">
                <a:solidFill>
                  <a:srgbClr val="000000">
                    <a:alpha val="100000"/>
                  </a:srgbClr>
                </a:solidFill>
                <a:latin typeface="Times New Roman"/>
                <a:ea typeface="Times New Roman"/>
                <a:cs typeface="Times New Roman"/>
              </a:rPr>
              <a:t> </a:t>
            </a:r>
            <a:r>
              <a:rPr sz="1200" kern="0" spc="-20">
                <a:solidFill>
                  <a:srgbClr val="000000">
                    <a:alpha val="100000"/>
                  </a:srgbClr>
                </a:solidFill>
                <a:latin typeface="SimSun"/>
                <a:ea typeface="SimSun"/>
                <a:cs typeface="SimSun"/>
              </a:rPr>
              <a:t>公司有上市计划，为了进一步提升企业竞争力，</a:t>
            </a:r>
            <a:r>
              <a:rPr sz="1200" kern="0" spc="0">
                <a:solidFill>
                  <a:srgbClr val="000000">
                    <a:alpha val="100000"/>
                  </a:srgbClr>
                </a:solidFill>
                <a:latin typeface="SimSun"/>
                <a:ea typeface="SimSun"/>
                <a:cs typeface="SimSun"/>
              </a:rPr>
              <a:t> 2020年，张某将自己持有的</a:t>
            </a:r>
            <a:r>
              <a:rPr sz="1200" kern="0" spc="0">
                <a:solidFill>
                  <a:srgbClr val="000000">
                    <a:alpha val="100000"/>
                  </a:srgbClr>
                </a:solidFill>
                <a:latin typeface="Times New Roman"/>
                <a:ea typeface="Times New Roman"/>
                <a:cs typeface="Times New Roman"/>
              </a:rPr>
              <a:t>M</a:t>
            </a:r>
            <a:r>
              <a:rPr sz="1200" kern="0" spc="-20">
                <a:solidFill>
                  <a:srgbClr val="000000">
                    <a:alpha val="100000"/>
                  </a:srgbClr>
                </a:solidFill>
                <a:latin typeface="Times New Roman"/>
                <a:ea typeface="Times New Roman"/>
                <a:cs typeface="Times New Roman"/>
              </a:rPr>
              <a:t> </a:t>
            </a:r>
            <a:r>
              <a:rPr sz="1200" kern="0" spc="0">
                <a:solidFill>
                  <a:srgbClr val="000000">
                    <a:alpha val="100000"/>
                  </a:srgbClr>
                </a:solidFill>
                <a:latin typeface="SimSun"/>
                <a:ea typeface="SimSun"/>
                <a:cs typeface="SimSun"/>
              </a:rPr>
              <a:t>公司60%股份划转给</a:t>
            </a:r>
            <a:r>
              <a:rPr sz="1200" kern="0" spc="0">
                <a:solidFill>
                  <a:srgbClr val="000000">
                    <a:alpha val="100000"/>
                  </a:srgbClr>
                </a:solidFill>
                <a:latin typeface="Times New Roman"/>
                <a:ea typeface="Times New Roman"/>
                <a:cs typeface="Times New Roman"/>
              </a:rPr>
              <a:t>H</a:t>
            </a:r>
            <a:r>
              <a:rPr sz="1200" kern="0" spc="0">
                <a:solidFill>
                  <a:srgbClr val="000000">
                    <a:alpha val="100000"/>
                  </a:srgbClr>
                </a:solidFill>
                <a:latin typeface="SimSun"/>
                <a:ea typeface="SimSun"/>
                <a:cs typeface="SimSun"/>
              </a:rPr>
              <a:t>公司。变更后，</a:t>
            </a:r>
            <a:r>
              <a:rPr sz="1200" kern="0" spc="-250">
                <a:solidFill>
                  <a:srgbClr val="000000">
                    <a:alpha val="100000"/>
                  </a:srgbClr>
                </a:solidFill>
                <a:latin typeface="SimSun"/>
                <a:ea typeface="SimSun"/>
                <a:cs typeface="SimSun"/>
              </a:rPr>
              <a:t> </a:t>
            </a:r>
            <a:r>
              <a:rPr sz="1200" kern="0" spc="0">
                <a:solidFill>
                  <a:srgbClr val="000000">
                    <a:alpha val="100000"/>
                  </a:srgbClr>
                </a:solidFill>
                <a:latin typeface="Times New Roman"/>
                <a:ea typeface="Times New Roman"/>
                <a:cs typeface="Times New Roman"/>
              </a:rPr>
              <a:t>M</a:t>
            </a:r>
            <a:r>
              <a:rPr sz="1200" kern="0" spc="0">
                <a:solidFill>
                  <a:srgbClr val="000000">
                    <a:alpha val="100000"/>
                  </a:srgbClr>
                </a:solidFill>
                <a:latin typeface="SimSun"/>
                <a:ea typeface="SimSun"/>
                <a:cs typeface="SimSun"/>
              </a:rPr>
              <a:t>公司增加 </a:t>
            </a:r>
            <a:r>
              <a:rPr sz="1200" kern="0" spc="50">
                <a:solidFill>
                  <a:srgbClr val="000000">
                    <a:alpha val="100000"/>
                  </a:srgbClr>
                </a:solidFill>
                <a:latin typeface="SimSun"/>
                <a:ea typeface="SimSun"/>
                <a:cs typeface="SimSun"/>
              </a:rPr>
              <a:t>股东H</a:t>
            </a:r>
            <a:r>
              <a:rPr sz="1200" kern="0" spc="-15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公司，所持股份占比60%,张某持股下降为35%,王某仍为5%。此后，</a:t>
            </a:r>
            <a:r>
              <a:rPr sz="1200" kern="0" spc="-25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H </a:t>
            </a:r>
            <a:r>
              <a:rPr sz="1200" kern="0" spc="-30">
                <a:solidFill>
                  <a:srgbClr val="000000">
                    <a:alpha val="100000"/>
                  </a:srgbClr>
                </a:solidFill>
                <a:latin typeface="SimSun"/>
                <a:ea typeface="SimSun"/>
                <a:cs typeface="SimSun"/>
              </a:rPr>
              <a:t>公司和张某均未就该交易进行申报。</a:t>
            </a:r>
            <a:endParaRPr lang="SimSun" altLang="SimSun" sz="1200"/>
          </a:p>
          <a:p>
            <a:pPr marL="311150" algn="l" rtl="0" eaLnBrk="0">
              <a:lnSpc>
                <a:spcPct val="83000"/>
              </a:lnSpc>
              <a:spcBef>
                <a:spcPts val="939"/>
              </a:spcBef>
            </a:pPr>
            <a:r>
              <a:rPr sz="1200" kern="0" spc="40">
                <a:solidFill>
                  <a:srgbClr val="000000">
                    <a:alpha val="100000"/>
                  </a:srgbClr>
                </a:solidFill>
                <a:latin typeface="SimSun"/>
                <a:ea typeface="SimSun"/>
                <a:cs typeface="SimSun"/>
              </a:rPr>
              <a:t>2023年3月，税务人员发现</a:t>
            </a:r>
            <a:r>
              <a:rPr sz="1200" kern="0" spc="40">
                <a:solidFill>
                  <a:srgbClr val="000000">
                    <a:alpha val="100000"/>
                  </a:srgbClr>
                </a:solidFill>
                <a:latin typeface="Times New Roman"/>
                <a:ea typeface="Times New Roman"/>
                <a:cs typeface="Times New Roman"/>
              </a:rPr>
              <a:t>M</a:t>
            </a:r>
            <a:r>
              <a:rPr sz="1200" kern="0" spc="40">
                <a:solidFill>
                  <a:srgbClr val="000000">
                    <a:alpha val="100000"/>
                  </a:srgbClr>
                </a:solidFill>
                <a:latin typeface="SimSun"/>
                <a:ea typeface="SimSun"/>
                <a:cs typeface="SimSun"/>
              </a:rPr>
              <a:t>公司信息存在异常。综合各方情况，税务人</a:t>
            </a:r>
            <a:endParaRPr lang="SimSun" altLang="SimSun" sz="1200"/>
          </a:p>
          <a:p>
            <a:pPr marL="12700" algn="l" rtl="0" eaLnBrk="0">
              <a:lnSpc>
                <a:spcPct val="167000"/>
              </a:lnSpc>
              <a:spcBef>
                <a:spcPts val="20"/>
              </a:spcBef>
            </a:pPr>
            <a:r>
              <a:rPr sz="1200" kern="0" spc="-20">
                <a:solidFill>
                  <a:srgbClr val="000000">
                    <a:alpha val="100000"/>
                  </a:srgbClr>
                </a:solidFill>
                <a:latin typeface="SimSun"/>
                <a:ea typeface="SimSun"/>
                <a:cs typeface="SimSun"/>
              </a:rPr>
              <a:t>员认为，企业股权变更活动可能存在未依法申报纳税</a:t>
            </a:r>
            <a:r>
              <a:rPr sz="1200" kern="0" spc="-30">
                <a:solidFill>
                  <a:srgbClr val="000000">
                    <a:alpha val="100000"/>
                  </a:srgbClr>
                </a:solidFill>
                <a:latin typeface="SimSun"/>
                <a:ea typeface="SimSun"/>
                <a:cs typeface="SimSun"/>
              </a:rPr>
              <a:t>问题，决定对企业和相关个 </a:t>
            </a:r>
            <a:r>
              <a:rPr sz="1200" kern="0" spc="10">
                <a:solidFill>
                  <a:srgbClr val="000000">
                    <a:alpha val="100000"/>
                  </a:srgbClr>
                </a:solidFill>
                <a:latin typeface="SimSun"/>
                <a:ea typeface="SimSun"/>
                <a:cs typeface="SimSun"/>
              </a:rPr>
              <a:t>人实施税收核查。税务人员依法向M</a:t>
            </a:r>
            <a:r>
              <a:rPr sz="1200" kern="0" spc="-35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公</a:t>
            </a:r>
            <a:r>
              <a:rPr sz="1200" kern="0" spc="0">
                <a:solidFill>
                  <a:srgbClr val="000000">
                    <a:alpha val="100000"/>
                  </a:srgbClr>
                </a:solidFill>
                <a:latin typeface="SimSun"/>
                <a:ea typeface="SimSun"/>
                <a:cs typeface="SimSun"/>
              </a:rPr>
              <a:t>司送达《税务事项通知书》,要求其提供</a:t>
            </a:r>
            <a:endParaRPr lang="SimSun" altLang="SimSun" sz="1200"/>
          </a:p>
        </p:txBody>
      </p:sp>
      <p:pic>
        <p:nvPicPr>
          <p:cNvPr id="398" name="picture 398"/>
          <p:cNvPicPr>
            <a:picLocks noChangeAspect="1"/>
          </p:cNvPicPr>
          <p:nvPr/>
        </p:nvPicPr>
        <p:blipFill>
          <a:blip r:embed="rId2"/>
          <a:stretch>
            <a:fillRect/>
          </a:stretch>
        </p:blipFill>
        <p:spPr>
          <a:xfrm rot="21600000">
            <a:off x="6080597" y="2717834"/>
            <a:ext cx="76157" cy="82552"/>
          </a:xfrm>
          <a:prstGeom prst="rect">
            <a:avLst/>
          </a:prstGeom>
        </p:spPr>
      </p:pic>
      <p:grpSp>
        <p:nvGrpSpPr>
          <p:cNvPr id="26" name="group 26"/>
          <p:cNvGrpSpPr/>
          <p:nvPr/>
        </p:nvGrpSpPr>
        <p:grpSpPr>
          <a:xfrm rot="21600000">
            <a:off x="1073168" y="1517606"/>
            <a:ext cx="5372119" cy="520768"/>
            <a:chExt cx="5372119" cy="520768"/>
          </a:xfrm>
        </p:grpSpPr>
        <p:pic>
          <p:nvPicPr>
            <p:cNvPr id="400" name="picture 400"/>
            <p:cNvPicPr>
              <a:picLocks noChangeAspect="1"/>
            </p:cNvPicPr>
            <p:nvPr/>
          </p:nvPicPr>
          <p:blipFill>
            <a:blip r:embed="rId3"/>
            <a:stretch>
              <a:fillRect/>
            </a:stretch>
          </p:blipFill>
          <p:spPr>
            <a:xfrm rot="21600000">
              <a:off x="0" y="0"/>
              <a:ext cx="5372119" cy="520768"/>
            </a:xfrm>
            <a:prstGeom prst="rect">
              <a:avLst/>
            </a:prstGeom>
          </p:spPr>
        </p:pic>
        <p:sp>
          <p:nvSpPr>
            <p:cNvPr id="402" name="textbox 402"/>
            <p:cNvSpPr/>
            <p:nvPr/>
          </p:nvSpPr>
          <p:spPr>
            <a:xfrm>
              <a:off x="50752" y="84125"/>
              <a:ext cx="5146040" cy="3803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787"/>
                </a:lnSpc>
              </a:pPr>
              <a:r>
                <a:rPr sz="600" b="1" kern="0" spc="50">
                  <a:solidFill>
                    <a:srgbClr val="000000">
                      <a:alpha val="100000"/>
                    </a:srgbClr>
                  </a:solidFill>
                  <a:latin typeface="SimHei"/>
                  <a:ea typeface="SimHei"/>
                  <a:cs typeface="SimHei"/>
                </a:rPr>
                <a:t>首页</a:t>
              </a:r>
              <a:r>
                <a:rPr sz="600" kern="0" spc="50">
                  <a:solidFill>
                    <a:srgbClr val="000000">
                      <a:alpha val="100000"/>
                    </a:srgbClr>
                  </a:solidFill>
                  <a:latin typeface="SimHei"/>
                  <a:ea typeface="SimHei"/>
                  <a:cs typeface="SimHei"/>
                </a:rPr>
                <a:t>         </a:t>
              </a:r>
              <a:r>
                <a:rPr sz="600" b="1" kern="0" spc="50">
                  <a:solidFill>
                    <a:srgbClr val="000000">
                      <a:alpha val="100000"/>
                    </a:srgbClr>
                  </a:solidFill>
                  <a:latin typeface="SimHei"/>
                  <a:ea typeface="SimHei"/>
                  <a:cs typeface="SimHei"/>
                </a:rPr>
                <a:t>总局概况</a:t>
              </a:r>
              <a:r>
                <a:rPr sz="600" kern="0" spc="50">
                  <a:solidFill>
                    <a:srgbClr val="000000">
                      <a:alpha val="100000"/>
                    </a:srgbClr>
                  </a:solidFill>
                  <a:latin typeface="SimHei"/>
                  <a:ea typeface="SimHei"/>
                  <a:cs typeface="SimHei"/>
                </a:rPr>
                <a:t>    </a:t>
              </a:r>
              <a:r>
                <a:rPr sz="600" kern="0" spc="4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信息公开</a:t>
              </a:r>
              <a:r>
                <a:rPr sz="600" kern="0" spc="40">
                  <a:solidFill>
                    <a:srgbClr val="000000">
                      <a:alpha val="100000"/>
                    </a:srgbClr>
                  </a:solidFill>
                  <a:latin typeface="SimHei"/>
                  <a:ea typeface="SimHei"/>
                  <a:cs typeface="SimHei"/>
                </a:rPr>
                <a:t>        </a:t>
              </a:r>
              <a:r>
                <a:rPr sz="600" b="1" kern="0" spc="40">
                  <a:solidFill>
                    <a:srgbClr val="002E9A">
                      <a:alpha val="100000"/>
                    </a:srgbClr>
                  </a:solidFill>
                  <a:latin typeface="SimHei"/>
                  <a:ea typeface="SimHei"/>
                  <a:cs typeface="SimHei"/>
                </a:rPr>
                <a:t>新闻发布</a:t>
              </a:r>
              <a:r>
                <a:rPr sz="600" kern="0" spc="10">
                  <a:solidFill>
                    <a:srgbClr val="002E9A">
                      <a:alpha val="100000"/>
                    </a:srgbClr>
                  </a:solidFill>
                  <a:latin typeface="SimHei"/>
                  <a:ea typeface="SimHei"/>
                  <a:cs typeface="SimHei"/>
                </a:rPr>
                <a:t>        </a:t>
              </a:r>
              <a:r>
                <a:rPr sz="600" b="1" kern="0" spc="40">
                  <a:solidFill>
                    <a:srgbClr val="000000">
                      <a:alpha val="100000"/>
                    </a:srgbClr>
                  </a:solidFill>
                  <a:latin typeface="SimHei"/>
                  <a:ea typeface="SimHei"/>
                  <a:cs typeface="SimHei"/>
                </a:rPr>
                <a:t>政策法规</a:t>
              </a:r>
              <a:r>
                <a:rPr sz="600" kern="0" spc="4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纳税服务</a:t>
              </a:r>
              <a:r>
                <a:rPr sz="600" kern="0" spc="4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互动交流</a:t>
              </a:r>
              <a:r>
                <a:rPr sz="600" kern="0" spc="40">
                  <a:solidFill>
                    <a:srgbClr val="000000">
                      <a:alpha val="100000"/>
                    </a:srgbClr>
                  </a:solidFill>
                  <a:latin typeface="SimHei"/>
                  <a:ea typeface="SimHei"/>
                  <a:cs typeface="SimHei"/>
                </a:rPr>
                <a:t>        </a:t>
              </a:r>
              <a:r>
                <a:rPr sz="600" b="1" kern="0" spc="40">
                  <a:solidFill>
                    <a:srgbClr val="000000">
                      <a:alpha val="100000"/>
                    </a:srgbClr>
                  </a:solidFill>
                  <a:latin typeface="SimHei"/>
                  <a:ea typeface="SimHei"/>
                  <a:cs typeface="SimHei"/>
                </a:rPr>
                <a:t>专题专栏</a:t>
              </a:r>
              <a:endParaRPr lang="SimHei" altLang="SimHei" sz="600"/>
            </a:p>
            <a:p>
              <a:pPr algn="l" rtl="0" eaLnBrk="0">
                <a:lnSpc>
                  <a:spcPct val="106000"/>
                </a:lnSpc>
              </a:pPr>
              <a:endParaRPr lang="Arial" altLang="Arial" sz="1000"/>
            </a:p>
            <a:p>
              <a:pPr marL="12700" algn="l" rtl="0" eaLnBrk="0">
                <a:lnSpc>
                  <a:spcPts val="730"/>
                </a:lnSpc>
                <a:spcBef>
                  <a:spcPts val="2"/>
                </a:spcBef>
              </a:pPr>
              <a:r>
                <a:rPr sz="600" kern="0" spc="-30">
                  <a:solidFill>
                    <a:srgbClr val="000000">
                      <a:alpha val="100000"/>
                    </a:srgbClr>
                  </a:solidFill>
                  <a:latin typeface="SimSun"/>
                  <a:ea typeface="SimSun"/>
                  <a:cs typeface="SimSun"/>
                </a:rPr>
                <a:t>Q 您所在的位置：首</a:t>
              </a:r>
              <a:r>
                <a:rPr sz="600" kern="0" spc="-40">
                  <a:solidFill>
                    <a:srgbClr val="000000">
                      <a:alpha val="100000"/>
                    </a:srgbClr>
                  </a:solidFill>
                  <a:latin typeface="SimSun"/>
                  <a:ea typeface="SimSun"/>
                  <a:cs typeface="SimSun"/>
                </a:rPr>
                <a:t>页&gt;新闻发布&gt;税案通报</a:t>
              </a:r>
              <a:endParaRPr lang="SimSun" altLang="SimSun" sz="600"/>
            </a:p>
          </p:txBody>
        </p:sp>
      </p:grpSp>
      <p:pic>
        <p:nvPicPr>
          <p:cNvPr id="404" name="picture 404"/>
          <p:cNvPicPr>
            <a:picLocks noChangeAspect="1"/>
          </p:cNvPicPr>
          <p:nvPr/>
        </p:nvPicPr>
        <p:blipFill>
          <a:blip r:embed="rId4"/>
          <a:stretch>
            <a:fillRect/>
          </a:stretch>
        </p:blipFill>
        <p:spPr>
          <a:xfrm rot="21600000">
            <a:off x="1079521" y="1079498"/>
            <a:ext cx="1308070" cy="355555"/>
          </a:xfrm>
          <a:prstGeom prst="rect">
            <a:avLst/>
          </a:prstGeom>
        </p:spPr>
      </p:pic>
      <p:pic>
        <p:nvPicPr>
          <p:cNvPr id="406" name="picture 406"/>
          <p:cNvPicPr>
            <a:picLocks noChangeAspect="1"/>
          </p:cNvPicPr>
          <p:nvPr/>
        </p:nvPicPr>
        <p:blipFill>
          <a:blip r:embed="rId5"/>
          <a:stretch>
            <a:fillRect/>
          </a:stretch>
        </p:blipFill>
        <p:spPr>
          <a:xfrm rot="21600000">
            <a:off x="5118082" y="1155742"/>
            <a:ext cx="355605" cy="190449"/>
          </a:xfrm>
          <a:prstGeom prst="rect">
            <a:avLst/>
          </a:prstGeom>
        </p:spPr>
      </p:pic>
      <p:sp>
        <p:nvSpPr>
          <p:cNvPr id="408" name="rect"/>
          <p:cNvSpPr/>
          <p:nvPr/>
        </p:nvSpPr>
        <p:spPr>
          <a:xfrm>
            <a:off x="3346485" y="1352501"/>
            <a:ext cx="1904930" cy="6415"/>
          </a:xfrm>
          <a:prstGeom prst="rect">
            <a:avLst/>
          </a:prstGeom>
          <a:solidFill>
            <a:srgbClr val="0000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410" name="table 410"/>
          <p:cNvGraphicFramePr>
            <a:graphicFrameLocks noGrp="1"/>
          </p:cNvGraphicFramePr>
          <p:nvPr/>
        </p:nvGraphicFramePr>
        <p:xfrm>
          <a:off x="3340133" y="1155742"/>
          <a:ext cx="2132965" cy="215900"/>
        </p:xfrm>
        <a:graphic>
          <a:graphicData uri="http://schemas.openxmlformats.org/drawingml/2006/table">
            <a:tbl>
              <a:tblPr/>
              <a:tblGrid>
                <a:gridCol w="1355089"/>
                <a:gridCol w="777875"/>
              </a:tblGrid>
              <a:tr h="215900">
                <a:tc>
                  <a:txBody>
                    <a:bodyPr vert="horz" wrap="square"/>
                    <a:lstStyle/>
                    <a:p>
                      <a:pPr algn="l" rtl="0" eaLnBrk="0">
                        <a:lnSpc>
                          <a:spcPct val="125000"/>
                        </a:lnSpc>
                      </a:pPr>
                      <a:endParaRPr lang="Arial" altLang="Arial" sz="300"/>
                    </a:p>
                    <a:p>
                      <a:pPr marL="69214" algn="l" rtl="0" eaLnBrk="0">
                        <a:lnSpc>
                          <a:spcPct val="99000"/>
                        </a:lnSpc>
                        <a:spcBef>
                          <a:spcPts val="1"/>
                        </a:spcBef>
                      </a:pPr>
                      <a:r>
                        <a:rPr sz="600" kern="0" spc="-50">
                          <a:solidFill>
                            <a:srgbClr val="000000">
                              <a:alpha val="100000"/>
                            </a:srgbClr>
                          </a:solidFill>
                          <a:latin typeface="Times New Roman"/>
                          <a:ea typeface="Times New Roman"/>
                          <a:cs typeface="Times New Roman"/>
                        </a:rPr>
                        <a:t>Q|</a:t>
                      </a:r>
                      <a:r>
                        <a:rPr sz="600" kern="0" spc="30">
                          <a:solidFill>
                            <a:srgbClr val="000000">
                              <a:alpha val="100000"/>
                            </a:srgbClr>
                          </a:solidFill>
                          <a:latin typeface="Times New Roman"/>
                          <a:ea typeface="Times New Roman"/>
                          <a:cs typeface="Times New Roman"/>
                        </a:rPr>
                        <a:t>     </a:t>
                      </a:r>
                      <a:r>
                        <a:rPr sz="600" kern="0" spc="-50">
                          <a:solidFill>
                            <a:srgbClr val="000000">
                              <a:alpha val="100000"/>
                            </a:srgbClr>
                          </a:solidFill>
                          <a:latin typeface="SimHei"/>
                          <a:ea typeface="SimHei"/>
                          <a:cs typeface="SimHei"/>
                        </a:rPr>
                        <a:t>请输入您要搜索的内容</a:t>
                      </a:r>
                      <a:endParaRPr lang="SimHei" altLang="SimHei" sz="600"/>
                    </a:p>
                  </a:txBody>
                  <a:tcPr marL="0" marR="0" marT="0" marB="0">
                    <a:lnL w="6350" cap="flat" cmpd="sng" algn="ctr">
                      <a:solidFill>
                        <a:srgbClr val="000000"/>
                      </a:solidFill>
                      <a:prstDash val="solid"/>
                      <a:round/>
                      <a:headEnd type="none" w="med" len="med"/>
                      <a:tailEnd type="none" w="med" len="med"/>
                    </a:lnL>
                    <a:lnR>
                      <a:noFill/>
                    </a:lnR>
                    <a:lnT w="3175" cap="flat" cmpd="sng" algn="ctr">
                      <a:solidFill>
                        <a:srgbClr val="0000FF"/>
                      </a:solidFill>
                      <a:prstDash val="solid"/>
                      <a:round/>
                      <a:headEnd type="none" w="med" len="med"/>
                      <a:tailEnd type="none" w="med" len="med"/>
                    </a:lnT>
                    <a:lnB>
                      <a:noFill/>
                    </a:lnB>
                  </a:tcPr>
                </a:tc>
                <a:tc>
                  <a:txBody>
                    <a:bodyPr vert="horz" wrap="square"/>
                    <a:lstStyle/>
                    <a:p>
                      <a:pPr algn="l" rtl="0" eaLnBrk="0">
                        <a:lnSpc>
                          <a:spcPct val="103000"/>
                        </a:lnSpc>
                      </a:pPr>
                      <a:endParaRPr lang="Arial" altLang="Arial" sz="500"/>
                    </a:p>
                    <a:p>
                      <a:pPr marL="492125" algn="l" rtl="0" eaLnBrk="0">
                        <a:lnSpc>
                          <a:spcPts val="740"/>
                        </a:lnSpc>
                        <a:spcBef>
                          <a:spcPts val="6"/>
                        </a:spcBef>
                      </a:pPr>
                      <a:r>
                        <a:rPr sz="600" kern="0" spc="-30">
                          <a:solidFill>
                            <a:srgbClr val="FFFFFF">
                              <a:alpha val="100000"/>
                            </a:srgbClr>
                          </a:solidFill>
                          <a:latin typeface="SimHei"/>
                          <a:ea typeface="SimHei"/>
                          <a:cs typeface="SimHei"/>
                        </a:rPr>
                        <a:t>接一搜</a:t>
                      </a:r>
                      <a:endParaRPr lang="SimHei" altLang="SimHei" sz="600"/>
                    </a:p>
                  </a:txBody>
                  <a:tcPr marL="0" marR="0" marT="0" marB="0">
                    <a:lnL>
                      <a:noFill/>
                    </a:lnL>
                    <a:lnR>
                      <a:noFill/>
                    </a:lnR>
                    <a:lnT w="3175" cap="flat" cmpd="sng" algn="ctr">
                      <a:solidFill>
                        <a:srgbClr val="0000FF"/>
                      </a:solidFill>
                      <a:prstDash val="solid"/>
                      <a:round/>
                      <a:headEnd type="none" w="med" len="med"/>
                      <a:tailEnd type="none" w="med" len="med"/>
                    </a:lnT>
                    <a:lnB>
                      <a:noFill/>
                    </a:lnB>
                  </a:tcPr>
                </a:tc>
              </a:tr>
            </a:tbl>
          </a:graphicData>
        </a:graphic>
      </p:graphicFrame>
      <p:sp>
        <p:nvSpPr>
          <p:cNvPr id="412" name="textbox 412"/>
          <p:cNvSpPr/>
          <p:nvPr/>
        </p:nvSpPr>
        <p:spPr>
          <a:xfrm>
            <a:off x="3353823" y="1392719"/>
            <a:ext cx="1800225" cy="119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38"/>
              </a:lnSpc>
            </a:pPr>
            <a:r>
              <a:rPr sz="600" b="1" kern="0" spc="-40">
                <a:solidFill>
                  <a:srgbClr val="000000">
                    <a:alpha val="100000"/>
                  </a:srgbClr>
                </a:solidFill>
                <a:latin typeface="SimHei"/>
                <a:ea typeface="SimHei"/>
                <a:cs typeface="SimHei"/>
              </a:rPr>
              <a:t>本站热词：</a:t>
            </a:r>
            <a:r>
              <a:rPr sz="600" kern="0" spc="-40">
                <a:solidFill>
                  <a:srgbClr val="000000">
                    <a:alpha val="100000"/>
                  </a:srgbClr>
                </a:solidFill>
                <a:latin typeface="SimHei"/>
                <a:ea typeface="SimHei"/>
                <a:cs typeface="SimHei"/>
              </a:rPr>
              <a:t>发乘民营经济便民办税春风行动个税</a:t>
            </a:r>
            <a:r>
              <a:rPr sz="600" kern="0" spc="-50">
                <a:solidFill>
                  <a:srgbClr val="000000">
                    <a:alpha val="100000"/>
                  </a:srgbClr>
                </a:solidFill>
                <a:latin typeface="SimHei"/>
                <a:ea typeface="SimHei"/>
                <a:cs typeface="SimHei"/>
              </a:rPr>
              <a:t>小微企业</a:t>
            </a:r>
            <a:endParaRPr lang="SimHei" altLang="SimHei" sz="600"/>
          </a:p>
        </p:txBody>
      </p:sp>
      <p:sp>
        <p:nvSpPr>
          <p:cNvPr id="414" name="textbox 414"/>
          <p:cNvSpPr/>
          <p:nvPr/>
        </p:nvSpPr>
        <p:spPr>
          <a:xfrm>
            <a:off x="3276610" y="9923059"/>
            <a:ext cx="984250" cy="147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18"/>
              </a:lnSpc>
            </a:pPr>
            <a:endParaRPr lang="Arial" altLang="Arial" sz="100"/>
          </a:p>
          <a:p>
            <a:pPr marL="12700" algn="l" rtl="0" eaLnBrk="0">
              <a:lnSpc>
                <a:spcPct val="100000"/>
              </a:lnSpc>
            </a:pPr>
            <a:r>
              <a:rPr sz="800" kern="0" spc="-20">
                <a:solidFill>
                  <a:srgbClr val="000000">
                    <a:alpha val="100000"/>
                  </a:srgbClr>
                </a:solidFill>
                <a:latin typeface="SimSun"/>
                <a:ea typeface="SimSun"/>
                <a:cs typeface="SimSun"/>
              </a:rPr>
              <a:t>第 1</a:t>
            </a:r>
            <a:r>
              <a:rPr sz="800" kern="0" spc="-4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5</a:t>
            </a:r>
            <a:r>
              <a:rPr sz="800" kern="0" spc="10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页</a:t>
            </a:r>
            <a:r>
              <a:rPr sz="800" kern="0" spc="-3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共 3 4</a:t>
            </a:r>
            <a:r>
              <a:rPr sz="800" kern="0" spc="120">
                <a:solidFill>
                  <a:srgbClr val="000000">
                    <a:alpha val="100000"/>
                  </a:srgbClr>
                </a:solidFill>
                <a:latin typeface="SimSun"/>
                <a:ea typeface="SimSun"/>
                <a:cs typeface="SimSun"/>
              </a:rPr>
              <a:t> </a:t>
            </a:r>
            <a:r>
              <a:rPr sz="800" kern="0" spc="-20">
                <a:solidFill>
                  <a:srgbClr val="000000">
                    <a:alpha val="100000"/>
                  </a:srgbClr>
                </a:solidFill>
                <a:latin typeface="SimSun"/>
                <a:ea typeface="SimSun"/>
                <a:cs typeface="SimSun"/>
              </a:rPr>
              <a:t>页</a:t>
            </a:r>
            <a:endParaRPr lang="SimSun" altLang="SimSun" sz="800"/>
          </a:p>
        </p:txBody>
      </p:sp>
      <p:sp>
        <p:nvSpPr>
          <p:cNvPr id="416" name="textbox 416"/>
          <p:cNvSpPr/>
          <p:nvPr/>
        </p:nvSpPr>
        <p:spPr>
          <a:xfrm>
            <a:off x="5499099" y="1155742"/>
            <a:ext cx="426084" cy="190500"/>
          </a:xfrm>
          <a:prstGeom prst="rect">
            <a:avLst/>
          </a:prstGeom>
          <a:solidFill>
            <a:srgbClr val="EEF3F8"/>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500"/>
          </a:p>
          <a:p>
            <a:pPr marL="69850" algn="l" rtl="0" eaLnBrk="0">
              <a:lnSpc>
                <a:spcPts val="492"/>
              </a:lnSpc>
              <a:spcBef>
                <a:spcPts val="5"/>
              </a:spcBef>
            </a:pPr>
            <a:r>
              <a:rPr sz="400" kern="0" spc="10">
                <a:solidFill>
                  <a:srgbClr val="000000">
                    <a:alpha val="100000"/>
                  </a:srgbClr>
                </a:solidFill>
                <a:latin typeface="SimSun"/>
                <a:ea typeface="SimSun"/>
                <a:cs typeface="SimSun"/>
              </a:rPr>
              <a:t>③</a:t>
            </a:r>
            <a:r>
              <a:rPr sz="400" kern="0" spc="170">
                <a:solidFill>
                  <a:srgbClr val="000000">
                    <a:alpha val="100000"/>
                  </a:srgbClr>
                </a:solidFill>
                <a:latin typeface="SimSun"/>
                <a:ea typeface="SimSun"/>
                <a:cs typeface="SimSun"/>
              </a:rPr>
              <a:t> </a:t>
            </a:r>
            <a:r>
              <a:rPr sz="400" kern="0" spc="10">
                <a:solidFill>
                  <a:srgbClr val="235CB2">
                    <a:alpha val="100000"/>
                  </a:srgbClr>
                </a:solidFill>
                <a:latin typeface="Arial"/>
                <a:ea typeface="Arial"/>
                <a:cs typeface="Arial"/>
              </a:rPr>
              <a:t>English</a:t>
            </a:r>
            <a:endParaRPr lang="Arial" altLang="Arial" sz="400"/>
          </a:p>
        </p:txBody>
      </p:sp>
      <p:sp>
        <p:nvSpPr>
          <p:cNvPr id="418" name="textbox 418"/>
          <p:cNvSpPr/>
          <p:nvPr/>
        </p:nvSpPr>
        <p:spPr>
          <a:xfrm>
            <a:off x="6007101" y="1202871"/>
            <a:ext cx="304165" cy="133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46"/>
              </a:lnSpc>
            </a:pPr>
            <a:r>
              <a:rPr sz="1000" kern="0" spc="-30" baseline="7344">
                <a:solidFill>
                  <a:srgbClr val="000000">
                    <a:alpha val="100000"/>
                  </a:srgbClr>
                </a:solidFill>
                <a:latin typeface="FangSong"/>
                <a:ea typeface="FangSong"/>
                <a:cs typeface="FangSong"/>
              </a:rPr>
              <a:t>繁</a:t>
            </a:r>
            <a:r>
              <a:rPr sz="600" kern="0" spc="30">
                <a:solidFill>
                  <a:srgbClr val="000000">
                    <a:alpha val="100000"/>
                  </a:srgbClr>
                </a:solidFill>
                <a:latin typeface="FangSong"/>
                <a:ea typeface="FangSong"/>
                <a:cs typeface="FangSong"/>
              </a:rPr>
              <a:t>   </a:t>
            </a:r>
            <a:r>
              <a:rPr sz="1000" kern="0" spc="-30" baseline="-3073">
                <a:solidFill>
                  <a:srgbClr val="000000">
                    <a:alpha val="100000"/>
                  </a:srgbClr>
                </a:solidFill>
                <a:latin typeface="MS Gothic"/>
                <a:ea typeface="MS Gothic"/>
                <a:cs typeface="MS Gothic"/>
              </a:rPr>
              <a:t>☑</a:t>
            </a:r>
            <a:endParaRPr lang="MS Gothic" altLang="MS Gothic" sz="1000" baseline="-3073"/>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 name="textbox 420"/>
          <p:cNvSpPr/>
          <p:nvPr/>
        </p:nvSpPr>
        <p:spPr>
          <a:xfrm>
            <a:off x="1132789" y="974738"/>
            <a:ext cx="5299075" cy="85204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437"/>
              </a:lnSpc>
            </a:pPr>
            <a:endParaRPr lang="Arial" altLang="Arial" sz="100"/>
          </a:p>
          <a:p>
            <a:pPr marL="19684" algn="l" rtl="0" eaLnBrk="0">
              <a:lnSpc>
                <a:spcPct val="84000"/>
              </a:lnSpc>
            </a:pPr>
            <a:r>
              <a:rPr sz="1200" kern="0" spc="-10">
                <a:solidFill>
                  <a:srgbClr val="000000">
                    <a:alpha val="100000"/>
                  </a:srgbClr>
                </a:solidFill>
                <a:latin typeface="SimSun"/>
                <a:ea typeface="SimSun"/>
                <a:cs typeface="SimSun"/>
              </a:rPr>
              <a:t>关于股权变更的相关材料并作出说明。M</a:t>
            </a:r>
            <a:r>
              <a:rPr sz="1200" kern="0" spc="-20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公司法定代表人张某按照税务机关的要</a:t>
            </a:r>
            <a:endParaRPr lang="SimSun" altLang="SimSun" sz="1200"/>
          </a:p>
          <a:p>
            <a:pPr marL="18415" algn="l" rtl="0" eaLnBrk="0">
              <a:lnSpc>
                <a:spcPct val="168000"/>
              </a:lnSpc>
              <a:spcBef>
                <a:spcPts val="8"/>
              </a:spcBef>
            </a:pPr>
            <a:r>
              <a:rPr sz="1200" kern="0" spc="-10">
                <a:solidFill>
                  <a:srgbClr val="000000">
                    <a:alpha val="100000"/>
                  </a:srgbClr>
                </a:solidFill>
                <a:latin typeface="SimSun"/>
                <a:ea typeface="SimSun"/>
                <a:cs typeface="SimSun"/>
              </a:rPr>
              <a:t>求如期提供工商企业变更（备案）登</a:t>
            </a:r>
            <a:r>
              <a:rPr sz="1200" kern="0" spc="-20">
                <a:solidFill>
                  <a:srgbClr val="000000">
                    <a:alpha val="100000"/>
                  </a:srgbClr>
                </a:solidFill>
                <a:latin typeface="SimSun"/>
                <a:ea typeface="SimSun"/>
                <a:cs typeface="SimSun"/>
              </a:rPr>
              <a:t>记申请书、企业股东会决议、企业会计报表</a:t>
            </a:r>
            <a:r>
              <a:rPr sz="1200" kern="0" spc="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等资料。</a:t>
            </a:r>
            <a:endParaRPr lang="SimSun" altLang="SimSun" sz="1200"/>
          </a:p>
          <a:p>
            <a:pPr marL="321309" algn="l" rtl="0" eaLnBrk="0">
              <a:lnSpc>
                <a:spcPct val="84000"/>
              </a:lnSpc>
              <a:spcBef>
                <a:spcPts val="964"/>
              </a:spcBef>
            </a:pPr>
            <a:r>
              <a:rPr sz="1200" kern="0" spc="-20">
                <a:solidFill>
                  <a:srgbClr val="000000">
                    <a:alpha val="100000"/>
                  </a:srgbClr>
                </a:solidFill>
                <a:latin typeface="SimSun"/>
                <a:ea typeface="SimSun"/>
                <a:cs typeface="SimSun"/>
              </a:rPr>
              <a:t>税务人员仔细研究</a:t>
            </a:r>
            <a:r>
              <a:rPr sz="1200" kern="0" spc="-2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M</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公司股东会决议等资料，结合税法相关规定研讨后进一</a:t>
            </a:r>
            <a:endParaRPr lang="SimSun" altLang="SimSun" sz="1200"/>
          </a:p>
          <a:p>
            <a:pPr marL="12700" indent="6350" algn="l" rtl="0" eaLnBrk="0">
              <a:lnSpc>
                <a:spcPct val="163000"/>
              </a:lnSpc>
              <a:spcBef>
                <a:spcPts val="106"/>
              </a:spcBef>
            </a:pPr>
            <a:r>
              <a:rPr sz="1200" kern="0" spc="-10">
                <a:solidFill>
                  <a:srgbClr val="000000">
                    <a:alpha val="100000"/>
                  </a:srgbClr>
                </a:solidFill>
                <a:latin typeface="SimSun"/>
                <a:ea typeface="SimSun"/>
                <a:cs typeface="SimSun"/>
              </a:rPr>
              <a:t>步确认，M</a:t>
            </a:r>
            <a:r>
              <a:rPr sz="1200" kern="0" spc="-20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公司股权变更属于股权转让行为，税务机关有权依法核定股权转让价</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格，确认转让收入，并追缴交易所得涉及的个人</a:t>
            </a:r>
            <a:r>
              <a:rPr sz="1200" kern="0" spc="-20">
                <a:solidFill>
                  <a:srgbClr val="000000">
                    <a:alpha val="100000"/>
                  </a:srgbClr>
                </a:solidFill>
                <a:latin typeface="SimSun"/>
                <a:ea typeface="SimSun"/>
                <a:cs typeface="SimSun"/>
              </a:rPr>
              <a:t>所得税款。随后，税务人员结合</a:t>
            </a:r>
            <a:r>
              <a:rPr sz="1200" kern="0" spc="-10">
                <a:solidFill>
                  <a:srgbClr val="000000">
                    <a:alpha val="100000"/>
                  </a:srgbClr>
                </a:solidFill>
                <a:latin typeface="SimSun"/>
                <a:ea typeface="SimSun"/>
                <a:cs typeface="SimSun"/>
              </a:rPr>
              <a:t> M</a:t>
            </a:r>
            <a:r>
              <a:rPr sz="1200" kern="0" spc="-15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公司资产实际情况和股份变化数额，仔细核算相关股份价值，最终确认企业此</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次股权转让价格应为</a:t>
            </a:r>
            <a:r>
              <a:rPr sz="1200" kern="0" spc="-25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60</a:t>
            </a:r>
            <a:r>
              <a:rPr sz="1200" kern="0" spc="-20">
                <a:solidFill>
                  <a:srgbClr val="000000">
                    <a:alpha val="100000"/>
                  </a:srgbClr>
                </a:solidFill>
                <a:latin typeface="SimSun"/>
                <a:ea typeface="SimSun"/>
                <a:cs typeface="SimSun"/>
              </a:rPr>
              <a:t>16</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万元。并根据</a:t>
            </a:r>
            <a:r>
              <a:rPr sz="1200" kern="0" spc="-2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2020</a:t>
            </a:r>
            <a:r>
              <a:rPr sz="1200" kern="0" spc="-2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年</a:t>
            </a:r>
            <a:r>
              <a:rPr sz="1200" kern="0" spc="-2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9</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月（股权变更同期）M</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公司的</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资产负债表等资料，在核实张某和其妻王某的出</a:t>
            </a:r>
            <a:r>
              <a:rPr sz="1200" kern="0" spc="-20">
                <a:solidFill>
                  <a:srgbClr val="000000">
                    <a:alpha val="100000"/>
                  </a:srgbClr>
                </a:solidFill>
                <a:latin typeface="SimSun"/>
                <a:ea typeface="SimSun"/>
                <a:cs typeface="SimSun"/>
              </a:rPr>
              <a:t>资情况，扣除该项股权交易的历</a:t>
            </a:r>
            <a:r>
              <a:rPr sz="1200" kern="0" spc="-10">
                <a:solidFill>
                  <a:srgbClr val="000000">
                    <a:alpha val="100000"/>
                  </a:srgbClr>
                </a:solidFill>
                <a:latin typeface="SimSun"/>
                <a:ea typeface="SimSun"/>
                <a:cs typeface="SimSun"/>
              </a:rPr>
              <a:t> 史成本和相关交易成本后，明确股权出让方张某</a:t>
            </a:r>
            <a:r>
              <a:rPr sz="1200" kern="0" spc="-20">
                <a:solidFill>
                  <a:srgbClr val="000000">
                    <a:alpha val="100000"/>
                  </a:srgbClr>
                </a:solidFill>
                <a:latin typeface="SimSun"/>
                <a:ea typeface="SimSun"/>
                <a:cs typeface="SimSun"/>
              </a:rPr>
              <a:t>应就其股权转让行为申报缴纳个</a:t>
            </a:r>
            <a:r>
              <a:rPr sz="1200" kern="0" spc="-1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人所得税</a:t>
            </a:r>
            <a:r>
              <a:rPr sz="1200" kern="0" spc="-2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889</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万元，印花税</a:t>
            </a:r>
            <a:r>
              <a:rPr sz="1200" kern="0" spc="-1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1.5</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万元。由于张某在股权变更</a:t>
            </a:r>
            <a:r>
              <a:rPr sz="1200" kern="0" spc="-30">
                <a:solidFill>
                  <a:srgbClr val="000000">
                    <a:alpha val="100000"/>
                  </a:srgbClr>
                </a:solidFill>
                <a:latin typeface="SimSun"/>
                <a:ea typeface="SimSun"/>
                <a:cs typeface="SimSun"/>
              </a:rPr>
              <a:t>后，未及时就其股权</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转让行为依法及时进行申报纳税，因此须加收滞纳金</a:t>
            </a:r>
            <a:r>
              <a:rPr sz="1200" kern="0" spc="-20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320</a:t>
            </a:r>
            <a:r>
              <a:rPr sz="1200" kern="0" spc="-23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万元。</a:t>
            </a:r>
            <a:endParaRPr lang="SimSun" altLang="SimSun" sz="1200"/>
          </a:p>
          <a:p>
            <a:pPr algn="r" rtl="0" eaLnBrk="0">
              <a:lnSpc>
                <a:spcPct val="84000"/>
              </a:lnSpc>
              <a:spcBef>
                <a:spcPts val="969"/>
              </a:spcBef>
            </a:pPr>
            <a:r>
              <a:rPr sz="1200" kern="0" spc="-20">
                <a:solidFill>
                  <a:srgbClr val="000000">
                    <a:alpha val="100000"/>
                  </a:srgbClr>
                </a:solidFill>
                <a:latin typeface="SimSun"/>
                <a:ea typeface="SimSun"/>
                <a:cs typeface="SimSun"/>
              </a:rPr>
              <a:t>由于税款和滞纳金数额较大，一次性缴纳存在困难，张某向税务机关申请</a:t>
            </a:r>
            <a:r>
              <a:rPr sz="1200" kern="0" spc="-30">
                <a:solidFill>
                  <a:srgbClr val="000000">
                    <a:alpha val="100000"/>
                  </a:srgbClr>
                </a:solidFill>
                <a:latin typeface="SimSun"/>
                <a:ea typeface="SimSun"/>
                <a:cs typeface="SimSun"/>
              </a:rPr>
              <a:t>分</a:t>
            </a:r>
            <a:endParaRPr lang="SimSun" altLang="SimSun" sz="1200"/>
          </a:p>
          <a:p>
            <a:pPr marL="18415" algn="l" rtl="0" eaLnBrk="0">
              <a:lnSpc>
                <a:spcPct val="168000"/>
              </a:lnSpc>
              <a:spcBef>
                <a:spcPts val="3"/>
              </a:spcBef>
            </a:pPr>
            <a:r>
              <a:rPr sz="1200" kern="0" spc="-10">
                <a:solidFill>
                  <a:srgbClr val="000000">
                    <a:alpha val="100000"/>
                  </a:srgbClr>
                </a:solidFill>
                <a:latin typeface="SimSun"/>
                <a:ea typeface="SimSun"/>
                <a:cs typeface="SimSun"/>
              </a:rPr>
              <a:t>期缴纳。税务机关经过研究后，依法</a:t>
            </a:r>
            <a:r>
              <a:rPr sz="1200" kern="0" spc="-20">
                <a:solidFill>
                  <a:srgbClr val="000000">
                    <a:alpha val="100000"/>
                  </a:srgbClr>
                </a:solidFill>
                <a:latin typeface="SimSun"/>
                <a:ea typeface="SimSun"/>
                <a:cs typeface="SimSun"/>
              </a:rPr>
              <a:t>准许张某分期补缴税款。目前，张某遵照税</a:t>
            </a:r>
            <a:r>
              <a:rPr sz="1200" kern="0" spc="-10">
                <a:solidFill>
                  <a:srgbClr val="000000">
                    <a:alpha val="100000"/>
                  </a:srgbClr>
                </a:solidFill>
                <a:latin typeface="SimSun"/>
                <a:ea typeface="SimSun"/>
                <a:cs typeface="SimSun"/>
              </a:rPr>
              <a:t> 务机关意见，正在分批补缴税款和</a:t>
            </a:r>
            <a:r>
              <a:rPr sz="1200" kern="0" spc="-20">
                <a:solidFill>
                  <a:srgbClr val="000000">
                    <a:alpha val="100000"/>
                  </a:srgbClr>
                </a:solidFill>
                <a:latin typeface="SimSun"/>
                <a:ea typeface="SimSun"/>
                <a:cs typeface="SimSun"/>
              </a:rPr>
              <a:t>滞纳金。</a:t>
            </a:r>
            <a:endParaRPr lang="SimSun" altLang="SimSun" sz="1200"/>
          </a:p>
          <a:p>
            <a:pPr marL="323850" algn="l" rtl="0" eaLnBrk="0">
              <a:lnSpc>
                <a:spcPct val="95000"/>
              </a:lnSpc>
              <a:spcBef>
                <a:spcPts val="977"/>
              </a:spcBef>
            </a:pPr>
            <a:r>
              <a:rPr sz="1200" b="1" kern="0" spc="-20">
                <a:solidFill>
                  <a:srgbClr val="000000">
                    <a:alpha val="100000"/>
                  </a:srgbClr>
                </a:solidFill>
                <a:latin typeface="SimSun"/>
                <a:ea typeface="SimSun"/>
                <a:cs typeface="SimSun"/>
              </a:rPr>
              <a:t>2</a:t>
            </a:r>
            <a:r>
              <a:rPr sz="1200" kern="0" spc="-20">
                <a:solidFill>
                  <a:srgbClr val="000000">
                    <a:alpha val="100000"/>
                  </a:srgbClr>
                </a:solidFill>
                <a:latin typeface="SimSun"/>
                <a:ea typeface="SimSun"/>
                <a:cs typeface="SimSun"/>
              </a:rPr>
              <a:t>、</a:t>
            </a:r>
            <a:r>
              <a:rPr sz="1200" kern="0" spc="-360">
                <a:solidFill>
                  <a:srgbClr val="000000">
                    <a:alpha val="100000"/>
                  </a:srgbClr>
                </a:solidFill>
                <a:latin typeface="SimSun"/>
                <a:ea typeface="SimSun"/>
                <a:cs typeface="SimSun"/>
              </a:rPr>
              <a:t> </a:t>
            </a:r>
            <a:r>
              <a:rPr sz="1200" b="1" kern="0" spc="-20">
                <a:solidFill>
                  <a:srgbClr val="000000">
                    <a:alpha val="100000"/>
                  </a:srgbClr>
                </a:solidFill>
                <a:latin typeface="SimSun"/>
                <a:ea typeface="SimSun"/>
                <a:cs typeface="SimSun"/>
              </a:rPr>
              <a:t>自然人阴阳合同转让股权被定偷税</a:t>
            </a:r>
            <a:endParaRPr lang="SimSun" altLang="SimSun" sz="1200"/>
          </a:p>
          <a:p>
            <a:pPr marL="323215" algn="l" rtl="0" eaLnBrk="0">
              <a:lnSpc>
                <a:spcPct val="84000"/>
              </a:lnSpc>
              <a:spcBef>
                <a:spcPts val="964"/>
              </a:spcBef>
            </a:pPr>
            <a:r>
              <a:rPr sz="1200" kern="0" spc="-40">
                <a:solidFill>
                  <a:srgbClr val="000000">
                    <a:alpha val="100000"/>
                  </a:srgbClr>
                </a:solidFill>
                <a:latin typeface="SimSun"/>
                <a:ea typeface="SimSun"/>
                <a:cs typeface="SimSun"/>
              </a:rPr>
              <a:t>王某对外转让</a:t>
            </a:r>
            <a:r>
              <a:rPr sz="1200" kern="0" spc="-30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A</a:t>
            </a:r>
            <a:r>
              <a:rPr sz="1200" kern="0" spc="-22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公司</a:t>
            </a:r>
            <a:r>
              <a:rPr sz="1200" kern="0" spc="-21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72%的股权， 2019</a:t>
            </a:r>
            <a:r>
              <a:rPr sz="1200" kern="0" spc="-25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年</a:t>
            </a:r>
            <a:r>
              <a:rPr sz="1200" kern="0" spc="-210">
                <a:solidFill>
                  <a:srgbClr val="000000">
                    <a:alpha val="100000"/>
                  </a:srgbClr>
                </a:solidFill>
                <a:latin typeface="SimSun"/>
                <a:ea typeface="SimSun"/>
                <a:cs typeface="SimSun"/>
              </a:rPr>
              <a:t> </a:t>
            </a:r>
            <a:r>
              <a:rPr sz="1200" kern="0" spc="-40">
                <a:solidFill>
                  <a:srgbClr val="000000">
                    <a:alpha val="100000"/>
                  </a:srgbClr>
                </a:solidFill>
                <a:latin typeface="SimSun"/>
                <a:ea typeface="SimSun"/>
                <a:cs typeface="SimSun"/>
              </a:rPr>
              <a:t>3</a:t>
            </a:r>
            <a:r>
              <a:rPr sz="1200" kern="0" spc="-23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月</a:t>
            </a:r>
            <a:r>
              <a:rPr sz="1200" kern="0" spc="-23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20 日，</a:t>
            </a:r>
            <a:r>
              <a:rPr sz="1200" kern="0" spc="-240">
                <a:solidFill>
                  <a:srgbClr val="000000">
                    <a:alpha val="100000"/>
                  </a:srgbClr>
                </a:solidFill>
                <a:latin typeface="SimSun"/>
                <a:ea typeface="SimSun"/>
                <a:cs typeface="SimSun"/>
              </a:rPr>
              <a:t> </a:t>
            </a:r>
            <a:r>
              <a:rPr sz="1200" kern="0" spc="-50">
                <a:solidFill>
                  <a:srgbClr val="000000">
                    <a:alpha val="100000"/>
                  </a:srgbClr>
                </a:solidFill>
                <a:latin typeface="SimSun"/>
                <a:ea typeface="SimSun"/>
                <a:cs typeface="SimSun"/>
              </a:rPr>
              <a:t>王某与贾某、方某签</a:t>
            </a:r>
            <a:endParaRPr lang="SimSun" altLang="SimSun" sz="1200"/>
          </a:p>
          <a:p>
            <a:pPr marL="17145" indent="1270" algn="l" rtl="0" eaLnBrk="0">
              <a:lnSpc>
                <a:spcPct val="164000"/>
              </a:lnSpc>
              <a:spcBef>
                <a:spcPts val="64"/>
              </a:spcBef>
            </a:pPr>
            <a:r>
              <a:rPr sz="1200" kern="0" spc="-20">
                <a:solidFill>
                  <a:srgbClr val="000000">
                    <a:alpha val="100000"/>
                  </a:srgbClr>
                </a:solidFill>
                <a:latin typeface="SimSun"/>
                <a:ea typeface="SimSun"/>
                <a:cs typeface="SimSun"/>
              </a:rPr>
              <a:t>订股权转让协议，确认转让总价</a:t>
            </a:r>
            <a:r>
              <a:rPr sz="1200" kern="0" spc="-2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2666</a:t>
            </a:r>
            <a:r>
              <a:rPr sz="1200" kern="0" spc="-22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万元。2019</a:t>
            </a:r>
            <a:r>
              <a:rPr sz="1200" kern="0" spc="-2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a:t>
            </a:r>
            <a:r>
              <a:rPr sz="1200" kern="0" spc="-26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4</a:t>
            </a:r>
            <a:r>
              <a:rPr sz="1200" kern="0" spc="-22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月</a:t>
            </a:r>
            <a:r>
              <a:rPr sz="1200" kern="0" spc="-17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1 日完成股东变更，提</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供给</a:t>
            </a:r>
            <a:r>
              <a:rPr sz="1200" kern="0" spc="-2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J</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市行政审批局的股权转让价</a:t>
            </a:r>
            <a:r>
              <a:rPr sz="1200" kern="0" spc="-30">
                <a:solidFill>
                  <a:srgbClr val="000000">
                    <a:alpha val="100000"/>
                  </a:srgbClr>
                </a:solidFill>
                <a:latin typeface="SimSun"/>
                <a:ea typeface="SimSun"/>
                <a:cs typeface="SimSun"/>
              </a:rPr>
              <a:t>格为</a:t>
            </a:r>
            <a:r>
              <a:rPr sz="1200" kern="0" spc="-2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849.6</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万元。2019</a:t>
            </a:r>
            <a:r>
              <a:rPr sz="1200" kern="0" spc="-2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a:t>
            </a:r>
            <a:r>
              <a:rPr sz="1200" kern="0" spc="-22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7</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月</a:t>
            </a:r>
            <a:r>
              <a:rPr sz="1200" kern="0" spc="-22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30 日，税务机</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关按照</a:t>
            </a:r>
            <a:r>
              <a:rPr sz="1200" kern="0" spc="-33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A</a:t>
            </a:r>
            <a:r>
              <a:rPr sz="1200" kern="0" spc="-26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公司全部净资产评估价值</a:t>
            </a:r>
            <a:r>
              <a:rPr sz="1200" kern="0" spc="-20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1247.62</a:t>
            </a:r>
            <a:r>
              <a:rPr sz="1200" kern="0" spc="-26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万元认定股权转让所得</a:t>
            </a:r>
            <a:r>
              <a:rPr sz="1200" kern="0" spc="-20">
                <a:solidFill>
                  <a:srgbClr val="000000">
                    <a:alpha val="100000"/>
                  </a:srgbClr>
                </a:solidFill>
                <a:latin typeface="SimSun"/>
                <a:ea typeface="SimSun"/>
                <a:cs typeface="SimSun"/>
              </a:rPr>
              <a:t>为</a:t>
            </a:r>
            <a:r>
              <a:rPr sz="1200" kern="0" spc="-18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1247.62×</a:t>
            </a:r>
            <a:r>
              <a:rPr sz="1200" kern="0" spc="0">
                <a:solidFill>
                  <a:srgbClr val="000000">
                    <a:alpha val="100000"/>
                  </a:srgbClr>
                </a:solidFill>
                <a:latin typeface="SimSun"/>
                <a:ea typeface="SimSun"/>
                <a:cs typeface="SimSun"/>
              </a:rPr>
              <a:t> 72%=898.28</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万元，申报缴纳个人所得税</a:t>
            </a:r>
            <a:r>
              <a:rPr sz="1200" kern="0" spc="-23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97380</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元、印花税</a:t>
            </a:r>
            <a:r>
              <a:rPr sz="1200" kern="0" spc="-25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4491.50</a:t>
            </a:r>
            <a:r>
              <a:rPr sz="1200" kern="0" spc="-22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元，同时</a:t>
            </a:r>
            <a:r>
              <a:rPr sz="1200" kern="0" spc="-10">
                <a:solidFill>
                  <a:srgbClr val="000000">
                    <a:alpha val="100000"/>
                  </a:srgbClr>
                </a:solidFill>
                <a:latin typeface="SimSun"/>
                <a:ea typeface="SimSun"/>
                <a:cs typeface="SimSun"/>
              </a:rPr>
              <a:t>缴</a:t>
            </a:r>
            <a:r>
              <a:rPr sz="1200" kern="0" spc="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纳滞纳金</a:t>
            </a:r>
            <a:r>
              <a:rPr sz="1200" kern="0" spc="-20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24734.52</a:t>
            </a:r>
            <a:r>
              <a:rPr sz="1200" kern="0" spc="-2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元。</a:t>
            </a:r>
            <a:endParaRPr lang="SimSun" altLang="SimSun" sz="1200"/>
          </a:p>
          <a:p>
            <a:pPr marL="323850" algn="l" rtl="0" eaLnBrk="0">
              <a:lnSpc>
                <a:spcPct val="84000"/>
              </a:lnSpc>
              <a:spcBef>
                <a:spcPts val="960"/>
              </a:spcBef>
            </a:pPr>
            <a:r>
              <a:rPr sz="1200" kern="0" spc="-30">
                <a:solidFill>
                  <a:srgbClr val="000000">
                    <a:alpha val="100000"/>
                  </a:srgbClr>
                </a:solidFill>
                <a:latin typeface="SimSun"/>
                <a:ea typeface="SimSun"/>
                <a:cs typeface="SimSun"/>
              </a:rPr>
              <a:t>2022</a:t>
            </a:r>
            <a:r>
              <a:rPr sz="1200" kern="0" spc="-19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a:t>
            </a:r>
            <a:r>
              <a:rPr sz="1200" kern="0" spc="-16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12</a:t>
            </a:r>
            <a:r>
              <a:rPr sz="1200" kern="0" spc="-20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月</a:t>
            </a:r>
            <a:r>
              <a:rPr sz="1200" kern="0" spc="-15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15 日和</a:t>
            </a:r>
            <a:r>
              <a:rPr sz="1200" kern="0" spc="-21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2023</a:t>
            </a:r>
            <a:r>
              <a:rPr sz="1200" kern="0" spc="-2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年</a:t>
            </a:r>
            <a:r>
              <a:rPr sz="1200" kern="0" spc="-21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a:t>
            </a:r>
            <a:r>
              <a:rPr sz="1200" kern="0" spc="-22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月</a:t>
            </a:r>
            <a:r>
              <a:rPr sz="1200" kern="0" spc="-21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22 日检查人员对王某进行了两次询问调</a:t>
            </a:r>
            <a:endParaRPr lang="SimSun" altLang="SimSun" sz="1200"/>
          </a:p>
          <a:p>
            <a:pPr marL="17779" indent="635" algn="l" rtl="0" eaLnBrk="0">
              <a:lnSpc>
                <a:spcPct val="164000"/>
              </a:lnSpc>
              <a:spcBef>
                <a:spcPts val="38"/>
              </a:spcBef>
            </a:pPr>
            <a:r>
              <a:rPr sz="1200" kern="0" spc="-20">
                <a:solidFill>
                  <a:srgbClr val="000000">
                    <a:alpha val="100000"/>
                  </a:srgbClr>
                </a:solidFill>
                <a:latin typeface="SimSun"/>
                <a:ea typeface="SimSun"/>
                <a:cs typeface="SimSun"/>
              </a:rPr>
              <a:t>查，王某均确认应收股权转让款为</a:t>
            </a:r>
            <a:r>
              <a:rPr sz="1200" kern="0" spc="-16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1247.62</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万元。但根据生效判决，王某与贾某</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于</a:t>
            </a:r>
            <a:r>
              <a:rPr sz="1200" kern="0" spc="-25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2019</a:t>
            </a:r>
            <a:r>
              <a:rPr sz="1200" kern="0" spc="-25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年</a:t>
            </a:r>
            <a:r>
              <a:rPr sz="1200" kern="0" spc="-24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8</a:t>
            </a:r>
            <a:r>
              <a:rPr sz="1200" kern="0" spc="-23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月就股</a:t>
            </a:r>
            <a:r>
              <a:rPr sz="1200" kern="0" spc="-20">
                <a:solidFill>
                  <a:srgbClr val="000000">
                    <a:alpha val="100000"/>
                  </a:srgbClr>
                </a:solidFill>
                <a:latin typeface="SimSun"/>
                <a:ea typeface="SimSun"/>
                <a:cs typeface="SimSun"/>
              </a:rPr>
              <a:t>权转让发生纠纷，该案中，双方的争议焦点仅在于</a:t>
            </a:r>
            <a:r>
              <a:rPr sz="1200" kern="0" spc="-2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2019</a:t>
            </a:r>
            <a:r>
              <a:rPr sz="1200" kern="0" spc="-25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年</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7</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月</a:t>
            </a:r>
            <a:r>
              <a:rPr sz="1200" kern="0" spc="-24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30 日前支付的股权转让款是否已达</a:t>
            </a:r>
            <a:r>
              <a:rPr sz="1200" kern="0" spc="-20">
                <a:solidFill>
                  <a:srgbClr val="000000">
                    <a:alpha val="100000"/>
                  </a:srgbClr>
                </a:solidFill>
                <a:latin typeface="SimSun"/>
                <a:ea typeface="SimSun"/>
                <a:cs typeface="SimSun"/>
              </a:rPr>
              <a:t>到</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2000</a:t>
            </a:r>
            <a:r>
              <a:rPr sz="1200" kern="0" spc="-23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万元，而对股权转让总额</a:t>
            </a:r>
            <a:r>
              <a:rPr sz="1200" kern="0" spc="-24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2666</a:t>
            </a:r>
            <a:r>
              <a:rPr sz="1200" kern="0" spc="-220">
                <a:solidFill>
                  <a:srgbClr val="000000">
                    <a:alpha val="100000"/>
                  </a:srgbClr>
                </a:solidFill>
                <a:latin typeface="SimSun"/>
                <a:ea typeface="SimSun"/>
                <a:cs typeface="SimSun"/>
              </a:rPr>
              <a:t> </a:t>
            </a:r>
            <a:r>
              <a:rPr sz="1200" kern="0" spc="-20">
                <a:solidFill>
                  <a:srgbClr val="000000">
                    <a:alpha val="100000"/>
                  </a:srgbClr>
                </a:solidFill>
                <a:latin typeface="SimSun"/>
                <a:ea typeface="SimSun"/>
                <a:cs typeface="SimSun"/>
              </a:rPr>
              <a:t>万</a:t>
            </a:r>
            <a:r>
              <a:rPr sz="1200" kern="0" spc="0">
                <a:solidFill>
                  <a:srgbClr val="000000">
                    <a:alpha val="100000"/>
                  </a:srgbClr>
                </a:solidFill>
                <a:latin typeface="SimSun"/>
                <a:ea typeface="SimSun"/>
                <a:cs typeface="SimSun"/>
              </a:rPr>
              <a:t> </a:t>
            </a:r>
            <a:r>
              <a:rPr sz="1200" kern="0" spc="-10">
                <a:solidFill>
                  <a:srgbClr val="000000">
                    <a:alpha val="100000"/>
                  </a:srgbClr>
                </a:solidFill>
                <a:latin typeface="SimSun"/>
                <a:ea typeface="SimSun"/>
                <a:cs typeface="SimSun"/>
              </a:rPr>
              <a:t>元双方均无异议。据此，检查人员确定</a:t>
            </a:r>
            <a:r>
              <a:rPr sz="1200" kern="0" spc="-20">
                <a:solidFill>
                  <a:srgbClr val="000000">
                    <a:alpha val="100000"/>
                  </a:srgbClr>
                </a:solidFill>
                <a:latin typeface="SimSun"/>
                <a:ea typeface="SimSun"/>
                <a:cs typeface="SimSun"/>
              </a:rPr>
              <a:t>王某此次股权转让向税务机关申报的股权</a:t>
            </a:r>
            <a:r>
              <a:rPr sz="1200" kern="0" spc="-1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转让价格不是真实的价格，股权转让价格为</a:t>
            </a:r>
            <a:r>
              <a:rPr sz="1200" kern="0" spc="-25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2666</a:t>
            </a:r>
            <a:r>
              <a:rPr sz="1200" kern="0" spc="-210">
                <a:solidFill>
                  <a:srgbClr val="000000">
                    <a:alpha val="100000"/>
                  </a:srgbClr>
                </a:solidFill>
                <a:latin typeface="SimSun"/>
                <a:ea typeface="SimSun"/>
                <a:cs typeface="SimSun"/>
              </a:rPr>
              <a:t> </a:t>
            </a:r>
            <a:r>
              <a:rPr sz="1200" kern="0" spc="0">
                <a:solidFill>
                  <a:srgbClr val="000000">
                    <a:alpha val="100000"/>
                  </a:srgbClr>
                </a:solidFill>
                <a:latin typeface="SimSun"/>
                <a:ea typeface="SimSun"/>
                <a:cs typeface="SimSun"/>
              </a:rPr>
              <a:t>万元，认定</a:t>
            </a:r>
            <a:r>
              <a:rPr sz="1200" kern="0" spc="-10">
                <a:solidFill>
                  <a:srgbClr val="000000">
                    <a:alpha val="100000"/>
                  </a:srgbClr>
                </a:solidFill>
                <a:latin typeface="SimSun"/>
                <a:ea typeface="SimSun"/>
                <a:cs typeface="SimSun"/>
              </a:rPr>
              <a:t>王某通过虚假纳税</a:t>
            </a:r>
            <a:r>
              <a:rPr sz="1200" kern="0" spc="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申报造成少缴个人所得税</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353.4</a:t>
            </a:r>
            <a:r>
              <a:rPr sz="1200" kern="0" spc="-22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万元、印花税</a:t>
            </a:r>
            <a:r>
              <a:rPr sz="1200" kern="0" spc="-23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2173.5</a:t>
            </a:r>
            <a:r>
              <a:rPr sz="1200" kern="0" spc="-2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元，</a:t>
            </a:r>
            <a:r>
              <a:rPr sz="1200" kern="0" spc="-140">
                <a:solidFill>
                  <a:srgbClr val="000000">
                    <a:alpha val="100000"/>
                  </a:srgbClr>
                </a:solidFill>
                <a:latin typeface="SimSun"/>
                <a:ea typeface="SimSun"/>
                <a:cs typeface="SimSun"/>
              </a:rPr>
              <a:t> </a:t>
            </a:r>
            <a:r>
              <a:rPr sz="1200" kern="0" spc="-30">
                <a:solidFill>
                  <a:srgbClr val="000000">
                    <a:alpha val="100000"/>
                  </a:srgbClr>
                </a:solidFill>
                <a:latin typeface="SimSun"/>
                <a:ea typeface="SimSun"/>
                <a:cs typeface="SimSun"/>
              </a:rPr>
              <a:t>其行</a:t>
            </a:r>
            <a:r>
              <a:rPr sz="1200" kern="0" spc="-40">
                <a:solidFill>
                  <a:srgbClr val="000000">
                    <a:alpha val="100000"/>
                  </a:srgbClr>
                </a:solidFill>
                <a:latin typeface="SimSun"/>
                <a:ea typeface="SimSun"/>
                <a:cs typeface="SimSun"/>
              </a:rPr>
              <a:t>为构成偷税， 因</a:t>
            </a:r>
            <a:endParaRPr lang="SimSun" altLang="SimSun" sz="1200"/>
          </a:p>
        </p:txBody>
      </p:sp>
      <p:sp>
        <p:nvSpPr>
          <p:cNvPr id="422" name="textbox 422"/>
          <p:cNvSpPr/>
          <p:nvPr/>
        </p:nvSpPr>
        <p:spPr>
          <a:xfrm>
            <a:off x="3286391" y="9930486"/>
            <a:ext cx="995044" cy="15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483"/>
              </a:lnSpc>
            </a:pPr>
            <a:endParaRPr lang="Arial" altLang="Arial" sz="100"/>
          </a:p>
          <a:p>
            <a:pPr marL="12700" algn="l" rtl="0" eaLnBrk="0">
              <a:lnSpc>
                <a:spcPct val="95000"/>
              </a:lnSpc>
            </a:pPr>
            <a:r>
              <a:rPr sz="900" kern="0" spc="-30">
                <a:solidFill>
                  <a:srgbClr val="000000">
                    <a:alpha val="100000"/>
                  </a:srgbClr>
                </a:solidFill>
                <a:latin typeface="SimSun"/>
                <a:ea typeface="SimSun"/>
                <a:cs typeface="SimSun"/>
              </a:rPr>
              <a:t>第</a:t>
            </a:r>
            <a:r>
              <a:rPr sz="900" kern="0" spc="100">
                <a:solidFill>
                  <a:srgbClr val="000000">
                    <a:alpha val="100000"/>
                  </a:srgbClr>
                </a:solidFill>
                <a:latin typeface="SimSun"/>
                <a:ea typeface="SimSun"/>
                <a:cs typeface="SimSun"/>
              </a:rPr>
              <a:t> </a:t>
            </a:r>
            <a:r>
              <a:rPr sz="900" kern="0" spc="-30">
                <a:solidFill>
                  <a:srgbClr val="000000">
                    <a:alpha val="100000"/>
                  </a:srgbClr>
                </a:solidFill>
                <a:latin typeface="Calibri"/>
                <a:ea typeface="Calibri"/>
                <a:cs typeface="Calibri"/>
              </a:rPr>
              <a:t>16</a:t>
            </a:r>
            <a:r>
              <a:rPr sz="900" kern="0" spc="50">
                <a:solidFill>
                  <a:srgbClr val="000000">
                    <a:alpha val="100000"/>
                  </a:srgbClr>
                </a:solidFill>
                <a:latin typeface="Calibri"/>
                <a:ea typeface="Calibri"/>
                <a:cs typeface="Calibri"/>
              </a:rPr>
              <a:t>  </a:t>
            </a:r>
            <a:r>
              <a:rPr sz="900" kern="0" spc="-30">
                <a:solidFill>
                  <a:srgbClr val="000000">
                    <a:alpha val="100000"/>
                  </a:srgbClr>
                </a:solidFill>
                <a:latin typeface="SimSun"/>
                <a:ea typeface="SimSun"/>
                <a:cs typeface="SimSun"/>
              </a:rPr>
              <a:t>页 共</a:t>
            </a:r>
            <a:r>
              <a:rPr sz="900" kern="0" spc="60">
                <a:solidFill>
                  <a:srgbClr val="000000">
                    <a:alpha val="100000"/>
                  </a:srgbClr>
                </a:solidFill>
                <a:latin typeface="SimSun"/>
                <a:ea typeface="SimSun"/>
                <a:cs typeface="SimSun"/>
              </a:rPr>
              <a:t> </a:t>
            </a:r>
            <a:r>
              <a:rPr sz="900" kern="0" spc="-30">
                <a:solidFill>
                  <a:srgbClr val="000000">
                    <a:alpha val="100000"/>
                  </a:srgbClr>
                </a:solidFill>
                <a:latin typeface="Calibri"/>
                <a:ea typeface="Calibri"/>
                <a:cs typeface="Calibri"/>
              </a:rPr>
              <a:t>34</a:t>
            </a:r>
            <a:r>
              <a:rPr sz="900" kern="0" spc="40">
                <a:solidFill>
                  <a:srgbClr val="000000">
                    <a:alpha val="100000"/>
                  </a:srgbClr>
                </a:solidFill>
                <a:latin typeface="Calibri"/>
                <a:ea typeface="Calibri"/>
                <a:cs typeface="Calibri"/>
              </a:rPr>
              <a:t>  </a:t>
            </a:r>
            <a:r>
              <a:rPr sz="900" kern="0" spc="-30">
                <a:solidFill>
                  <a:srgbClr val="000000">
                    <a:alpha val="100000"/>
                  </a:srgbClr>
                </a:solidFill>
                <a:latin typeface="SimSun"/>
                <a:ea typeface="SimSun"/>
                <a:cs typeface="SimSun"/>
              </a:rPr>
              <a:t>页</a:t>
            </a:r>
            <a:endParaRPr lang="SimSun" altLang="SimSun" sz="9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6292850" cy="9423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https://d.book118.com/197026035110006034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304</Paragraphs>
  <Slides>18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SimSun</vt:lpstr>
      <vt:lpstr>SimHei</vt:lpstr>
      <vt:lpstr>YouYuan</vt:lpstr>
      <vt:lpstr>Times New Roman</vt:lpstr>
      <vt:lpstr>STCaiyun</vt:lpstr>
      <vt:lpstr>MS Gothic</vt:lpstr>
      <vt:lpstr>FangSong</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2024-09-08T11:49:57.495</cp:lastPrinted>
  <dcterms:created xsi:type="dcterms:W3CDTF">2024-09-08T03:49:57Z</dcterms:created>
  <dcterms:modified xsi:type="dcterms:W3CDTF">2024-09-08T03:49:59Z</dcterms:modified>
</cp:coreProperties>
</file>