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2B12F10-FF05-443B-B7E5-8168BCFE52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A677D15-387E-4FC1-8B48-344031D897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E52BADC-F357-471B-922E-0042A62DFF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A01D71F-29B3-4846-8230-A453A08555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488A3D2-C58B-4919-9C6B-22BFDDBE4C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E72819C-2AD9-4C6D-9B33-039CD634DB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E762934-3311-4BE7-9244-ECAA8D9127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9856FB7-B7C8-4718-B3BE-3DDF32CEDF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5CF8A57-3861-437B-9CF7-485FEFB208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286DEB8-A0C5-41B1-8AA3-D31D52C7CB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520E586-1AF7-4D97-BECE-9199CA5391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矩形 5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6"/>
              </a:gs>
              <a:gs pos="30000">
                <a:schemeClr val="accent4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文本占位符 17"/>
          <p:cNvSpPr>
            <a:spLocks noGrp="1"/>
          </p:cNvSpPr>
          <p:nvPr>
            <p:ph type="body" sz="quarter" idx="11" hasCustomPrompt="1"/>
          </p:nvPr>
        </p:nvSpPr>
        <p:spPr>
          <a:xfrm>
            <a:off x="392698" y="4448586"/>
            <a:ext cx="2941831" cy="6463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4000" b="0" i="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  <p:sp>
        <p:nvSpPr>
          <p:cNvPr id="5" name="标题 1"/>
          <p:cNvSpPr>
            <a:spLocks noGrp="1"/>
          </p:cNvSpPr>
          <p:nvPr>
            <p:ph type="ctrTitle" idx="4294967295" hasCustomPrompt="1"/>
          </p:nvPr>
        </p:nvSpPr>
        <p:spPr>
          <a:xfrm>
            <a:off x="392698" y="5131305"/>
            <a:ext cx="6019597" cy="1311128"/>
          </a:xfrm>
        </p:spPr>
        <p:txBody>
          <a:bodyPr wrap="none" anchor="b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 xmlns="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4294967295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3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sp>
        <p:nvSpPr>
          <p:cNvPr id="17" name="矩形 1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6"/>
              </a:gs>
              <a:gs pos="30000">
                <a:schemeClr val="accent4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9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20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1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2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5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6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7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9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0" name="矩形 1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6"/>
              </a:gs>
              <a:gs pos="30000">
                <a:schemeClr val="accent4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 xmlns="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2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3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4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5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2023/11/21</a:t>
            </a:fld>
            <a:endParaRPr lang="en-US" altLang="zh-CN"/>
          </a:p>
        </p:txBody>
      </p:sp>
      <p:sp>
        <p:nvSpPr>
          <p:cNvPr id="3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7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8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4294967295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 xmlns="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2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7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97026110200006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双重预防机制知识讲解\n## 1.双重预防机制的基本概念及其重要性\n### 1.1双重预防机制的定义及其发展历程\n### 1.2双重预防机制的核心内容与实施原则\n### 1.3双重预防机制在企业安全管理中的重要性\n## 2.双重预防机制的基本框架与实施步骤\n### 2.1双重预防机制的基本框架及其组成要素\n### 2.2双重预防机制的实施步骤与方法\n### 2.3双重预防机制与企业现有安全管理体系的融合\n## 3.双重预防机制的风险评估与分级管控\n### 3.1风险评估的基本原则与方法\n### 3.2风险分级管控的策略与措施\n### 3.3风险评估与分级管控的实践案例\n## 4.双重预防机制的事故隐患排查与治理\n### 4.1事故隐患排查的基本方法与技术\n### 4.2事故隐患治理的策略与措施\n### 4.3事故隐患排查与治理的实践案例\n## 5.双重预防机制的监督与考核\n### 5.1双重预防机制的监督与考核体系构建\n### 5.2双重预防机制的监督与考核方法\n### 5.3双重预防机制的监督与考核结果应用\n## 6.双重预防机制的成功案例与启示\n### 6.1双重预防机制在国内外企业的成功应用案例\n### 6.2双重预防机制的成功要素与经验教训\n### 6.3如何在本企业有效实施双重预防机制的建议与展望\n&quot;,&quot;templateId&quot;:&quot;hw9irrrbyjd9jxkh8k6gtgupye&quot;}}"/>
        <p:cNvGrpSpPr/>
        <p:nvPr/>
      </p:nvGrpSpPr>
      <p:grpSpPr>
        <a:xfrm>
          <a:off x="0" y="0"/>
          <a:ext cx="0" cy="0"/>
        </a:xfrm>
      </p:grpSpPr>
      <p:sp>
        <p:nvSpPr>
          <p:cNvPr id="2" name="文本占位符 3"/>
          <p:cNvSpPr>
            <a:spLocks noGrp="1"/>
          </p:cNvSpPr>
          <p:nvPr>
            <p:ph type="body" sz="quarter" idx="11"/>
          </p:nvPr>
        </p:nvSpPr>
        <p:spPr>
          <a:xfrm>
            <a:off x="392698" y="4449955"/>
            <a:ext cx="375424" cy="646331"/>
          </a:xfrm>
        </p:spPr>
        <p:txBody>
          <a:bodyPr/>
          <a:lstStyle/>
          <a:p>
            <a:r>
              <a:rPr lang="en-US" smtClean="0"/>
              <a:t> </a:t>
            </a:r>
            <a:endParaRPr lang="zh-CN" spc="0"/>
          </a:p>
        </p:txBody>
      </p:sp>
      <p:sp>
        <p:nvSpPr>
          <p:cNvPr id="3" name="文本占位符 20"/>
          <p:cNvSpPr txBox="1"/>
          <p:nvPr/>
        </p:nvSpPr>
        <p:spPr>
          <a:xfrm>
            <a:off x="392698" y="580667"/>
            <a:ext cx="184731" cy="369332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en-US" altLang="zh-CN" spc="8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4" name="文本占位符 20"/>
          <p:cNvSpPr txBox="1"/>
          <p:nvPr/>
        </p:nvSpPr>
        <p:spPr>
          <a:xfrm>
            <a:off x="11614571" y="580667"/>
            <a:ext cx="184731" cy="369332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5" name="Tencent"/>
          <p:cNvCxnSpPr/>
          <p:nvPr/>
        </p:nvCxnSpPr>
        <p:spPr>
          <a:xfrm>
            <a:off x="443999" y="402867"/>
            <a:ext cx="11304002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标题 1" descr="{&quot;isTemplate&quot;:true,&quot;type&quot;:&quot;title&quot;,&quot;canOmit&quot;:false,&quot;range&quot;:0}"/>
          <p:cNvSpPr>
            <a:spLocks noGrp="1"/>
          </p:cNvSpPr>
          <p:nvPr>
            <p:ph type="ctrTitle" idx="4294967295"/>
          </p:nvPr>
        </p:nvSpPr>
        <p:spPr>
          <a:xfrm>
            <a:off x="392698" y="5140683"/>
            <a:ext cx="11417300" cy="1301750"/>
          </a:xfrm>
        </p:spPr>
        <p:txBody>
          <a:bodyPr vert="horz" wrap="square" lIns="91440" tIns="45720" rIns="91440" bIns="45720" anchor="t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pPr>
              <a:buNone/>
            </a:pPr>
            <a:r>
              <a:rPr lang="zh-CN" sz="7900"/>
              <a:t>双重预防机制知识讲解</a:t>
            </a:r>
            <a:endParaRPr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23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73278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双重预防机制的基本概念及其重要性</a:t>
            </a:r>
            <a:endParaRPr/>
          </a:p>
        </p:txBody>
      </p:sp>
      <p:sp>
        <p:nvSpPr>
          <p:cNvPr id="124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10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11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12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13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双重预防机制的定义</a:t>
                </a:r>
                <a:endParaRPr/>
              </a:p>
            </p:txBody>
          </p:sp>
          <p:sp>
            <p:nvSpPr>
              <p:cNvPr id="214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双重预防机制是一种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预防事故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降低风险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的安全管理方法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通过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风险评估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隐患排查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分级管控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等手段实现</a:t>
                </a:r>
                <a:endParaRPr/>
              </a:p>
            </p:txBody>
          </p:sp>
          <p:sp>
            <p:nvSpPr>
              <p:cNvPr id="215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6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7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18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19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20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双重预防机制的发展历程</a:t>
                </a:r>
                <a:endParaRPr/>
              </a:p>
            </p:txBody>
          </p:sp>
          <p:sp>
            <p:nvSpPr>
              <p:cNvPr id="221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20世纪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60年代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，美国提出了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安全管理系统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（SMS）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21世纪初，我国开始探索并实施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双重预防机制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2016年，国家安全生产监督管理总局发布了《关于实施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双重预防机制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的意见》</a:t>
                </a:r>
                <a:endParaRPr/>
              </a:p>
            </p:txBody>
          </p:sp>
          <p:sp>
            <p:nvSpPr>
              <p:cNvPr id="222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3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4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25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2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双重预防机制的定义及其发展历程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2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双重预防机制的核心内容与实施原则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29" name="组合 228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30" name="组合 229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31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双重预防机制的核心内容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风险评估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：识别、分析和评估潜在的安全风险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隐患排查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：发现、报告和治理潜在的事故隐患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分级管控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：根据风险大小和隐患严重程度实施分级管控</a:t>
                </a:r>
                <a:endParaRPr/>
              </a:p>
            </p:txBody>
          </p:sp>
          <p:pic>
            <p:nvPicPr>
              <p:cNvPr id="234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35" name="组合 234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36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双重预防机制的实施原则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系统性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：全面分析、评估和管控安全风险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预防性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：关口前移，主动预防和降低事故风险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动态性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：持续跟踪、调整和完善双重预防机制</a:t>
                </a:r>
                <a:endParaRPr/>
              </a:p>
            </p:txBody>
          </p:sp>
          <p:pic>
            <p:nvPicPr>
              <p:cNvPr id="239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41" name="Picture 5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4" r="21874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grpSp>
        <p:nvGrpSpPr>
          <p:cNvPr id="242" name="Group 364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63829" y="1509487"/>
            <a:ext cx="4625399" cy="4790307"/>
            <a:chOff x="763829" y="1509487"/>
            <a:chExt cx="4625399" cy="4790307"/>
          </a:xfrm>
        </p:grpSpPr>
        <p:grpSp>
          <p:nvGrpSpPr>
            <p:cNvPr id="243" name="Group 365"/>
            <p:cNvGrpSpPr/>
            <p:nvPr/>
          </p:nvGrpSpPr>
          <p:grpSpPr>
            <a:xfrm>
              <a:off x="763829" y="1509487"/>
              <a:ext cx="4625399" cy="1544525"/>
              <a:chOff x="763829" y="1509487"/>
              <a:chExt cx="4625399" cy="1544525"/>
            </a:xfrm>
          </p:grpSpPr>
          <p:sp>
            <p:nvSpPr>
              <p:cNvPr id="244" name="AutoShape 2"/>
              <p:cNvSpPr/>
              <p:nvPr/>
            </p:nvSpPr>
            <p:spPr>
              <a:xfrm>
                <a:off x="763829" y="1628258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5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2028557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构建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闭环管理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，实现安全管理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持续改进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有助于企业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落实安全生产责任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，提高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安全生产意识</a:t>
                </a:r>
                <a:endParaRPr/>
              </a:p>
            </p:txBody>
          </p:sp>
          <p:sp>
            <p:nvSpPr>
              <p:cNvPr id="246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1509487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提高企业安全管理水平</a:t>
                </a:r>
                <a:endParaRPr/>
              </a:p>
            </p:txBody>
          </p:sp>
        </p:grpSp>
        <p:grpSp>
          <p:nvGrpSpPr>
            <p:cNvPr id="247" name="Group 369"/>
            <p:cNvGrpSpPr/>
            <p:nvPr/>
          </p:nvGrpSpPr>
          <p:grpSpPr>
            <a:xfrm>
              <a:off x="763829" y="3118831"/>
              <a:ext cx="4625399" cy="1544525"/>
              <a:chOff x="763829" y="3118831"/>
              <a:chExt cx="4625399" cy="1544525"/>
            </a:xfrm>
          </p:grpSpPr>
          <p:sp>
            <p:nvSpPr>
              <p:cNvPr id="248" name="TextBox 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3637901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预防和减少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事故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职业病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的发生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降低企业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经济损失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声誉损失</a:t>
                </a:r>
                <a:endParaRPr/>
              </a:p>
            </p:txBody>
          </p:sp>
          <p:sp>
            <p:nvSpPr>
              <p:cNvPr id="249" name="TextBox 7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3118831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降低企业安全事故风险</a:t>
                </a:r>
                <a:endParaRPr/>
              </a:p>
            </p:txBody>
          </p:sp>
          <p:sp>
            <p:nvSpPr>
              <p:cNvPr id="250" name="AutoShape 10"/>
              <p:cNvSpPr/>
              <p:nvPr/>
            </p:nvSpPr>
            <p:spPr>
              <a:xfrm>
                <a:off x="763829" y="3237602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251" name="Group 373"/>
            <p:cNvGrpSpPr/>
            <p:nvPr/>
          </p:nvGrpSpPr>
          <p:grpSpPr>
            <a:xfrm>
              <a:off x="763829" y="4755268"/>
              <a:ext cx="4625399" cy="1544526"/>
              <a:chOff x="763829" y="4755268"/>
              <a:chExt cx="4625399" cy="1544526"/>
            </a:xfrm>
          </p:grpSpPr>
          <p:sp>
            <p:nvSpPr>
              <p:cNvPr id="252" name="TextBox 8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5274339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增强企业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社会责任感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公信力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提高企业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品牌形象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市场竞争力</a:t>
                </a:r>
                <a:endParaRPr/>
              </a:p>
            </p:txBody>
          </p:sp>
          <p:sp>
            <p:nvSpPr>
              <p:cNvPr id="253" name="TextBox 9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4755268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提高企业竞争力</a:t>
                </a:r>
                <a:endParaRPr/>
              </a:p>
            </p:txBody>
          </p:sp>
          <p:sp>
            <p:nvSpPr>
              <p:cNvPr id="254" name="AutoShape 11"/>
              <p:cNvSpPr/>
              <p:nvPr/>
            </p:nvSpPr>
            <p:spPr>
              <a:xfrm>
                <a:off x="763829" y="4874039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sp>
        <p:nvSpPr>
          <p:cNvPr id="25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双重预防机制在企业安全管理中的重要性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57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73278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双重预防机制的基本框架与实施步骤</a:t>
            </a:r>
            <a:endParaRPr/>
          </a:p>
        </p:txBody>
      </p:sp>
      <p:sp>
        <p:nvSpPr>
          <p:cNvPr id="258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60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61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62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63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双重预防机制的基本框架</a:t>
                </a:r>
                <a:endParaRPr/>
              </a:p>
            </p:txBody>
          </p:sp>
          <p:sp>
            <p:nvSpPr>
              <p:cNvPr id="264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风险辨识与评估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：识别、分析和评估安全风险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隐患排查与治理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：发现、报告和治理事故隐患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分级管控与监控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：根据风险大小和隐患严重程度实施分级管控</a:t>
                </a:r>
                <a:endParaRPr/>
              </a:p>
            </p:txBody>
          </p:sp>
          <p:sp>
            <p:nvSpPr>
              <p:cNvPr id="265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6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7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68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69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70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双重预防机制的组成要素</a:t>
                </a:r>
                <a:endParaRPr/>
              </a:p>
            </p:txBody>
          </p:sp>
          <p:sp>
            <p:nvSpPr>
              <p:cNvPr id="271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管理组织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：负责双重预防机制的实施和监督管理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管理制度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：明确双重预防机制的实施原则和程序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管理流程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：包括风险评估、隐患排查、分级管控等环节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技术手段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：利用现代信息技术手段支持双重预防机制的实施</a:t>
                </a:r>
                <a:endParaRPr/>
              </a:p>
            </p:txBody>
          </p:sp>
          <p:sp>
            <p:nvSpPr>
              <p:cNvPr id="272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73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74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75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7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双重预防机制的基本框架及其组成要素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78" name="Group 685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1075314" y="1520189"/>
            <a:ext cx="9868911" cy="4434111"/>
            <a:chOff x="1075314" y="1520189"/>
            <a:chExt cx="9868911" cy="4434111"/>
          </a:xfrm>
        </p:grpSpPr>
        <p:grpSp>
          <p:nvGrpSpPr>
            <p:cNvPr id="279" name="Group 686"/>
            <p:cNvGrpSpPr/>
            <p:nvPr/>
          </p:nvGrpSpPr>
          <p:grpSpPr>
            <a:xfrm>
              <a:off x="1075314" y="1520189"/>
              <a:ext cx="9868911" cy="2072418"/>
              <a:chOff x="1075314" y="1520189"/>
              <a:chExt cx="9868911" cy="2072418"/>
            </a:xfrm>
          </p:grpSpPr>
          <p:sp>
            <p:nvSpPr>
              <p:cNvPr id="280" name="TextBox 2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2061200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风险辨识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：识别潜在的安全风险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风险评估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：分析风险的可能性和严重程度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风险分级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：根据风险大小和隐患严重程度实施分级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隐患排查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：发现、报告和治理潜在的事故隐患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隐患治理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：制定隐患治理方案并实施治理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效果评估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：评估双重预防机制的实施效果</a:t>
                </a:r>
                <a:endParaRPr/>
              </a:p>
            </p:txBody>
          </p:sp>
          <p:sp>
            <p:nvSpPr>
              <p:cNvPr id="281" name="TextBox 27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1520189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双重预防机制的实施步骤</a:t>
                </a:r>
                <a:endParaRPr/>
              </a:p>
            </p:txBody>
          </p:sp>
          <p:sp>
            <p:nvSpPr>
              <p:cNvPr id="282" name="AutoShape 33"/>
              <p:cNvSpPr/>
              <p:nvPr/>
            </p:nvSpPr>
            <p:spPr>
              <a:xfrm>
                <a:off x="1075314" y="1789318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83" name="Freeform 35"/>
              <p:cNvSpPr/>
              <p:nvPr/>
            </p:nvSpPr>
            <p:spPr>
              <a:xfrm>
                <a:off x="1537812" y="2251817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0" y="91440"/>
                    </a:moveTo>
                    <a:lnTo>
                      <a:pt x="152400" y="0"/>
                    </a:lnTo>
                    <a:lnTo>
                      <a:pt x="304800" y="91440"/>
                    </a:lnTo>
                    <a:lnTo>
                      <a:pt x="304800" y="121920"/>
                    </a:lnTo>
                    <a:lnTo>
                      <a:pt x="0" y="121920"/>
                    </a:lnTo>
                    <a:lnTo>
                      <a:pt x="0" y="91440"/>
                    </a:lnTo>
                    <a:close/>
                    <a:moveTo>
                      <a:pt x="0" y="274320"/>
                    </a:moveTo>
                    <a:lnTo>
                      <a:pt x="304800" y="274320"/>
                    </a:lnTo>
                    <a:lnTo>
                      <a:pt x="304800" y="304800"/>
                    </a:lnTo>
                    <a:lnTo>
                      <a:pt x="0" y="304800"/>
                    </a:lnTo>
                    <a:lnTo>
                      <a:pt x="0" y="274320"/>
                    </a:lnTo>
                    <a:close/>
                    <a:moveTo>
                      <a:pt x="30480" y="243840"/>
                    </a:moveTo>
                    <a:lnTo>
                      <a:pt x="274320" y="243840"/>
                    </a:lnTo>
                    <a:lnTo>
                      <a:pt x="274320" y="274320"/>
                    </a:lnTo>
                    <a:lnTo>
                      <a:pt x="30480" y="274320"/>
                    </a:lnTo>
                    <a:lnTo>
                      <a:pt x="30480" y="243840"/>
                    </a:lnTo>
                    <a:close/>
                    <a:moveTo>
                      <a:pt x="30480" y="121920"/>
                    </a:moveTo>
                    <a:lnTo>
                      <a:pt x="91440" y="121920"/>
                    </a:lnTo>
                    <a:lnTo>
                      <a:pt x="91440" y="243840"/>
                    </a:lnTo>
                    <a:lnTo>
                      <a:pt x="30480" y="243840"/>
                    </a:lnTo>
                    <a:lnTo>
                      <a:pt x="30480" y="121920"/>
                    </a:lnTo>
                    <a:close/>
                    <a:moveTo>
                      <a:pt x="121920" y="121920"/>
                    </a:moveTo>
                    <a:lnTo>
                      <a:pt x="182880" y="121920"/>
                    </a:lnTo>
                    <a:lnTo>
                      <a:pt x="182880" y="243840"/>
                    </a:lnTo>
                    <a:lnTo>
                      <a:pt x="121920" y="243840"/>
                    </a:lnTo>
                    <a:lnTo>
                      <a:pt x="121920" y="121920"/>
                    </a:lnTo>
                    <a:close/>
                    <a:moveTo>
                      <a:pt x="213360" y="121920"/>
                    </a:moveTo>
                    <a:lnTo>
                      <a:pt x="274320" y="121920"/>
                    </a:lnTo>
                    <a:lnTo>
                      <a:pt x="274320" y="243840"/>
                    </a:lnTo>
                    <a:lnTo>
                      <a:pt x="213360" y="243840"/>
                    </a:lnTo>
                    <a:lnTo>
                      <a:pt x="213360" y="121920"/>
                    </a:ln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284" name="Group 691"/>
            <p:cNvGrpSpPr/>
            <p:nvPr/>
          </p:nvGrpSpPr>
          <p:grpSpPr>
            <a:xfrm>
              <a:off x="1075314" y="3881882"/>
              <a:ext cx="9868911" cy="2072418"/>
              <a:chOff x="1075314" y="3881882"/>
              <a:chExt cx="9868911" cy="2072418"/>
            </a:xfrm>
          </p:grpSpPr>
          <p:sp>
            <p:nvSpPr>
              <p:cNvPr id="285" name="TextBox 2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4422893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定性评估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：采用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德尔菲法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层次分析法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等方法进行风险评估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定量评估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：运用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风险矩阵法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故障树分析法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等工具进行风险评估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隐患排查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：采用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安全检查表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隐患排查清单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等方法进行隐患排查</a:t>
                </a:r>
                <a:endParaRPr/>
              </a:p>
            </p:txBody>
          </p:sp>
          <p:sp>
            <p:nvSpPr>
              <p:cNvPr id="286" name="TextBox 31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3881882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双重预防机制的实施方法</a:t>
                </a:r>
                <a:endParaRPr/>
              </a:p>
            </p:txBody>
          </p:sp>
          <p:sp>
            <p:nvSpPr>
              <p:cNvPr id="287" name="AutoShape 32"/>
              <p:cNvSpPr/>
              <p:nvPr/>
            </p:nvSpPr>
            <p:spPr>
              <a:xfrm>
                <a:off x="1075314" y="4179055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88" name="Freeform 34"/>
              <p:cNvSpPr/>
              <p:nvPr/>
            </p:nvSpPr>
            <p:spPr>
              <a:xfrm>
                <a:off x="1537812" y="4641553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304800" y="171155"/>
                    </a:moveTo>
                    <a:lnTo>
                      <a:pt x="304800" y="133055"/>
                    </a:lnTo>
                    <a:lnTo>
                      <a:pt x="259261" y="114081"/>
                    </a:lnTo>
                    <a:cubicBezTo>
                      <a:pt x="257994" y="110509"/>
                      <a:pt x="256661" y="107051"/>
                      <a:pt x="255022" y="103661"/>
                    </a:cubicBezTo>
                    <a:lnTo>
                      <a:pt x="273406" y="57893"/>
                    </a:lnTo>
                    <a:lnTo>
                      <a:pt x="246459" y="30956"/>
                    </a:lnTo>
                    <a:lnTo>
                      <a:pt x="201101" y="49635"/>
                    </a:lnTo>
                    <a:cubicBezTo>
                      <a:pt x="197644" y="47958"/>
                      <a:pt x="194110" y="46549"/>
                      <a:pt x="190462" y="45244"/>
                    </a:cubicBezTo>
                    <a:lnTo>
                      <a:pt x="171155" y="0"/>
                    </a:lnTo>
                    <a:lnTo>
                      <a:pt x="133055" y="0"/>
                    </a:lnTo>
                    <a:lnTo>
                      <a:pt x="114224" y="45091"/>
                    </a:lnTo>
                    <a:cubicBezTo>
                      <a:pt x="110433" y="46434"/>
                      <a:pt x="106785" y="47844"/>
                      <a:pt x="103175" y="49559"/>
                    </a:cubicBezTo>
                    <a:lnTo>
                      <a:pt x="57893" y="31366"/>
                    </a:lnTo>
                    <a:lnTo>
                      <a:pt x="30956" y="58303"/>
                    </a:lnTo>
                    <a:lnTo>
                      <a:pt x="49416" y="103175"/>
                    </a:lnTo>
                    <a:cubicBezTo>
                      <a:pt x="47625" y="106861"/>
                      <a:pt x="46177" y="110614"/>
                      <a:pt x="44796" y="114491"/>
                    </a:cubicBezTo>
                    <a:lnTo>
                      <a:pt x="0" y="133645"/>
                    </a:lnTo>
                    <a:lnTo>
                      <a:pt x="0" y="171745"/>
                    </a:lnTo>
                    <a:lnTo>
                      <a:pt x="44834" y="190424"/>
                    </a:lnTo>
                    <a:cubicBezTo>
                      <a:pt x="46215" y="194291"/>
                      <a:pt x="47701" y="198053"/>
                      <a:pt x="49482" y="201740"/>
                    </a:cubicBezTo>
                    <a:lnTo>
                      <a:pt x="31366" y="246907"/>
                    </a:lnTo>
                    <a:lnTo>
                      <a:pt x="58303" y="273844"/>
                    </a:lnTo>
                    <a:lnTo>
                      <a:pt x="103289" y="255318"/>
                    </a:lnTo>
                    <a:cubicBezTo>
                      <a:pt x="106899" y="257032"/>
                      <a:pt x="110585" y="258404"/>
                      <a:pt x="114376" y="259709"/>
                    </a:cubicBezTo>
                    <a:lnTo>
                      <a:pt x="133645" y="304800"/>
                    </a:lnTo>
                    <a:lnTo>
                      <a:pt x="171745" y="304800"/>
                    </a:lnTo>
                    <a:lnTo>
                      <a:pt x="190605" y="259480"/>
                    </a:lnTo>
                    <a:cubicBezTo>
                      <a:pt x="194215" y="258137"/>
                      <a:pt x="197787" y="256727"/>
                      <a:pt x="201206" y="255089"/>
                    </a:cubicBezTo>
                    <a:lnTo>
                      <a:pt x="246898" y="273396"/>
                    </a:lnTo>
                    <a:lnTo>
                      <a:pt x="273834" y="246459"/>
                    </a:lnTo>
                    <a:lnTo>
                      <a:pt x="255079" y="200997"/>
                    </a:lnTo>
                    <a:cubicBezTo>
                      <a:pt x="256680" y="197577"/>
                      <a:pt x="257985" y="194110"/>
                      <a:pt x="259251" y="190576"/>
                    </a:cubicBezTo>
                    <a:lnTo>
                      <a:pt x="304800" y="171155"/>
                    </a:lnTo>
                    <a:close/>
                    <a:moveTo>
                      <a:pt x="152105" y="209550"/>
                    </a:moveTo>
                    <a:cubicBezTo>
                      <a:pt x="120558" y="209550"/>
                      <a:pt x="94955" y="183947"/>
                      <a:pt x="94955" y="152400"/>
                    </a:cubicBezTo>
                    <a:cubicBezTo>
                      <a:pt x="94955" y="120853"/>
                      <a:pt x="120558" y="95250"/>
                      <a:pt x="152105" y="95250"/>
                    </a:cubicBezTo>
                    <a:cubicBezTo>
                      <a:pt x="183652" y="95250"/>
                      <a:pt x="209255" y="120853"/>
                      <a:pt x="209255" y="152400"/>
                    </a:cubicBezTo>
                    <a:cubicBezTo>
                      <a:pt x="209255" y="183947"/>
                      <a:pt x="183652" y="209550"/>
                      <a:pt x="152105" y="209550"/>
                    </a:cubicBez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sp>
        <p:nvSpPr>
          <p:cNvPr id="28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双重预防机制的实施步骤与方法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91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92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93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94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双重预防机制与现有安全管理体系的关联性</a:t>
                </a:r>
                <a:endParaRPr/>
              </a:p>
            </p:txBody>
          </p:sp>
          <p:sp>
            <p:nvSpPr>
              <p:cNvPr id="295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双重预防机制是现有安全管理体系的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补充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完善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双重预防机制有助于实现现有安全管理体系的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闭环管理</a:t>
                </a:r>
                <a:endParaRPr/>
              </a:p>
            </p:txBody>
          </p:sp>
          <p:sp>
            <p:nvSpPr>
              <p:cNvPr id="296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97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98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99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300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301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双重预防机制与企业现有安全管理体系的融合方法</a:t>
                </a:r>
                <a:endParaRPr/>
              </a:p>
            </p:txBody>
          </p:sp>
          <p:sp>
            <p:nvSpPr>
              <p:cNvPr id="302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整合管理资源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：整合现有安全管理体系的人力、物力和财力资源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完善管理制度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：修订和完善现有安全管理制度，融入双重预防机制的要求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优化管理流程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：优化现有安全管理流程，实现双重预防机制的顺利实施</a:t>
                </a:r>
                <a:endParaRPr/>
              </a:p>
            </p:txBody>
          </p:sp>
          <p:sp>
            <p:nvSpPr>
              <p:cNvPr id="303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04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05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06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30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双重预防机制与企业现有安全管理体系的融合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73278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双重预防机制的风险评估与分级管控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风险评估的基本原则与方法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2" name="组合 11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13" name="组合 12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14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风险评估的基本原则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系统性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：全面分析、评估和管控安全风险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预防性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：关口前移，主动预防和降低事故风险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动态性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：持续跟踪、调整和完善风险评估</a:t>
                </a:r>
                <a:endParaRPr/>
              </a:p>
            </p:txBody>
          </p:sp>
          <p:pic>
            <p:nvPicPr>
              <p:cNvPr id="1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18" name="组合 17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19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风险评估的方法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定性评估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：采用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德尔菲法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层次分析法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等方法进行风险评估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定量评估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：运用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风险矩阵法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故障树分析法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等工具进行风险评估</a:t>
                </a:r>
                <a:endParaRPr/>
              </a:p>
            </p:txBody>
          </p:sp>
          <p:pic>
            <p:nvPicPr>
              <p:cNvPr id="2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风险分级管控的策略与措施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5" name="组合 24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6" name="组合 25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7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风险分级管控的策略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风险分类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：根据风险大小和隐患严重程度进行分类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风险分级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：根据风险类别和严重程度实施分级管控</a:t>
                </a:r>
                <a:endParaRPr/>
              </a:p>
            </p:txBody>
          </p:sp>
          <p:pic>
            <p:nvPicPr>
              <p:cNvPr id="30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31" name="组合 30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32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风险分级管控的措施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风险防控措施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：制定针对性的风险防控方案，降低事故风险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隐患治理措施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：制定隐患治理方案，消除事故隐患</a:t>
                </a:r>
                <a:endParaRPr/>
              </a:p>
            </p:txBody>
          </p:sp>
          <p:pic>
            <p:nvPicPr>
              <p:cNvPr id="35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37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38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39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40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案例一：某化工企业风险评估与分级管控实践</a:t>
                </a:r>
                <a:endParaRPr/>
              </a:p>
            </p:txBody>
          </p:sp>
          <p:sp>
            <p:nvSpPr>
              <p:cNvPr id="41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采用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风险矩阵法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进行风险评估，实现风险分级管控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制定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风险防控方案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，降低事故风险</a:t>
                </a:r>
                <a:endParaRPr/>
              </a:p>
            </p:txBody>
          </p:sp>
          <p:sp>
            <p:nvSpPr>
              <p:cNvPr id="42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3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4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45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46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47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案例二：某建筑施工企业风险评估与分级管控实践</a:t>
                </a:r>
                <a:endParaRPr/>
              </a:p>
            </p:txBody>
          </p:sp>
          <p:sp>
            <p:nvSpPr>
              <p:cNvPr id="48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采用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层次分析法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进行风险评估，实现风险分级管控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制定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隐患治理方案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，消除事故隐患</a:t>
                </a:r>
                <a:endParaRPr/>
              </a:p>
            </p:txBody>
          </p:sp>
          <p:sp>
            <p:nvSpPr>
              <p:cNvPr id="49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0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1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52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5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风险评估与分级管控的实践案例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https://d.book118.com/197026110200006042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mountain_purple">
      <a:dk1>
        <a:srgbClr val="000000"/>
      </a:dk1>
      <a:lt1>
        <a:srgbClr val="FFFFFF"/>
      </a:lt1>
      <a:dk2>
        <a:srgbClr val="291540"/>
      </a:dk2>
      <a:lt2>
        <a:srgbClr val="FFE2FA"/>
      </a:lt2>
      <a:accent1>
        <a:srgbClr val="DD5CBF"/>
      </a:accent1>
      <a:accent2>
        <a:srgbClr val="F595DA"/>
      </a:accent2>
      <a:accent3>
        <a:srgbClr val="92317B"/>
      </a:accent3>
      <a:accent4>
        <a:srgbClr val="BA71F0"/>
      </a:accent4>
      <a:accent5>
        <a:srgbClr val="9135CE"/>
      </a:accent5>
      <a:accent6>
        <a:srgbClr val="5A107E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88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3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双重预防机制知识讲解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2024-09-16T12:43:35.466</cp:lastPrinted>
  <dcterms:created xsi:type="dcterms:W3CDTF">2024-09-16T04:43:35Z</dcterms:created>
  <dcterms:modified xsi:type="dcterms:W3CDTF">2024-09-16T04:43:37Z</dcterms:modified>
</cp:coreProperties>
</file>