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F5F5C49-9605-4400-A107-C4F640C0C4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88A8A2-C429-4D94-8679-D272579C44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233EF72-59C2-4F03-9FC1-D94E51C096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B6F91AE-56CD-46AC-8BBD-309BB7E65C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EC88DA4-6C53-4882-AABD-E3183266B6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8937E2A-C7BB-4E8D-A3FC-C0EC2D1831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502F32C-00C9-453E-A77E-4C40C08B5A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E2DFF84-636C-4216-801F-F79214FA01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551085A-63C4-4BE4-AB2F-12739C5260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E2E886A-023B-4486-842B-E593B32A61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612B25E-67A1-4BE2-B9D9-B791BAA556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97032134142006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9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4991402" y="4064670"/>
            <a:ext cx="2227456" cy="517896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endParaRPr lang="en-US" sz="2025">
              <a:solidFill>
                <a:schemeClr val="accent1">
                  <a:alpha val="100000"/>
                </a:scheme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4975535" y="4665287"/>
            <a:ext cx="2259190" cy="502303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2024-02-01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341326" y="1791812"/>
            <a:ext cx="7509349" cy="1976018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马克思主义政治经济学-剩余价值分配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743585" y="2586597"/>
            <a:ext cx="1297305" cy="173926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6000">
                <a:solidFill>
                  <a:srgbClr val="FDFCFC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 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787622" y="2346885"/>
            <a:ext cx="792480" cy="2405928"/>
          </a:xfrm>
          <a:prstGeom prst="rect">
            <a:avLst/>
          </a:prstGeom>
          <a:noFill/>
        </p:spPr>
        <p:txBody>
          <a:bodyPr vert="eaVert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3924">
                <a:solidFill>
                  <a:srgbClr val="FDFCFC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926105" y="1525786"/>
            <a:ext cx="6219401" cy="4048125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50000"/>
              </a:lnSpc>
              <a:buFont typeface="Arial"/>
              <a:buChar char="•"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剩余价值理论概述</a:t>
            </a:r>
          </a:p>
          <a:p>
            <a:pPr marL="203200" lvl="0" indent="-203200" algn="l">
              <a:lnSpc>
                <a:spcPct val="150000"/>
              </a:lnSpc>
              <a:buFont typeface="Arial"/>
              <a:buChar char="•"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剩余价值分配原则与方式</a:t>
            </a:r>
          </a:p>
          <a:p>
            <a:pPr marL="203200" lvl="0" indent="-203200" algn="l">
              <a:lnSpc>
                <a:spcPct val="150000"/>
              </a:lnSpc>
              <a:buFont typeface="Arial"/>
              <a:buChar char="•"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资本主义条件下剩余价值分配</a:t>
            </a:r>
          </a:p>
          <a:p>
            <a:pPr marL="203200" lvl="0" indent="-203200" algn="l">
              <a:lnSpc>
                <a:spcPct val="150000"/>
              </a:lnSpc>
              <a:buFont typeface="Arial"/>
              <a:buChar char="•"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社会主义条件下剩余价值分配</a:t>
            </a:r>
          </a:p>
          <a:p>
            <a:pPr marL="203200" lvl="0" indent="-203200" algn="l">
              <a:lnSpc>
                <a:spcPct val="150000"/>
              </a:lnSpc>
              <a:buFont typeface="Arial"/>
              <a:buChar char="•"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全球化背景下剩余价值国际分配</a:t>
            </a:r>
          </a:p>
          <a:p>
            <a:pPr marL="203200" lvl="0" indent="-203200" algn="l">
              <a:lnSpc>
                <a:spcPct val="150000"/>
              </a:lnSpc>
              <a:buFont typeface="Arial"/>
              <a:buChar char="•"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剩余价值分配理论现实意义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9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4821470" y="1107163"/>
            <a:ext cx="2550260" cy="17713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8400">
                <a:solidFill>
                  <a:schemeClr val="accent1">
                    <a:alpha val="5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34635" y="3625549"/>
            <a:ext cx="5723930" cy="237895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5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剩余价值理论概述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剩余价值是指在生产过程中，劳动者所创造的超过其劳动力价值的那部分价值。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剩余价值具有历史性，是资本主义生产方式的独特产物。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9420" b="9420"/>
          <a:stretch>
            <a:fillRect/>
          </a:stretch>
        </p:blipFill>
        <p:spPr>
          <a:xfrm>
            <a:off x="539110" y="1388510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7742" b="7742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剩余价值的性质体现了资本家对工人的剥削关系。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7689" b="7689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剩余价值定义与性质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2700000" flipV="1">
            <a:off x="8223978" y="1744645"/>
            <a:ext cx="2833772" cy="7304932"/>
          </a:xfrm>
          <a:prstGeom prst="roundRect">
            <a:avLst>
              <a:gd name="adj" fmla="val 16667"/>
            </a:avLst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-2700000">
            <a:off x="10515259" y="-2241425"/>
            <a:ext cx="2982918" cy="4296683"/>
          </a:xfrm>
          <a:prstGeom prst="roundRect">
            <a:avLst>
              <a:gd name="adj" fmla="val 16667"/>
            </a:avLst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80034" y="1812537"/>
            <a:ext cx="5095875" cy="9715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剩余价值的产生源于资本主义生产过程中的两个阶段：生产阶段和流通阶段。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80034" y="3100507"/>
            <a:ext cx="5095875" cy="9715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在生产阶段，工人通过具体劳动和抽象劳动创造出新价值，其中一部分作为劳动力价值支付给工人，另一部分则作为剩余价值被资本家无偿占有。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15973" y="4402320"/>
            <a:ext cx="5095875" cy="9715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在流通阶段，资本家通过商品的销售实现剩余价值的转化和增值。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454963" y="1952597"/>
            <a:ext cx="138821" cy="13882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5958" y="3238557"/>
            <a:ext cx="138821" cy="13882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465958" y="4541391"/>
            <a:ext cx="138821" cy="13882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t="1385" b="1385"/>
          <a:stretch>
            <a:fillRect/>
          </a:stretch>
        </p:blipFill>
        <p:spPr>
          <a:xfrm>
            <a:off x="6774259" y="1242134"/>
            <a:ext cx="5232459" cy="508750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剩余价值产生过程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18874" y="1354848"/>
            <a:ext cx="4394883" cy="1340950"/>
            <a:chOff x="1218874" y="1354848"/>
            <a:chExt cx="4394883" cy="1340950"/>
          </a:xfrm>
        </p:grpSpPr>
        <p:sp>
          <p:nvSpPr>
            <p:cNvPr id="3" name="AutoShape 3"/>
            <p:cNvSpPr/>
            <p:nvPr/>
          </p:nvSpPr>
          <p:spPr>
            <a:xfrm>
              <a:off x="1218874" y="1354848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TextBox 4"/>
            <p:cNvSpPr txBox="1"/>
            <p:nvPr/>
          </p:nvSpPr>
          <p:spPr>
            <a:xfrm>
              <a:off x="1218874" y="1993615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剩余价值是资本主义经济的基础和核心，是资本积累和扩大再生产的源泉。</a:t>
              </a:r>
            </a:p>
          </p:txBody>
        </p:sp>
        <p:sp>
          <p:nvSpPr>
            <p:cNvPr id="5" name="Freeform 5"/>
            <p:cNvSpPr/>
            <p:nvPr/>
          </p:nvSpPr>
          <p:spPr>
            <a:xfrm>
              <a:off x="1303561" y="1482500"/>
              <a:ext cx="469392" cy="383462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218874" y="3134853"/>
            <a:ext cx="4394883" cy="1304934"/>
            <a:chOff x="1218874" y="3134853"/>
            <a:chExt cx="4394883" cy="1304934"/>
          </a:xfrm>
        </p:grpSpPr>
        <p:sp>
          <p:nvSpPr>
            <p:cNvPr id="7" name="AutoShape 7"/>
            <p:cNvSpPr/>
            <p:nvPr/>
          </p:nvSpPr>
          <p:spPr>
            <a:xfrm>
              <a:off x="1218874" y="3134853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1358514" y="3274494"/>
              <a:ext cx="359485" cy="359485"/>
            </a:xfrm>
            <a:custGeom>
              <a:rect l="l" t="t" r="r" b="b"/>
              <a:pathLst>
                <a:path w="304800" h="304800">
                  <a:moveTo>
                    <a:pt x="106680" y="259080"/>
                  </a:moveTo>
                  <a:lnTo>
                    <a:pt x="30480" y="259080"/>
                  </a:lnTo>
                  <a:cubicBezTo>
                    <a:pt x="13649" y="259080"/>
                    <a:pt x="0" y="245431"/>
                    <a:pt x="0" y="228600"/>
                  </a:cubicBezTo>
                  <a:lnTo>
                    <a:pt x="0" y="228600"/>
                  </a:lnTo>
                  <a:lnTo>
                    <a:pt x="0" y="30480"/>
                  </a:lnTo>
                  <a:cubicBezTo>
                    <a:pt x="0" y="13716"/>
                    <a:pt x="13716" y="0"/>
                    <a:pt x="30480" y="0"/>
                  </a:cubicBezTo>
                  <a:lnTo>
                    <a:pt x="274320" y="0"/>
                  </a:lnTo>
                  <a:cubicBezTo>
                    <a:pt x="291151" y="0"/>
                    <a:pt x="304800" y="13649"/>
                    <a:pt x="304800" y="30480"/>
                  </a:cubicBezTo>
                  <a:lnTo>
                    <a:pt x="304800" y="30480"/>
                  </a:lnTo>
                  <a:lnTo>
                    <a:pt x="304800" y="228600"/>
                  </a:lnTo>
                  <a:cubicBezTo>
                    <a:pt x="304800" y="245431"/>
                    <a:pt x="291151" y="259080"/>
                    <a:pt x="274320" y="259080"/>
                  </a:cubicBezTo>
                  <a:lnTo>
                    <a:pt x="274320" y="259080"/>
                  </a:lnTo>
                  <a:lnTo>
                    <a:pt x="198120" y="259080"/>
                  </a:lnTo>
                  <a:lnTo>
                    <a:pt x="259080" y="289560"/>
                  </a:lnTo>
                  <a:lnTo>
                    <a:pt x="259080" y="304800"/>
                  </a:lnTo>
                  <a:lnTo>
                    <a:pt x="45720" y="304800"/>
                  </a:lnTo>
                  <a:lnTo>
                    <a:pt x="45720" y="289560"/>
                  </a:lnTo>
                  <a:lnTo>
                    <a:pt x="106680" y="259080"/>
                  </a:lnTo>
                  <a:close/>
                  <a:moveTo>
                    <a:pt x="30480" y="30480"/>
                  </a:moveTo>
                  <a:lnTo>
                    <a:pt x="30480" y="198120"/>
                  </a:lnTo>
                  <a:lnTo>
                    <a:pt x="274320" y="198120"/>
                  </a:lnTo>
                  <a:lnTo>
                    <a:pt x="274320" y="30480"/>
                  </a:lnTo>
                  <a:lnTo>
                    <a:pt x="30480" y="3048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TextBox 9"/>
            <p:cNvSpPr txBox="1"/>
            <p:nvPr/>
          </p:nvSpPr>
          <p:spPr>
            <a:xfrm>
              <a:off x="1218874" y="3737604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剩余价值的分配反映了资本主义社会的阶级关系和利益格局。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218874" y="4878843"/>
            <a:ext cx="4394883" cy="1316184"/>
            <a:chOff x="1218874" y="4878843"/>
            <a:chExt cx="4394883" cy="1316184"/>
          </a:xfrm>
        </p:grpSpPr>
        <p:sp>
          <p:nvSpPr>
            <p:cNvPr id="11" name="AutoShape 11"/>
            <p:cNvSpPr/>
            <p:nvPr/>
          </p:nvSpPr>
          <p:spPr>
            <a:xfrm>
              <a:off x="1218874" y="4878843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1372678" y="5037742"/>
              <a:ext cx="331158" cy="320969"/>
            </a:xfrm>
            <a:custGeom>
              <a:rect l="l" t="t" r="r" b="b"/>
              <a:pathLst>
                <a:path w="304800" h="304800">
                  <a:moveTo>
                    <a:pt x="0" y="91440"/>
                  </a:moveTo>
                  <a:lnTo>
                    <a:pt x="152400" y="0"/>
                  </a:lnTo>
                  <a:lnTo>
                    <a:pt x="304800" y="91440"/>
                  </a:lnTo>
                  <a:lnTo>
                    <a:pt x="304800" y="121920"/>
                  </a:lnTo>
                  <a:lnTo>
                    <a:pt x="0" y="121920"/>
                  </a:lnTo>
                  <a:lnTo>
                    <a:pt x="0" y="91440"/>
                  </a:lnTo>
                  <a:close/>
                  <a:moveTo>
                    <a:pt x="0" y="274320"/>
                  </a:moveTo>
                  <a:lnTo>
                    <a:pt x="304800" y="274320"/>
                  </a:lnTo>
                  <a:lnTo>
                    <a:pt x="304800" y="304800"/>
                  </a:lnTo>
                  <a:lnTo>
                    <a:pt x="0" y="304800"/>
                  </a:lnTo>
                  <a:lnTo>
                    <a:pt x="0" y="274320"/>
                  </a:lnTo>
                  <a:close/>
                  <a:moveTo>
                    <a:pt x="30480" y="243840"/>
                  </a:moveTo>
                  <a:lnTo>
                    <a:pt x="274320" y="243840"/>
                  </a:lnTo>
                  <a:lnTo>
                    <a:pt x="274320" y="274320"/>
                  </a:lnTo>
                  <a:lnTo>
                    <a:pt x="30480" y="274320"/>
                  </a:lnTo>
                  <a:lnTo>
                    <a:pt x="30480" y="243840"/>
                  </a:lnTo>
                  <a:close/>
                  <a:moveTo>
                    <a:pt x="30480" y="121920"/>
                  </a:moveTo>
                  <a:lnTo>
                    <a:pt x="91440" y="121920"/>
                  </a:lnTo>
                  <a:lnTo>
                    <a:pt x="91440" y="243840"/>
                  </a:lnTo>
                  <a:lnTo>
                    <a:pt x="30480" y="243840"/>
                  </a:lnTo>
                  <a:lnTo>
                    <a:pt x="30480" y="121920"/>
                  </a:lnTo>
                  <a:close/>
                  <a:moveTo>
                    <a:pt x="121920" y="121920"/>
                  </a:moveTo>
                  <a:lnTo>
                    <a:pt x="182880" y="121920"/>
                  </a:lnTo>
                  <a:lnTo>
                    <a:pt x="182880" y="243840"/>
                  </a:lnTo>
                  <a:lnTo>
                    <a:pt x="121920" y="243840"/>
                  </a:lnTo>
                  <a:lnTo>
                    <a:pt x="121920" y="121920"/>
                  </a:lnTo>
                  <a:close/>
                  <a:moveTo>
                    <a:pt x="213360" y="121920"/>
                  </a:moveTo>
                  <a:lnTo>
                    <a:pt x="274320" y="121920"/>
                  </a:lnTo>
                  <a:lnTo>
                    <a:pt x="274320" y="243840"/>
                  </a:lnTo>
                  <a:lnTo>
                    <a:pt x="213360" y="243840"/>
                  </a:lnTo>
                  <a:lnTo>
                    <a:pt x="213360" y="12192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TextBox 13"/>
            <p:cNvSpPr txBox="1"/>
            <p:nvPr/>
          </p:nvSpPr>
          <p:spPr>
            <a:xfrm>
              <a:off x="1218874" y="5492844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剩余价值的追求推动了资本主义经济的发展和科技进步，同时也带来了阶级矛盾和社会冲突。</a:t>
              </a:r>
            </a:p>
          </p:txBody>
        </p:sp>
      </p:grpSp>
      <p:pic>
        <p:nvPicPr>
          <p:cNvPr id="14" name="Picture 14"/>
          <p:cNvPicPr>
            <a:picLocks noChangeAspect="1"/>
          </p:cNvPicPr>
          <p:nvPr/>
        </p:nvPicPr>
        <p:blipFill>
          <a:blip r:embed="rId2"/>
          <a:srcRect t="17625" b="17625"/>
          <a:stretch>
            <a:fillRect/>
          </a:stretch>
        </p:blipFill>
        <p:spPr>
          <a:xfrm>
            <a:off x="6603343" y="1773671"/>
            <a:ext cx="4619078" cy="4619078"/>
          </a:xfrm>
          <a:prstGeom prst="ellipse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t="16667" b="16667"/>
          <a:stretch>
            <a:fillRect/>
          </a:stretch>
        </p:blipFill>
        <p:spPr>
          <a:xfrm>
            <a:off x="9353197" y="779822"/>
            <a:ext cx="2231507" cy="2231507"/>
          </a:xfrm>
          <a:prstGeom prst="ellipse">
            <a:avLst/>
          </a:prstGeom>
        </p:spPr>
      </p:pic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剩余价值在资本主义经济中地位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9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4821470" y="1107163"/>
            <a:ext cx="2550260" cy="17713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8400">
                <a:solidFill>
                  <a:schemeClr val="accent1">
                    <a:alpha val="5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34635" y="3625549"/>
            <a:ext cx="5723930" cy="237895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5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剩余价值分配原则与方式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根据劳动者提供的劳动数量和质量进行分配，多劳多得，少劳少得。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除按劳分配外，还存在按生产要素分配、按贡献分配、按需分配等多种方式。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按劳分配为主体、多种分配方式并存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多种分配方式并存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按劳分配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初次分配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根据各种生产要素对经济发展的贡献程度而进行的分配，是市场经济条件下资源配置的重要手段。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再分配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政府通过税收、社会保障、转移支付等手段对初次分配结果进行的再次调节，以促进社会公平和经济发展。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/>
          </a:blip>
          <a:srcRect l="21125" r="21125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初次分配与再分配关系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5000" r="250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公平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剩余价值的分配应该遵循公平原则，保障劳动者的合法权益和社会公正。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效率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剩余价值的分配也应该考虑效率原则，激励劳动者积极工作，提高生产效率，促进经济发展。同时，政府应通过再分配手段调节收入差距，避免社会两极分化。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公平与效率在分配中体现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9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4821470" y="1107163"/>
            <a:ext cx="2550260" cy="17713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8400">
                <a:solidFill>
                  <a:schemeClr val="accent1">
                    <a:alpha val="5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34635" y="3625549"/>
            <a:ext cx="5723930" cy="237895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5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资本主义条件下剩余价值分配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103852" y="4838783"/>
            <a:ext cx="10266726" cy="1333500"/>
            <a:chOff x="1103852" y="4838783"/>
            <a:chExt cx="10266726" cy="1333500"/>
          </a:xfrm>
        </p:grpSpPr>
        <p:sp>
          <p:nvSpPr>
            <p:cNvPr id="3" name="AutoShape 3"/>
            <p:cNvSpPr/>
            <p:nvPr/>
          </p:nvSpPr>
          <p:spPr>
            <a:xfrm>
              <a:off x="2377205" y="4838783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 rot="10800000">
              <a:off x="1103852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 rot="10800000">
              <a:off x="9159730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031730" y="3081147"/>
            <a:ext cx="10266726" cy="1333500"/>
            <a:chOff x="1031730" y="3081147"/>
            <a:chExt cx="10266726" cy="1333500"/>
          </a:xfrm>
        </p:grpSpPr>
        <p:sp>
          <p:nvSpPr>
            <p:cNvPr id="7" name="AutoShape 7"/>
            <p:cNvSpPr/>
            <p:nvPr/>
          </p:nvSpPr>
          <p:spPr>
            <a:xfrm>
              <a:off x="2305083" y="3081147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 rot="10800000">
              <a:off x="1031730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 rot="10800000">
              <a:off x="9087608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1103852" y="1348302"/>
            <a:ext cx="10266726" cy="1333500"/>
            <a:chOff x="1103852" y="1348302"/>
            <a:chExt cx="10266726" cy="1333500"/>
          </a:xfrm>
        </p:grpSpPr>
        <p:sp>
          <p:nvSpPr>
            <p:cNvPr id="11" name="AutoShape 11"/>
            <p:cNvSpPr/>
            <p:nvPr/>
          </p:nvSpPr>
          <p:spPr>
            <a:xfrm>
              <a:off x="2377205" y="1348302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 rot="10800000">
              <a:off x="1103852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 rot="10800000">
              <a:off x="9159730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997333" y="3400044"/>
            <a:ext cx="685705" cy="695706"/>
            <a:chOff x="9997333" y="3400044"/>
            <a:chExt cx="685705" cy="695706"/>
          </a:xfrm>
        </p:grpSpPr>
        <p:sp>
          <p:nvSpPr>
            <p:cNvPr id="15" name="Freeform 15"/>
            <p:cNvSpPr/>
            <p:nvPr/>
          </p:nvSpPr>
          <p:spPr>
            <a:xfrm>
              <a:off x="10034290" y="3847243"/>
              <a:ext cx="87725" cy="163068"/>
            </a:xfrm>
            <a:custGeom>
              <a:rect l="l" t="t" r="r" b="b"/>
              <a:pathLst>
                <a:path w="118" h="218">
                  <a:moveTo>
                    <a:pt x="0" y="183"/>
                  </a:moveTo>
                  <a:cubicBezTo>
                    <a:pt x="0" y="200"/>
                    <a:pt x="8" y="217"/>
                    <a:pt x="25" y="217"/>
                  </a:cubicBezTo>
                  <a:cubicBezTo>
                    <a:pt x="84" y="217"/>
                    <a:pt x="84" y="217"/>
                    <a:pt x="84" y="217"/>
                  </a:cubicBezTo>
                  <a:cubicBezTo>
                    <a:pt x="100" y="217"/>
                    <a:pt x="117" y="200"/>
                    <a:pt x="117" y="183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7" y="91"/>
                    <a:pt x="17" y="91"/>
                    <a:pt x="17" y="91"/>
                  </a:cubicBezTo>
                  <a:cubicBezTo>
                    <a:pt x="0" y="75"/>
                    <a:pt x="0" y="75"/>
                    <a:pt x="0" y="75"/>
                  </a:cubicBezTo>
                  <a:lnTo>
                    <a:pt x="0" y="183"/>
                  </a:lnTo>
                  <a:close/>
                  <a:moveTo>
                    <a:pt x="0" y="183"/>
                  </a:moveTo>
                  <a:lnTo>
                    <a:pt x="0" y="18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10177260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0" y="301"/>
                  </a:moveTo>
                  <a:cubicBezTo>
                    <a:pt x="0" y="318"/>
                    <a:pt x="17" y="335"/>
                    <a:pt x="34" y="335"/>
                  </a:cubicBezTo>
                  <a:cubicBezTo>
                    <a:pt x="84" y="335"/>
                    <a:pt x="84" y="335"/>
                    <a:pt x="84" y="335"/>
                  </a:cubicBezTo>
                  <a:cubicBezTo>
                    <a:pt x="101" y="335"/>
                    <a:pt x="117" y="318"/>
                    <a:pt x="117" y="301"/>
                  </a:cubicBezTo>
                  <a:cubicBezTo>
                    <a:pt x="117" y="76"/>
                    <a:pt x="117" y="76"/>
                    <a:pt x="117" y="76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0" y="42"/>
                    <a:pt x="0" y="42"/>
                    <a:pt x="0" y="42"/>
                  </a:cubicBezTo>
                  <a:lnTo>
                    <a:pt x="0" y="301"/>
                  </a:lnTo>
                  <a:close/>
                  <a:moveTo>
                    <a:pt x="0" y="301"/>
                  </a:moveTo>
                  <a:lnTo>
                    <a:pt x="0" y="30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10320231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92" y="335"/>
                  </a:moveTo>
                  <a:cubicBezTo>
                    <a:pt x="108" y="335"/>
                    <a:pt x="117" y="318"/>
                    <a:pt x="117" y="301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01"/>
                    <a:pt x="0" y="301"/>
                    <a:pt x="0" y="301"/>
                  </a:cubicBezTo>
                  <a:cubicBezTo>
                    <a:pt x="0" y="318"/>
                    <a:pt x="16" y="335"/>
                    <a:pt x="33" y="335"/>
                  </a:cubicBezTo>
                  <a:lnTo>
                    <a:pt x="92" y="335"/>
                  </a:lnTo>
                  <a:close/>
                  <a:moveTo>
                    <a:pt x="92" y="335"/>
                  </a:moveTo>
                  <a:lnTo>
                    <a:pt x="92" y="33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10459962" y="3670840"/>
              <a:ext cx="94202" cy="342805"/>
            </a:xfrm>
            <a:custGeom>
              <a:rect l="l" t="t" r="r" b="b"/>
              <a:pathLst>
                <a:path w="125" h="452">
                  <a:moveTo>
                    <a:pt x="0" y="41"/>
                  </a:moveTo>
                  <a:cubicBezTo>
                    <a:pt x="0" y="417"/>
                    <a:pt x="0" y="417"/>
                    <a:pt x="0" y="417"/>
                  </a:cubicBezTo>
                  <a:cubicBezTo>
                    <a:pt x="0" y="434"/>
                    <a:pt x="17" y="451"/>
                    <a:pt x="33" y="451"/>
                  </a:cubicBezTo>
                  <a:cubicBezTo>
                    <a:pt x="92" y="451"/>
                    <a:pt x="92" y="451"/>
                    <a:pt x="92" y="451"/>
                  </a:cubicBezTo>
                  <a:cubicBezTo>
                    <a:pt x="109" y="451"/>
                    <a:pt x="125" y="434"/>
                    <a:pt x="125" y="417"/>
                  </a:cubicBezTo>
                  <a:cubicBezTo>
                    <a:pt x="125" y="66"/>
                    <a:pt x="125" y="66"/>
                    <a:pt x="125" y="66"/>
                  </a:cubicBezTo>
                  <a:cubicBezTo>
                    <a:pt x="50" y="0"/>
                    <a:pt x="50" y="0"/>
                    <a:pt x="50" y="0"/>
                  </a:cubicBezTo>
                  <a:lnTo>
                    <a:pt x="0" y="41"/>
                  </a:lnTo>
                  <a:close/>
                  <a:moveTo>
                    <a:pt x="0" y="41"/>
                  </a:moveTo>
                  <a:lnTo>
                    <a:pt x="0" y="4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10011525" y="3517678"/>
              <a:ext cx="536162" cy="342805"/>
            </a:xfrm>
            <a:custGeom>
              <a:rect l="l" t="t" r="r" b="b"/>
              <a:pathLst>
                <a:path w="728" h="452">
                  <a:moveTo>
                    <a:pt x="234" y="284"/>
                  </a:moveTo>
                  <a:cubicBezTo>
                    <a:pt x="250" y="267"/>
                    <a:pt x="276" y="267"/>
                    <a:pt x="292" y="284"/>
                  </a:cubicBezTo>
                  <a:cubicBezTo>
                    <a:pt x="359" y="351"/>
                    <a:pt x="359" y="351"/>
                    <a:pt x="359" y="351"/>
                  </a:cubicBezTo>
                  <a:cubicBezTo>
                    <a:pt x="376" y="368"/>
                    <a:pt x="384" y="368"/>
                    <a:pt x="401" y="368"/>
                  </a:cubicBezTo>
                  <a:cubicBezTo>
                    <a:pt x="418" y="368"/>
                    <a:pt x="426" y="368"/>
                    <a:pt x="434" y="351"/>
                  </a:cubicBezTo>
                  <a:cubicBezTo>
                    <a:pt x="660" y="134"/>
                    <a:pt x="660" y="134"/>
                    <a:pt x="660" y="134"/>
                  </a:cubicBezTo>
                  <a:cubicBezTo>
                    <a:pt x="694" y="167"/>
                    <a:pt x="694" y="167"/>
                    <a:pt x="694" y="167"/>
                  </a:cubicBezTo>
                  <a:cubicBezTo>
                    <a:pt x="702" y="175"/>
                    <a:pt x="710" y="175"/>
                    <a:pt x="710" y="175"/>
                  </a:cubicBezTo>
                  <a:cubicBezTo>
                    <a:pt x="719" y="175"/>
                    <a:pt x="727" y="167"/>
                    <a:pt x="727" y="159"/>
                  </a:cubicBezTo>
                  <a:cubicBezTo>
                    <a:pt x="727" y="33"/>
                    <a:pt x="727" y="33"/>
                    <a:pt x="727" y="33"/>
                  </a:cubicBezTo>
                  <a:cubicBezTo>
                    <a:pt x="727" y="25"/>
                    <a:pt x="727" y="16"/>
                    <a:pt x="719" y="8"/>
                  </a:cubicBezTo>
                  <a:cubicBezTo>
                    <a:pt x="710" y="0"/>
                    <a:pt x="702" y="0"/>
                    <a:pt x="694" y="0"/>
                  </a:cubicBezTo>
                  <a:cubicBezTo>
                    <a:pt x="568" y="0"/>
                    <a:pt x="568" y="0"/>
                    <a:pt x="568" y="0"/>
                  </a:cubicBezTo>
                  <a:cubicBezTo>
                    <a:pt x="560" y="0"/>
                    <a:pt x="551" y="0"/>
                    <a:pt x="551" y="8"/>
                  </a:cubicBezTo>
                  <a:cubicBezTo>
                    <a:pt x="543" y="16"/>
                    <a:pt x="551" y="25"/>
                    <a:pt x="551" y="33"/>
                  </a:cubicBezTo>
                  <a:cubicBezTo>
                    <a:pt x="585" y="58"/>
                    <a:pt x="585" y="58"/>
                    <a:pt x="585" y="58"/>
                  </a:cubicBezTo>
                  <a:cubicBezTo>
                    <a:pt x="426" y="217"/>
                    <a:pt x="426" y="217"/>
                    <a:pt x="426" y="217"/>
                  </a:cubicBezTo>
                  <a:cubicBezTo>
                    <a:pt x="426" y="225"/>
                    <a:pt x="409" y="225"/>
                    <a:pt x="401" y="225"/>
                  </a:cubicBezTo>
                  <a:cubicBezTo>
                    <a:pt x="393" y="225"/>
                    <a:pt x="376" y="225"/>
                    <a:pt x="368" y="217"/>
                  </a:cubicBezTo>
                  <a:cubicBezTo>
                    <a:pt x="292" y="142"/>
                    <a:pt x="292" y="142"/>
                    <a:pt x="292" y="142"/>
                  </a:cubicBezTo>
                  <a:cubicBezTo>
                    <a:pt x="276" y="125"/>
                    <a:pt x="250" y="125"/>
                    <a:pt x="234" y="142"/>
                  </a:cubicBezTo>
                  <a:cubicBezTo>
                    <a:pt x="8" y="359"/>
                    <a:pt x="8" y="359"/>
                    <a:pt x="8" y="359"/>
                  </a:cubicBezTo>
                  <a:cubicBezTo>
                    <a:pt x="0" y="368"/>
                    <a:pt x="0" y="384"/>
                    <a:pt x="0" y="393"/>
                  </a:cubicBezTo>
                  <a:cubicBezTo>
                    <a:pt x="0" y="410"/>
                    <a:pt x="0" y="418"/>
                    <a:pt x="8" y="426"/>
                  </a:cubicBezTo>
                  <a:cubicBezTo>
                    <a:pt x="25" y="435"/>
                    <a:pt x="25" y="435"/>
                    <a:pt x="25" y="435"/>
                  </a:cubicBezTo>
                  <a:cubicBezTo>
                    <a:pt x="41" y="451"/>
                    <a:pt x="67" y="451"/>
                    <a:pt x="83" y="435"/>
                  </a:cubicBezTo>
                  <a:lnTo>
                    <a:pt x="234" y="284"/>
                  </a:lnTo>
                  <a:close/>
                  <a:moveTo>
                    <a:pt x="234" y="284"/>
                  </a:moveTo>
                  <a:lnTo>
                    <a:pt x="234" y="28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9997333" y="3400044"/>
              <a:ext cx="685705" cy="695706"/>
            </a:xfrm>
            <a:custGeom>
              <a:rect l="l" t="t" r="r" b="b"/>
              <a:pathLst>
                <a:path w="929" h="921">
                  <a:moveTo>
                    <a:pt x="887" y="0"/>
                  </a:moveTo>
                  <a:cubicBezTo>
                    <a:pt x="862" y="0"/>
                    <a:pt x="836" y="26"/>
                    <a:pt x="836" y="50"/>
                  </a:cubicBezTo>
                  <a:cubicBezTo>
                    <a:pt x="836" y="837"/>
                    <a:pt x="836" y="837"/>
                    <a:pt x="836" y="837"/>
                  </a:cubicBezTo>
                  <a:cubicBezTo>
                    <a:pt x="51" y="837"/>
                    <a:pt x="51" y="837"/>
                    <a:pt x="51" y="837"/>
                  </a:cubicBezTo>
                  <a:cubicBezTo>
                    <a:pt x="26" y="837"/>
                    <a:pt x="0" y="853"/>
                    <a:pt x="0" y="878"/>
                  </a:cubicBezTo>
                  <a:cubicBezTo>
                    <a:pt x="0" y="903"/>
                    <a:pt x="26" y="920"/>
                    <a:pt x="51" y="920"/>
                  </a:cubicBezTo>
                  <a:cubicBezTo>
                    <a:pt x="887" y="920"/>
                    <a:pt x="887" y="920"/>
                    <a:pt x="887" y="920"/>
                  </a:cubicBezTo>
                  <a:cubicBezTo>
                    <a:pt x="912" y="920"/>
                    <a:pt x="928" y="903"/>
                    <a:pt x="928" y="878"/>
                  </a:cubicBezTo>
                  <a:cubicBezTo>
                    <a:pt x="928" y="50"/>
                    <a:pt x="928" y="50"/>
                    <a:pt x="928" y="50"/>
                  </a:cubicBezTo>
                  <a:cubicBezTo>
                    <a:pt x="928" y="26"/>
                    <a:pt x="903" y="0"/>
                    <a:pt x="887" y="0"/>
                  </a:cubicBezTo>
                  <a:close/>
                  <a:moveTo>
                    <a:pt x="887" y="0"/>
                  </a:moveTo>
                  <a:lnTo>
                    <a:pt x="887" y="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Freeform 21"/>
          <p:cNvSpPr/>
          <p:nvPr/>
        </p:nvSpPr>
        <p:spPr>
          <a:xfrm>
            <a:off x="1935480" y="1646434"/>
            <a:ext cx="719895" cy="555403"/>
          </a:xfrm>
          <a:custGeom>
            <a:rect l="l" t="t" r="r" b="b"/>
            <a:pathLst>
              <a:path w="67" h="60">
                <a:moveTo>
                  <a:pt x="53" y="2"/>
                </a:moveTo>
                <a:cubicBezTo>
                  <a:pt x="53" y="1"/>
                  <a:pt x="52" y="0"/>
                  <a:pt x="51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4" y="1"/>
                  <a:pt x="44" y="2"/>
                </a:cubicBezTo>
                <a:cubicBezTo>
                  <a:pt x="44" y="5"/>
                  <a:pt x="44" y="5"/>
                  <a:pt x="44" y="5"/>
                </a:cubicBezTo>
                <a:cubicBezTo>
                  <a:pt x="53" y="14"/>
                  <a:pt x="53" y="14"/>
                  <a:pt x="53" y="14"/>
                </a:cubicBezTo>
                <a:lnTo>
                  <a:pt x="53" y="2"/>
                </a:lnTo>
                <a:close/>
                <a:moveTo>
                  <a:pt x="66" y="31"/>
                </a:moveTo>
                <a:cubicBezTo>
                  <a:pt x="36" y="2"/>
                  <a:pt x="36" y="2"/>
                  <a:pt x="36" y="2"/>
                </a:cubicBezTo>
                <a:cubicBezTo>
                  <a:pt x="35" y="0"/>
                  <a:pt x="33" y="0"/>
                  <a:pt x="31" y="2"/>
                </a:cubicBezTo>
                <a:cubicBezTo>
                  <a:pt x="2" y="31"/>
                  <a:pt x="2" y="31"/>
                  <a:pt x="2" y="31"/>
                </a:cubicBezTo>
                <a:cubicBezTo>
                  <a:pt x="0" y="33"/>
                  <a:pt x="0" y="35"/>
                  <a:pt x="2" y="36"/>
                </a:cubicBezTo>
                <a:cubicBezTo>
                  <a:pt x="2" y="37"/>
                  <a:pt x="3" y="37"/>
                  <a:pt x="4" y="37"/>
                </a:cubicBezTo>
                <a:cubicBezTo>
                  <a:pt x="5" y="37"/>
                  <a:pt x="6" y="37"/>
                  <a:pt x="7" y="36"/>
                </a:cubicBezTo>
                <a:cubicBezTo>
                  <a:pt x="34" y="9"/>
                  <a:pt x="34" y="9"/>
                  <a:pt x="34" y="9"/>
                </a:cubicBezTo>
                <a:cubicBezTo>
                  <a:pt x="61" y="36"/>
                  <a:pt x="61" y="36"/>
                  <a:pt x="61" y="36"/>
                </a:cubicBezTo>
                <a:cubicBezTo>
                  <a:pt x="62" y="38"/>
                  <a:pt x="65" y="38"/>
                  <a:pt x="66" y="36"/>
                </a:cubicBezTo>
                <a:cubicBezTo>
                  <a:pt x="67" y="35"/>
                  <a:pt x="67" y="33"/>
                  <a:pt x="66" y="31"/>
                </a:cubicBezTo>
                <a:close/>
                <a:moveTo>
                  <a:pt x="9" y="37"/>
                </a:moveTo>
                <a:cubicBezTo>
                  <a:pt x="9" y="57"/>
                  <a:pt x="9" y="57"/>
                  <a:pt x="9" y="57"/>
                </a:cubicBezTo>
                <a:cubicBezTo>
                  <a:pt x="9" y="59"/>
                  <a:pt x="11" y="60"/>
                  <a:pt x="13" y="60"/>
                </a:cubicBezTo>
                <a:cubicBezTo>
                  <a:pt x="28" y="60"/>
                  <a:pt x="28" y="60"/>
                  <a:pt x="28" y="60"/>
                </a:cubicBezTo>
                <a:cubicBezTo>
                  <a:pt x="28" y="42"/>
                  <a:pt x="28" y="42"/>
                  <a:pt x="28" y="42"/>
                </a:cubicBezTo>
                <a:cubicBezTo>
                  <a:pt x="28" y="42"/>
                  <a:pt x="29" y="41"/>
                  <a:pt x="29" y="41"/>
                </a:cubicBezTo>
                <a:cubicBezTo>
                  <a:pt x="38" y="41"/>
                  <a:pt x="38" y="41"/>
                  <a:pt x="38" y="41"/>
                </a:cubicBezTo>
                <a:cubicBezTo>
                  <a:pt x="39" y="41"/>
                  <a:pt x="39" y="42"/>
                  <a:pt x="39" y="42"/>
                </a:cubicBezTo>
                <a:cubicBezTo>
                  <a:pt x="39" y="60"/>
                  <a:pt x="39" y="60"/>
                  <a:pt x="39" y="60"/>
                </a:cubicBezTo>
                <a:cubicBezTo>
                  <a:pt x="55" y="60"/>
                  <a:pt x="55" y="60"/>
                  <a:pt x="55" y="60"/>
                </a:cubicBezTo>
                <a:cubicBezTo>
                  <a:pt x="57" y="60"/>
                  <a:pt x="58" y="59"/>
                  <a:pt x="58" y="57"/>
                </a:cubicBezTo>
                <a:cubicBezTo>
                  <a:pt x="58" y="38"/>
                  <a:pt x="58" y="38"/>
                  <a:pt x="58" y="38"/>
                </a:cubicBezTo>
                <a:cubicBezTo>
                  <a:pt x="34" y="13"/>
                  <a:pt x="34" y="13"/>
                  <a:pt x="34" y="13"/>
                </a:cubicBezTo>
                <a:lnTo>
                  <a:pt x="9" y="3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1975414" y="5261363"/>
            <a:ext cx="613870" cy="6138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资本家对剩余价值占有和剥削</a:t>
              </a:r>
            </a:p>
          </p:txBody>
        </p:sp>
      </p:grpSp>
      <p:sp>
        <p:nvSpPr>
          <p:cNvPr id="45" name="TextBox 45"/>
          <p:cNvSpPr txBox="1"/>
          <p:nvPr/>
        </p:nvSpPr>
        <p:spPr>
          <a:xfrm>
            <a:off x="3314700" y="5303594"/>
            <a:ext cx="7382690" cy="863070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6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在资本主义生产关系下，资本家与工人之间形成剥削与被剥削的关系，工人创造的剩余价值被资本家无偿占有，而工人只能获得维持其劳动力再生产的必要价值。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3314700" y="4838783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b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资本家对工人的剥削关系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3456760" y="1771107"/>
            <a:ext cx="7382690" cy="863070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6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在资本主义生产过程中，资本家购买劳动力商品，通过劳动力的使用即劳动创造价值，其中超过劳动力价值的部分被资本家无偿占有，形成剩余价值。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3456760" y="1395927"/>
            <a:ext cx="7293402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资本家通过购买劳动力商品获得剩余价值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1704918" y="3545958"/>
            <a:ext cx="7382690" cy="863070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6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资本家获得剩余价值的源泉是工人的剩余劳动，即工人在必要劳动时间之外为资本家无偿提供的劳动。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1704918" y="3081147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b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剩余价值的源泉是工人的剩余劳动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工资是劳动力价值的转化形式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在资本主义条件下，工资是劳动力价值的转化形式，是工人参与社会分配所获得的报酬。然而，工资只是工人必要劳动时间的价值表现，而不是其全部劳动时间的价值表现。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l="13667" r="13667"/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利润是剩余价值的转化形式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利润是资本家所获得的剩余价值的转化形式。在资本主义生产过程中，资本家通过占有工人创造的剩余价值而获得利润。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地租是土地使用权的报酬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地租是土地使用权的报酬，是土地所有者凭借土地所有权所获得的收入。在资本主义条件下，地租也是剩余价值的一部分，体现了土地所有者与农业资本家共同剥削农业工人的关系。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工资、利润、地租等具体形式剖析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https://d.book118.com/197032134142006044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62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2024-09-19T07:44:27.500</cp:lastPrinted>
  <dcterms:created xsi:type="dcterms:W3CDTF">2024-09-18T23:44:27Z</dcterms:created>
  <dcterms:modified xsi:type="dcterms:W3CDTF">2024-09-18T23:44:29Z</dcterms:modified>
</cp:coreProperties>
</file>