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2DA492-2912-423F-A2D4-C149AD3F2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5C78E0-23C8-46E6-B676-A67456113E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E3BE7B-E30A-4F1A-9B58-9FB0378D7C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D1812B-4245-42DC-837A-76781348CA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5C2C7F-F890-42CA-9173-ACD8ACA925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AF4BF5-4384-4CB8-9AD9-F8A9B629D5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136F69-87DB-4166-A04D-77D182C65D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D951E0-717D-462D-B71D-29E40104FE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605646-F0CC-4B5F-ABCA-C634B3230B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8D134A-98AA-41E9-8BCA-C8BB55882E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5F89A1-54C5-46D5-A5B0-4E1A4763E7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035151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系统性金融风险研究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系统性金融风险定义与分类
 风险形成机制与影响因素
 风险识别与评估方法
 风险预警与监控体系
 风险防范与应对措施
 风险管理政策与建议
 国际经验与比较
 结论与展望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系统性金融风险定义与分类</a:t>
            </a:r>
          </a:p>
        </p:txBody>
      </p:sp>
      <p:sp>
        <p:nvSpPr>
          <p:cNvPr id="3" name="Subtitle 2"/>
          <p:cNvSpPr>
            <a:spLocks noGrp="1"/>
          </p:cNvSpPr>
          <p:nvPr>
            <p:ph type="subTitle" idx="1"/>
          </p:nvPr>
        </p:nvSpPr>
        <p:spPr/>
        <p:txBody>
          <a:bodyPr/>
          <a:lstStyle/>
          <a:p>
            <a:r>
              <a:t>系统性金融风险研究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系统性金融风险定义与分类</a:t>
            </a:r>
          </a:p>
        </p:txBody>
      </p:sp>
      <p:sp>
        <p:nvSpPr>
          <p:cNvPr id="3" name="Text Placeholder 2"/>
          <p:cNvSpPr>
            <a:spLocks noGrp="1"/>
          </p:cNvSpPr>
          <p:nvPr>
            <p:ph type="body" idx="1"/>
          </p:nvPr>
        </p:nvSpPr>
        <p:spPr/>
        <p:txBody>
          <a:bodyPr/>
          <a:lstStyle/>
          <a:p>
            <a:r>
              <a:t>系统性金融风险的定义</a:t>
            </a:r>
          </a:p>
        </p:txBody>
      </p:sp>
      <p:sp>
        <p:nvSpPr>
          <p:cNvPr id="4" name="Content Placeholder 3"/>
          <p:cNvSpPr>
            <a:spLocks noGrp="1"/>
          </p:cNvSpPr>
          <p:nvPr>
            <p:ph sz="half" idx="2"/>
          </p:nvPr>
        </p:nvSpPr>
        <p:spPr/>
        <p:txBody>
          <a:bodyPr/>
          <a:lstStyle/>
          <a:p>
            <a:r>
              <a:t>1.系统性金融风险是指整个金融体系崩溃或严重受损的风险，而不仅仅是单个金融机构的问题。</a:t>
            </a:r>
          </a:p>
          <a:p>
            <a:r>
              <a:t>2.这种风险源于金融体系内部的相互关联性，以及金融机构与实体经济之间的相互依赖性。</a:t>
            </a:r>
          </a:p>
          <a:p>
            <a:r>
              <a:t>3.系统性金融风险具有传染性和放大性，会对整个经济系统造成严重影响。</a:t>
            </a:r>
          </a:p>
          <a:p/>
        </p:txBody>
      </p:sp>
      <p:sp>
        <p:nvSpPr>
          <p:cNvPr id="5" name="Text Placeholder 4"/>
          <p:cNvSpPr>
            <a:spLocks noGrp="1"/>
          </p:cNvSpPr>
          <p:nvPr>
            <p:ph type="body" idx="3"/>
          </p:nvPr>
        </p:nvSpPr>
        <p:spPr/>
        <p:txBody>
          <a:bodyPr/>
          <a:lstStyle/>
          <a:p>
            <a:r>
              <a:t>系统性金融风险的分类</a:t>
            </a:r>
          </a:p>
        </p:txBody>
      </p:sp>
      <p:sp>
        <p:nvSpPr>
          <p:cNvPr id="6" name="Content Placeholder 5"/>
          <p:cNvSpPr>
            <a:spLocks noGrp="1"/>
          </p:cNvSpPr>
          <p:nvPr>
            <p:ph sz="half" idx="4"/>
          </p:nvPr>
        </p:nvSpPr>
        <p:spPr/>
        <p:txBody>
          <a:bodyPr/>
          <a:lstStyle/>
          <a:p>
            <a:r>
              <a:t>1.时间维度分类：可以分为顺周期性和逆周期性风险。顺周期性风险是指金融体系与经济周期波动相一致的风险，逆周期性风险则相反。</a:t>
            </a:r>
          </a:p>
          <a:p>
            <a:r>
              <a:t>2.来源维度分类：可以分为内生性和外生性风险。内生性风险是指金融体系内部因素引起的风险，外生性风险则是指来自外部冲击的风险。</a:t>
            </a:r>
          </a:p>
          <a:p>
            <a:r>
              <a:t>3.影响范围分类：可以分为国内和国际性风险。国内风险是指国内金融体系出现的风险，国际性风险则是指涉及多个国家或地区的金融风险。</a:t>
            </a:r>
          </a:p>
          <a:p>
            <a:r>
              <a:t>以上内容仅供参考，具体内容还需要根据您的需求进行进一步的调整和优化。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风险形成机制与影响因素</a:t>
            </a:r>
          </a:p>
        </p:txBody>
      </p:sp>
      <p:sp>
        <p:nvSpPr>
          <p:cNvPr id="3" name="Subtitle 2"/>
          <p:cNvSpPr>
            <a:spLocks noGrp="1"/>
          </p:cNvSpPr>
          <p:nvPr>
            <p:ph type="subTitle" idx="1"/>
          </p:nvPr>
        </p:nvSpPr>
        <p:spPr/>
        <p:txBody>
          <a:bodyPr/>
          <a:lstStyle/>
          <a:p>
            <a:r>
              <a:t>系统性金融风险研究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风险形成机制与影响因素</a:t>
            </a:r>
          </a:p>
        </p:txBody>
      </p:sp>
      <p:sp>
        <p:nvSpPr>
          <p:cNvPr id="3" name="Text Placeholder 2"/>
          <p:cNvSpPr>
            <a:spLocks noGrp="1"/>
          </p:cNvSpPr>
          <p:nvPr>
            <p:ph type="body" idx="1"/>
          </p:nvPr>
        </p:nvSpPr>
        <p:spPr/>
        <p:txBody>
          <a:bodyPr/>
          <a:lstStyle/>
          <a:p>
            <a:r>
              <a:t>风险形成机制</a:t>
            </a:r>
          </a:p>
        </p:txBody>
      </p:sp>
      <p:sp>
        <p:nvSpPr>
          <p:cNvPr id="4" name="Content Placeholder 3"/>
          <p:cNvSpPr>
            <a:spLocks noGrp="1"/>
          </p:cNvSpPr>
          <p:nvPr>
            <p:ph sz="half" idx="2"/>
          </p:nvPr>
        </p:nvSpPr>
        <p:spPr/>
        <p:txBody>
          <a:bodyPr/>
          <a:lstStyle/>
          <a:p>
            <a:r>
              <a:t>1.金融市场的内在不稳定性：金融市场存在信息不对称、羊群效应等现象，导致市场波动和风险的形成。</a:t>
            </a:r>
          </a:p>
          <a:p>
            <a:r>
              <a:t>2.金融创新与风险的复杂化：金融创新使得金融市场更加复杂，风险更加难以识别和管理。</a:t>
            </a:r>
          </a:p>
          <a:p>
            <a:r>
              <a:t>3.宏观经济波动与金融风险：经济周期的变化、政策调整等因素都会对金融风险产生影响。</a:t>
            </a:r>
          </a:p>
          <a:p/>
        </p:txBody>
      </p:sp>
      <p:sp>
        <p:nvSpPr>
          <p:cNvPr id="5" name="Text Placeholder 4"/>
          <p:cNvSpPr>
            <a:spLocks noGrp="1"/>
          </p:cNvSpPr>
          <p:nvPr>
            <p:ph type="body" idx="3"/>
          </p:nvPr>
        </p:nvSpPr>
        <p:spPr/>
        <p:txBody>
          <a:bodyPr/>
          <a:lstStyle/>
          <a:p>
            <a:r>
              <a:t>影响因素之宏观经济因素</a:t>
            </a:r>
          </a:p>
        </p:txBody>
      </p:sp>
      <p:sp>
        <p:nvSpPr>
          <p:cNvPr id="6" name="Content Placeholder 5"/>
          <p:cNvSpPr>
            <a:spLocks noGrp="1"/>
          </p:cNvSpPr>
          <p:nvPr>
            <p:ph sz="half" idx="4"/>
          </p:nvPr>
        </p:nvSpPr>
        <p:spPr/>
        <p:txBody>
          <a:bodyPr/>
          <a:lstStyle/>
          <a:p>
            <a:r>
              <a:t>1.经济增长速度与金融风险：高速增长的经济可能导致资产泡沫和过度投资，进而增加金融风险。</a:t>
            </a:r>
          </a:p>
          <a:p>
            <a:r>
              <a:t>2.货币政策与金融风险：货币政策的变化可能影响金融机构的流动性和信贷风险。</a:t>
            </a:r>
          </a:p>
          <a:p>
            <a:r>
              <a:t>3.国际贸易环境与金融风险：国际贸易环境的变化可能导致汇率风险和信用风险等增加。</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风险形成机制与影响因素</a:t>
            </a:r>
          </a:p>
        </p:txBody>
      </p:sp>
      <p:sp>
        <p:nvSpPr>
          <p:cNvPr id="3" name="Text Placeholder 2"/>
          <p:cNvSpPr>
            <a:spLocks noGrp="1"/>
          </p:cNvSpPr>
          <p:nvPr>
            <p:ph type="body" idx="1"/>
          </p:nvPr>
        </p:nvSpPr>
        <p:spPr/>
        <p:txBody>
          <a:bodyPr/>
          <a:lstStyle/>
          <a:p>
            <a:r>
              <a:t>影响因素之金融机构因素</a:t>
            </a:r>
          </a:p>
        </p:txBody>
      </p:sp>
      <p:sp>
        <p:nvSpPr>
          <p:cNvPr id="4" name="Content Placeholder 3"/>
          <p:cNvSpPr>
            <a:spLocks noGrp="1"/>
          </p:cNvSpPr>
          <p:nvPr>
            <p:ph sz="half" idx="2"/>
          </p:nvPr>
        </p:nvSpPr>
        <p:spPr/>
        <p:txBody>
          <a:bodyPr/>
          <a:lstStyle/>
          <a:p>
            <a:r>
              <a:t>1.金融机构的治理结构：健全的治理结构能够降低金融机构的风险。</a:t>
            </a:r>
          </a:p>
          <a:p>
            <a:r>
              <a:t>2.风险管理能力：金融机构的风险管理水平对金融风险的影响至关重要。</a:t>
            </a:r>
          </a:p>
          <a:p>
            <a:r>
              <a:t>3.信息披露与透明度：充分的信息披露和透明度有助于降低信息不对称，减少金融风险。</a:t>
            </a:r>
          </a:p>
          <a:p>
            <a:r>
              <a:t>以上内容仅供参考，如有需要，建议您查阅相关文献或咨询专业人士。</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风险识别与评估方法</a:t>
            </a:r>
          </a:p>
        </p:txBody>
      </p:sp>
      <p:sp>
        <p:nvSpPr>
          <p:cNvPr id="3" name="Subtitle 2"/>
          <p:cNvSpPr>
            <a:spLocks noGrp="1"/>
          </p:cNvSpPr>
          <p:nvPr>
            <p:ph type="subTitle" idx="1"/>
          </p:nvPr>
        </p:nvSpPr>
        <p:spPr/>
        <p:txBody>
          <a:bodyPr/>
          <a:lstStyle/>
          <a:p>
            <a:r>
              <a:t>系统性金融风险研究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风险识别与评估方法</a:t>
            </a:r>
          </a:p>
        </p:txBody>
      </p:sp>
      <p:sp>
        <p:nvSpPr>
          <p:cNvPr id="3" name="Text Placeholder 2"/>
          <p:cNvSpPr>
            <a:spLocks noGrp="1"/>
          </p:cNvSpPr>
          <p:nvPr>
            <p:ph type="body" idx="1"/>
          </p:nvPr>
        </p:nvSpPr>
        <p:spPr/>
        <p:txBody>
          <a:bodyPr/>
          <a:lstStyle/>
          <a:p>
            <a:r>
              <a:t>风险识别与评估概述</a:t>
            </a:r>
          </a:p>
        </p:txBody>
      </p:sp>
      <p:sp>
        <p:nvSpPr>
          <p:cNvPr id="4" name="Content Placeholder 3"/>
          <p:cNvSpPr>
            <a:spLocks noGrp="1"/>
          </p:cNvSpPr>
          <p:nvPr>
            <p:ph sz="half" idx="2"/>
          </p:nvPr>
        </p:nvSpPr>
        <p:spPr/>
        <p:txBody>
          <a:bodyPr/>
          <a:lstStyle/>
          <a:p>
            <a:r>
              <a:t>1.风险识别与评估是预防和控制系统性金融风险的关键步骤，包括对金融机构的财务状况、运营情况和市场环境进行全面分析。</a:t>
            </a:r>
          </a:p>
          <a:p>
            <a:r>
              <a:t>2.有效的风险识别与评估能够帮助决策者预判潜在风险，从而采取适当的风险管理措施，保障金融系统的稳定。</a:t>
            </a:r>
          </a:p>
          <a:p/>
        </p:txBody>
      </p:sp>
      <p:sp>
        <p:nvSpPr>
          <p:cNvPr id="5" name="Text Placeholder 4"/>
          <p:cNvSpPr>
            <a:spLocks noGrp="1"/>
          </p:cNvSpPr>
          <p:nvPr>
            <p:ph type="body" idx="3"/>
          </p:nvPr>
        </p:nvSpPr>
        <p:spPr/>
        <p:txBody>
          <a:bodyPr/>
          <a:lstStyle/>
          <a:p>
            <a:r>
              <a:t>风险识别方法</a:t>
            </a:r>
          </a:p>
        </p:txBody>
      </p:sp>
      <p:sp>
        <p:nvSpPr>
          <p:cNvPr id="6" name="Content Placeholder 5"/>
          <p:cNvSpPr>
            <a:spLocks noGrp="1"/>
          </p:cNvSpPr>
          <p:nvPr>
            <p:ph sz="half" idx="4"/>
          </p:nvPr>
        </p:nvSpPr>
        <p:spPr/>
        <p:txBody>
          <a:bodyPr/>
          <a:lstStyle/>
          <a:p>
            <a:r>
              <a:t>1.定量分析方法：通过数据和统计模型来识别和测量风险，如信用评分模型、在险价值（VaR）模型等。</a:t>
            </a:r>
          </a:p>
          <a:p>
            <a:r>
              <a:t>2.定性分析方法：通过专家判断、历史案例分析等方式来识别风险，如情景分析、压力测试等。</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风险识别与评估方法</a:t>
            </a:r>
          </a:p>
        </p:txBody>
      </p:sp>
      <p:sp>
        <p:nvSpPr>
          <p:cNvPr id="3" name="Text Placeholder 2"/>
          <p:cNvSpPr>
            <a:spLocks noGrp="1"/>
          </p:cNvSpPr>
          <p:nvPr>
            <p:ph type="body" idx="1"/>
          </p:nvPr>
        </p:nvSpPr>
        <p:spPr/>
        <p:txBody>
          <a:bodyPr/>
          <a:lstStyle/>
          <a:p>
            <a:r>
              <a:t>风险评估方法</a:t>
            </a:r>
          </a:p>
        </p:txBody>
      </p:sp>
      <p:sp>
        <p:nvSpPr>
          <p:cNvPr id="4" name="Content Placeholder 3"/>
          <p:cNvSpPr>
            <a:spLocks noGrp="1"/>
          </p:cNvSpPr>
          <p:nvPr>
            <p:ph sz="half" idx="2"/>
          </p:nvPr>
        </p:nvSpPr>
        <p:spPr/>
        <p:txBody>
          <a:bodyPr/>
          <a:lstStyle/>
          <a:p>
            <a:r>
              <a:t>1.风险评级：对金融机构或资产进行风险等级评定，以便区分风险大小和优先级。</a:t>
            </a:r>
          </a:p>
          <a:p>
            <a:r>
              <a:t>2.风险传染性评估：分析和评估单一风险事件对整个金融系统的潜在影响，以防范系统性风险。</a:t>
            </a:r>
          </a:p>
          <a:p/>
        </p:txBody>
      </p:sp>
      <p:sp>
        <p:nvSpPr>
          <p:cNvPr id="5" name="Text Placeholder 4"/>
          <p:cNvSpPr>
            <a:spLocks noGrp="1"/>
          </p:cNvSpPr>
          <p:nvPr>
            <p:ph type="body" idx="3"/>
          </p:nvPr>
        </p:nvSpPr>
        <p:spPr/>
        <p:txBody>
          <a:bodyPr/>
          <a:lstStyle/>
          <a:p>
            <a:r>
              <a:t>风险监测与报告</a:t>
            </a:r>
          </a:p>
        </p:txBody>
      </p:sp>
      <p:sp>
        <p:nvSpPr>
          <p:cNvPr id="6" name="Content Placeholder 5"/>
          <p:cNvSpPr>
            <a:spLocks noGrp="1"/>
          </p:cNvSpPr>
          <p:nvPr>
            <p:ph sz="half" idx="4"/>
          </p:nvPr>
        </p:nvSpPr>
        <p:spPr/>
        <p:txBody>
          <a:bodyPr/>
          <a:lstStyle/>
          <a:p>
            <a:r>
              <a:t>1.建立风险监测机制，实时跟踪和分析金融机构的风险状况。</a:t>
            </a:r>
          </a:p>
          <a:p>
            <a:r>
              <a:t>2.定期生成风险报告，为决策者和监管机构提供关于系统性金融风险的信息和参考。</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风险识别与评估方法</a:t>
            </a:r>
          </a:p>
        </p:txBody>
      </p:sp>
      <p:sp>
        <p:nvSpPr>
          <p:cNvPr id="3" name="Text Placeholder 2"/>
          <p:cNvSpPr>
            <a:spLocks noGrp="1"/>
          </p:cNvSpPr>
          <p:nvPr>
            <p:ph type="body" idx="1"/>
          </p:nvPr>
        </p:nvSpPr>
        <p:spPr/>
        <p:txBody>
          <a:bodyPr/>
          <a:lstStyle/>
          <a:p>
            <a:r>
              <a:t>风险管理与应对措施</a:t>
            </a:r>
          </a:p>
        </p:txBody>
      </p:sp>
      <p:sp>
        <p:nvSpPr>
          <p:cNvPr id="4" name="Content Placeholder 3"/>
          <p:cNvSpPr>
            <a:spLocks noGrp="1"/>
          </p:cNvSpPr>
          <p:nvPr>
            <p:ph sz="half" idx="2"/>
          </p:nvPr>
        </p:nvSpPr>
        <p:spPr/>
        <p:txBody>
          <a:bodyPr/>
          <a:lstStyle/>
          <a:p>
            <a:r>
              <a:t>1.针对识别出的风险，采取相应的风险管理措施，如风险控制、风险规避、风险分散等。</a:t>
            </a:r>
          </a:p>
          <a:p>
            <a:r>
              <a:t>2.建立风险管理预案，为应对突发风险事件提供指导和支持。</a:t>
            </a:r>
          </a:p>
          <a:p/>
        </p:txBody>
      </p:sp>
      <p:sp>
        <p:nvSpPr>
          <p:cNvPr id="5" name="Text Placeholder 4"/>
          <p:cNvSpPr>
            <a:spLocks noGrp="1"/>
          </p:cNvSpPr>
          <p:nvPr>
            <p:ph type="body" idx="3"/>
          </p:nvPr>
        </p:nvSpPr>
        <p:spPr/>
        <p:txBody>
          <a:bodyPr/>
          <a:lstStyle/>
          <a:p>
            <a:r>
              <a:t>国际合作与政策协调</a:t>
            </a:r>
          </a:p>
        </p:txBody>
      </p:sp>
      <p:sp>
        <p:nvSpPr>
          <p:cNvPr id="6" name="Content Placeholder 5"/>
          <p:cNvSpPr>
            <a:spLocks noGrp="1"/>
          </p:cNvSpPr>
          <p:nvPr>
            <p:ph sz="half" idx="4"/>
          </p:nvPr>
        </p:nvSpPr>
        <p:spPr/>
        <p:txBody>
          <a:bodyPr/>
          <a:lstStyle/>
          <a:p>
            <a:r>
              <a:t>1.加强国际间的风险识别与评估合作，共同防范跨境金融风险。</a:t>
            </a:r>
          </a:p>
          <a:p>
            <a:r>
              <a:t>2.协调各国政策，确保风险管理措施的兼容性和有效性，维护全球金融稳定。</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风险预警与监控体系</a:t>
            </a:r>
          </a:p>
        </p:txBody>
      </p:sp>
      <p:sp>
        <p:nvSpPr>
          <p:cNvPr id="3" name="Subtitle 2"/>
          <p:cNvSpPr>
            <a:spLocks noGrp="1"/>
          </p:cNvSpPr>
          <p:nvPr>
            <p:ph type="subTitle" idx="1"/>
          </p:nvPr>
        </p:nvSpPr>
        <p:spPr/>
        <p:txBody>
          <a:bodyPr/>
          <a:lstStyle/>
          <a:p>
            <a:r>
              <a:t>系统性金融风险研究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风险预警与监控体系</a:t>
            </a:r>
          </a:p>
        </p:txBody>
      </p:sp>
      <p:sp>
        <p:nvSpPr>
          <p:cNvPr id="3" name="Text Placeholder 2"/>
          <p:cNvSpPr>
            <a:spLocks noGrp="1"/>
          </p:cNvSpPr>
          <p:nvPr>
            <p:ph type="body" idx="1"/>
          </p:nvPr>
        </p:nvSpPr>
        <p:spPr/>
        <p:txBody>
          <a:bodyPr/>
          <a:lstStyle/>
          <a:p>
            <a:r>
              <a:t>风险预警与监控体系概述</a:t>
            </a:r>
          </a:p>
        </p:txBody>
      </p:sp>
      <p:sp>
        <p:nvSpPr>
          <p:cNvPr id="4" name="Content Placeholder 3"/>
          <p:cNvSpPr>
            <a:spLocks noGrp="1"/>
          </p:cNvSpPr>
          <p:nvPr>
            <p:ph sz="half" idx="2"/>
          </p:nvPr>
        </p:nvSpPr>
        <p:spPr/>
        <p:txBody>
          <a:bodyPr/>
          <a:lstStyle/>
          <a:p>
            <a:r>
              <a:t>1.风险预警与监控体系是防范系统性金融风险的重要组成部分，通过对金融市场的实时监测和数据分析，及时发现潜在风险并采取相应的应对措施。</a:t>
            </a:r>
          </a:p>
          <a:p>
            <a:r>
              <a:t>2.该体系包括预警指标、数据分析、风险评估和监控机制等多个方面，需要具备高度的敏感性和准确性。</a:t>
            </a:r>
          </a:p>
          <a:p/>
        </p:txBody>
      </p:sp>
      <p:sp>
        <p:nvSpPr>
          <p:cNvPr id="5" name="Text Placeholder 4"/>
          <p:cNvSpPr>
            <a:spLocks noGrp="1"/>
          </p:cNvSpPr>
          <p:nvPr>
            <p:ph type="body" idx="3"/>
          </p:nvPr>
        </p:nvSpPr>
        <p:spPr/>
        <p:txBody>
          <a:bodyPr/>
          <a:lstStyle/>
          <a:p>
            <a:r>
              <a:t>预警指标体系</a:t>
            </a:r>
          </a:p>
        </p:txBody>
      </p:sp>
      <p:sp>
        <p:nvSpPr>
          <p:cNvPr id="6" name="Content Placeholder 5"/>
          <p:cNvSpPr>
            <a:spLocks noGrp="1"/>
          </p:cNvSpPr>
          <p:nvPr>
            <p:ph sz="half" idx="4"/>
          </p:nvPr>
        </p:nvSpPr>
        <p:spPr/>
        <p:txBody>
          <a:bodyPr/>
          <a:lstStyle/>
          <a:p>
            <a:r>
              <a:t>1.建立完善的预警指标体系是风险预警与监控体系的核心，需要综合考虑多个因素，如宏观经济指标、金融市场波动率、机构财务状况等。</a:t>
            </a:r>
          </a:p>
          <a:p>
            <a:r>
              <a:t>2.预警指标需要具备可操作性和可量化性，能够准确地反映金融市场的风险状况。</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风险预警与监控体系</a:t>
            </a:r>
          </a:p>
        </p:txBody>
      </p:sp>
      <p:sp>
        <p:nvSpPr>
          <p:cNvPr id="3" name="Text Placeholder 2"/>
          <p:cNvSpPr>
            <a:spLocks noGrp="1"/>
          </p:cNvSpPr>
          <p:nvPr>
            <p:ph type="body" idx="1"/>
          </p:nvPr>
        </p:nvSpPr>
        <p:spPr/>
        <p:txBody>
          <a:bodyPr/>
          <a:lstStyle/>
          <a:p>
            <a:r>
              <a:t>数据分析与风险评估</a:t>
            </a:r>
          </a:p>
        </p:txBody>
      </p:sp>
      <p:sp>
        <p:nvSpPr>
          <p:cNvPr id="4" name="Content Placeholder 3"/>
          <p:cNvSpPr>
            <a:spLocks noGrp="1"/>
          </p:cNvSpPr>
          <p:nvPr>
            <p:ph sz="half" idx="2"/>
          </p:nvPr>
        </p:nvSpPr>
        <p:spPr/>
        <p:txBody>
          <a:bodyPr/>
          <a:lstStyle/>
          <a:p>
            <a:r>
              <a:t>1.数据分析是风险预警与监控体系的基础，通过对大量数据的收集、整理和分析，提取有用的信息，为风险评估提供科学依据。</a:t>
            </a:r>
          </a:p>
          <a:p>
            <a:r>
              <a:t>2.风险评估需要综合考虑多个因素，如风险发生的概率、影响范围和程度等，以确定风险的等级和采取相应的应对措施。</a:t>
            </a:r>
          </a:p>
          <a:p/>
        </p:txBody>
      </p:sp>
      <p:sp>
        <p:nvSpPr>
          <p:cNvPr id="5" name="Text Placeholder 4"/>
          <p:cNvSpPr>
            <a:spLocks noGrp="1"/>
          </p:cNvSpPr>
          <p:nvPr>
            <p:ph type="body" idx="3"/>
          </p:nvPr>
        </p:nvSpPr>
        <p:spPr/>
        <p:txBody>
          <a:bodyPr/>
          <a:lstStyle/>
          <a:p>
            <a:r>
              <a:t>监控机制与应对措施</a:t>
            </a:r>
          </a:p>
        </p:txBody>
      </p:sp>
      <p:sp>
        <p:nvSpPr>
          <p:cNvPr id="6" name="Content Placeholder 5"/>
          <p:cNvSpPr>
            <a:spLocks noGrp="1"/>
          </p:cNvSpPr>
          <p:nvPr>
            <p:ph sz="half" idx="4"/>
          </p:nvPr>
        </p:nvSpPr>
        <p:spPr/>
        <p:txBody>
          <a:bodyPr/>
          <a:lstStyle/>
          <a:p>
            <a:r>
              <a:t>1.监控机制是风险预警与监控体系的重要保障，需要建立完善的监控制度和流程，确保风险预警的准确性和及时性。</a:t>
            </a:r>
          </a:p>
          <a:p>
            <a:r>
              <a:t>2.应对措施需要根据风险评估的结果制定相应的预案，包括风险提示、风险处置和风险预防等多个方面，以最大程度地降低风险损失。</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风险预警与监控体系</a:t>
            </a:r>
          </a:p>
        </p:txBody>
      </p:sp>
      <p:sp>
        <p:nvSpPr>
          <p:cNvPr id="3" name="Text Placeholder 2"/>
          <p:cNvSpPr>
            <a:spLocks noGrp="1"/>
          </p:cNvSpPr>
          <p:nvPr>
            <p:ph type="body" idx="1"/>
          </p:nvPr>
        </p:nvSpPr>
        <p:spPr/>
        <p:txBody>
          <a:bodyPr/>
          <a:lstStyle/>
          <a:p>
            <a:r>
              <a:t>国际合作与交流</a:t>
            </a:r>
          </a:p>
        </p:txBody>
      </p:sp>
      <p:sp>
        <p:nvSpPr>
          <p:cNvPr id="4" name="Content Placeholder 3"/>
          <p:cNvSpPr>
            <a:spLocks noGrp="1"/>
          </p:cNvSpPr>
          <p:nvPr>
            <p:ph sz="half" idx="2"/>
          </p:nvPr>
        </p:nvSpPr>
        <p:spPr/>
        <p:txBody>
          <a:bodyPr/>
          <a:lstStyle/>
          <a:p>
            <a:r>
              <a:t>1.加强国际合作与交流是提升风险预警与监控体系水平的重要途径，可以通过与国际组织、金融机构等开展合作，共同研究风险防范和应对策略。</a:t>
            </a:r>
          </a:p>
          <a:p>
            <a:r>
              <a:t>2.国际合作与交流也有助于提高我国在全球金融风险治理中的话语权和影响力，为维护全球金融稳定做出贡献。</a:t>
            </a:r>
          </a:p>
          <a:p/>
        </p:txBody>
      </p:sp>
      <p:sp>
        <p:nvSpPr>
          <p:cNvPr id="5" name="Text Placeholder 4"/>
          <p:cNvSpPr>
            <a:spLocks noGrp="1"/>
          </p:cNvSpPr>
          <p:nvPr>
            <p:ph type="body" idx="3"/>
          </p:nvPr>
        </p:nvSpPr>
        <p:spPr/>
        <p:txBody>
          <a:bodyPr/>
          <a:lstStyle/>
          <a:p>
            <a:r>
              <a:t>技术创新与应用</a:t>
            </a:r>
          </a:p>
        </p:txBody>
      </p:sp>
      <p:sp>
        <p:nvSpPr>
          <p:cNvPr id="6" name="Content Placeholder 5"/>
          <p:cNvSpPr>
            <a:spLocks noGrp="1"/>
          </p:cNvSpPr>
          <p:nvPr>
            <p:ph sz="half" idx="4"/>
          </p:nvPr>
        </p:nvSpPr>
        <p:spPr/>
        <p:txBody>
          <a:bodyPr/>
          <a:lstStyle/>
          <a:p>
            <a:r>
              <a:t>1.技术创新与应用是提升风险预警与监控体系效能的重要手段，可以利用人工智能、大数据分析等先进技术，提高风险预警的准确性和效率。</a:t>
            </a:r>
          </a:p>
          <a:p>
            <a:r>
              <a:t>2.技术创新与应用也需要充分考虑数据安全和隐私保护等因素，确保技术的合规性和可靠性。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风险防范与应对措施</a:t>
            </a:r>
          </a:p>
        </p:txBody>
      </p:sp>
      <p:sp>
        <p:nvSpPr>
          <p:cNvPr id="3" name="Subtitle 2"/>
          <p:cNvSpPr>
            <a:spLocks noGrp="1"/>
          </p:cNvSpPr>
          <p:nvPr>
            <p:ph type="subTitle" idx="1"/>
          </p:nvPr>
        </p:nvSpPr>
        <p:spPr/>
        <p:txBody>
          <a:bodyPr/>
          <a:lstStyle/>
          <a:p>
            <a:r>
              <a:t>系统性金融风险研究</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https://d.book118.com/197035151046006032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系统性金融风险定义与分类</vt:lpstr>
      <vt:lpstr> 系统性金融风险定义与分类</vt:lpstr>
      <vt:lpstr> 风险形成机制与影响因素</vt:lpstr>
      <vt:lpstr> 风险形成机制与影响因素</vt:lpstr>
      <vt:lpstr> 风险形成机制与影响因素</vt:lpstr>
      <vt:lpstr> 风险识别与评估方法</vt:lpstr>
      <vt:lpstr> 风险识别与评估方法</vt:lpstr>
      <vt:lpstr> 风险识别与评估方法</vt:lpstr>
      <vt:lpstr> 风险识别与评估方法</vt:lpstr>
      <vt:lpstr> 风险预警与监控体系</vt:lpstr>
      <vt:lpstr> 风险预警与监控体系</vt:lpstr>
      <vt:lpstr> 风险预警与监控体系</vt:lpstr>
      <vt:lpstr> 风险预警与监控体系</vt:lpstr>
      <vt:lpstr> 风险防范与应对措施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2024-09-05T01:22:34.081</cp:lastPrinted>
  <dcterms:created xsi:type="dcterms:W3CDTF">2024-09-04T17:22:34Z</dcterms:created>
  <dcterms:modified xsi:type="dcterms:W3CDTF">2024-09-04T17:22:36Z</dcterms:modified>
</cp:coreProperties>
</file>