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80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embeddedFontLst>
    <p:embeddedFont>
      <p:font typeface="楷体" panose="02010609060101010101" pitchFamily="1" charset="-122"/>
      <p:regular r:id="rId20"/>
    </p:embeddedFont>
    <p:embeddedFont>
      <p:font typeface="Calibri" panose="020F0502020204030204" pitchFamily="2" charset="0"/>
      <p:regular r:id="rId21"/>
      <p:bold r:id="rId22"/>
      <p:italic r:id="rId23"/>
      <p:boldItalic r:id="rId24"/>
    </p:embeddedFont>
    <p:embeddedFont>
      <p:font typeface="Calibri Light" panose="020F0302020204030204" pitchFamily="2" charset="0"/>
      <p:regular r:id="rId25"/>
      <p:italic r:id="rId26"/>
    </p:embeddedFont>
    <p:embeddedFont>
      <p:font typeface="黑体" panose="02010609060101010101" pitchFamily="1" charset="-122"/>
      <p:regular r:id="rId27"/>
    </p:embeddedFont>
    <p:embeddedFont>
      <p:font typeface="幼圆" panose="02010509060101010101" pitchFamily="1" charset="-122"/>
      <p:regular r:id="rId28"/>
    </p:embeddedFont>
    <p:embeddedFont>
      <p:font typeface="等线" panose="02010600030101010101" pitchFamily="2" charset="-122"/>
      <p:regular r:id="rId29"/>
      <p:bold r:id="rId30"/>
    </p:embeddedFont>
    <p:embeddedFont>
      <p:font typeface="微软雅黑" panose="020B0503020204020204" pitchFamily="2" charset="-122"/>
      <p:regular r:id="rId31"/>
      <p:bold r:id="rId32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DA37D80-6434-44D0-A028-1B22A696006F}" styleName="Light Style 3 - Accent 2">
    <a:wholeTbl>
      <a:tcTxStyle>
        <a:fontRef idx="minor"/>
        <a:schemeClr val="tx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noFill/>
        </a:fill>
      </a:tcStyle>
    </a:wholeTbl>
    <a:band1H>
      <a:tcStyle>
        <a:fill>
          <a:solidFill>
            <a:schemeClr val="accent2">
              <a:alpha val="20000"/>
            </a:schemeClr>
          </a:solidFill>
        </a:fill>
      </a:tcStyle>
    </a:band1H>
    <a:band1V>
      <a:tcStyle>
        <a:fill>
          <a:solidFill>
            <a:schemeClr val="accent2">
              <a:alpha val="20000"/>
            </a:schemeClr>
          </a:solidFill>
        </a:fill>
      </a:tcStyle>
    </a:band1V>
    <a:lastCol>
      <a:tcTxStyle b="on"/>
    </a:lastCol>
    <a:firstCol>
      <a:tcTxStyle b="on"/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font" Target="fonts/font5.fntdata" /><Relationship Id="rId25" Type="http://schemas.openxmlformats.org/officeDocument/2006/relationships/font" Target="fonts/font6.fntdata" /><Relationship Id="rId26" Type="http://schemas.openxmlformats.org/officeDocument/2006/relationships/font" Target="fonts/font7.fntdata" /><Relationship Id="rId27" Type="http://schemas.openxmlformats.org/officeDocument/2006/relationships/font" Target="fonts/font8.fntdata" /><Relationship Id="rId28" Type="http://schemas.openxmlformats.org/officeDocument/2006/relationships/font" Target="fonts/font9.fntdata" /><Relationship Id="rId29" Type="http://schemas.openxmlformats.org/officeDocument/2006/relationships/font" Target="fonts/font10.fntdata" /><Relationship Id="rId3" Type="http://schemas.openxmlformats.org/officeDocument/2006/relationships/notesMaster" Target="notesMasters/notesMaster1.xml" /><Relationship Id="rId30" Type="http://schemas.openxmlformats.org/officeDocument/2006/relationships/font" Target="fonts/font11.fntdata" /><Relationship Id="rId31" Type="http://schemas.openxmlformats.org/officeDocument/2006/relationships/font" Target="fonts/font12.fntdata" /><Relationship Id="rId32" Type="http://schemas.openxmlformats.org/officeDocument/2006/relationships/font" Target="fonts/font13.fntdata" /><Relationship Id="rId33" Type="http://schemas.openxmlformats.org/officeDocument/2006/relationships/presProps" Target="presProps.xml" /><Relationship Id="rId34" Type="http://schemas.openxmlformats.org/officeDocument/2006/relationships/viewProps" Target="viewProps.xml" /><Relationship Id="rId35" Type="http://schemas.openxmlformats.org/officeDocument/2006/relationships/theme" Target="theme/theme1.xml" /><Relationship Id="rId36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751367-24F0-415A-8283-957983FACA3B}" type="datetimeFigureOut">
              <a:rPr lang="zh-CN" altLang="en-US" smtClean="0"/>
              <a:t>2023/10/7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二级</a:t>
            </a:r>
          </a:p>
          <a:p>
            <a:pPr lvl="2"/>
            <a:r>
              <a:rPr lang="zh-CN" altLang="en-US"/>
              <a:t>三级</a:t>
            </a:r>
          </a:p>
          <a:p>
            <a:pPr lvl="3"/>
            <a:r>
              <a:rPr lang="zh-CN" altLang="en-US"/>
              <a:t>四级</a:t>
            </a:r>
          </a:p>
          <a:p>
            <a:pPr lvl="4"/>
            <a:r>
              <a:rPr lang="zh-CN" altLang="en-US"/>
              <a:t>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53DEE0-04D6-4FDC-A604-41922715AA6D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075899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53DEE0-04D6-4FDC-A604-41922715AA6D}" type="slidenum">
              <a:rPr lang="zh-CN" altLang="en-US" smtClean="0">
                <a:solidFill>
                  <a:prstClr val="black"/>
                </a:solidFill>
                <a:latin typeface="Calibri"/>
                <a:ea typeface="宋体" panose="02010600030101010101" pitchFamily="2" charset="-122"/>
              </a:rPr>
              <a:t>1</a:t>
            </a:fld>
            <a:endParaRPr lang="zh-CN" altLang="en-US">
              <a:solidFill>
                <a:prstClr val="black"/>
              </a:solidFill>
              <a:latin typeface="Calibri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365415437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jpe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9A7280-9755-4223-8141-97120408A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49598-E5DF-42EC-AFCF-8728CDE57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8EE414-6A3B-4242-80FD-29A907AF8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12BE62-2FD9-4F47-AEA0-D5D79491C2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FD9DAA-EB3E-4480-8ED3-D9B9DB8F2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84535-75E3-4CC9-BD3E-DAC2378A8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52714-E484-4CF7-B224-49E8B4722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3C5A57-6837-44B1-AE7F-820C46E3D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F7678-6BB8-4911-8AB8-49068E363D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421FF-7397-4F76-BA62-77789A3FDC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05BBA-C21B-4FEC-AC96-13285329E2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标题和内容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节标题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3C03C-D09C-45E8-A469-1ED118A978A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8A167-1E51-43C9-B1B5-3AC78940E8B6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3C03C-D09C-45E8-A469-1ED118A978A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8A167-1E51-43C9-B1B5-3AC78940E8B6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3C03C-D09C-45E8-A469-1ED118A978A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8A167-1E51-43C9-B1B5-3AC78940E8B6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3C03C-D09C-45E8-A469-1ED118A978A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8A167-1E51-43C9-B1B5-3AC78940E8B6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3C03C-D09C-45E8-A469-1ED118A978A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8A167-1E51-43C9-B1B5-3AC78940E8B6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3C03C-D09C-45E8-A469-1ED118A978A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8A167-1E51-43C9-B1B5-3AC78940E8B6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 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E3C03C-D09C-45E8-A469-1ED118A978A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68A167-1E51-43C9-B1B5-3AC78940E8B6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幻灯片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标题和内容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标题和内容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节标题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标题和内容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11222182" y="15948"/>
            <a:ext cx="969818" cy="5634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标题和内容">
    <p:bg>
      <p:bgPr>
        <a:blipFill dpi="0" rotWithShape="1">
          <a:blip r:embed="rId1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64655" y="0"/>
            <a:ext cx="969818" cy="5634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两栏内容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image" Target="file:///D:\qq&#25991;&#20214;\712321467\Image\C2C\Image2\%7b75232B38-A165-1FB7-499C-2E1C792CACB5%7d.png" TargetMode="External" /><Relationship Id="rId22" Type="http://schemas.openxmlformats.org/officeDocument/2006/relationships/image" Target="../media/image8.png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E3C03C-D09C-45E8-A469-1ED118A978A4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2023/10/7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068A167-1E51-43C9-B1B5-3AC78940E8B6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22" r:link="rId2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9.png" /><Relationship Id="rId4" Type="http://schemas.openxmlformats.org/officeDocument/2006/relationships/image" Target="../media/image10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Relationship Id="rId3" Type="http://schemas.openxmlformats.org/officeDocument/2006/relationships/image" Target="../media/image1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703520002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lum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3" title=""/>
          <p:cNvSpPr txBox="1"/>
          <p:nvPr/>
        </p:nvSpPr>
        <p:spPr>
          <a:xfrm>
            <a:off x="3802233" y="2298700"/>
            <a:ext cx="7879080" cy="20774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altLang="zh-CN" sz="5400" spc="60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《</a:t>
            </a:r>
            <a:r>
              <a:rPr lang="zh-CN" altLang="en-US" sz="5400" spc="60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钢铁是怎样炼成的</a:t>
            </a:r>
            <a:r>
              <a:rPr lang="en-US" altLang="zh-CN" sz="5400" spc="60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》</a:t>
            </a:r>
          </a:p>
          <a:p>
            <a:pPr algn="ctr">
              <a:lnSpc>
                <a:spcPct val="150000"/>
              </a:lnSpc>
            </a:pPr>
            <a:r>
              <a:rPr lang="zh-CN" altLang="en-US" sz="3200" spc="600" smtClean="0">
                <a:solidFill>
                  <a:schemeClr val="bg1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Times New Roman" panose="02020603050405020304" pitchFamily="18" charset="0"/>
              </a:rPr>
              <a:t>摘抄和做笔记</a:t>
            </a:r>
            <a:endParaRPr lang="en-US" altLang="zh-CN" sz="3200" spc="600" smtClean="0">
              <a:solidFill>
                <a:schemeClr val="bg1"/>
              </a:solidFill>
              <a:latin typeface="Times New Roman" panose="02020603050405020304" pitchFamily="18" charset="0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3" name="Picture 2" title="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444650" y="1958125"/>
            <a:ext cx="486000" cy="430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矩形 4" title=""/>
          <p:cNvSpPr/>
          <p:nvPr/>
        </p:nvSpPr>
        <p:spPr>
          <a:xfrm>
            <a:off x="3972342" y="1958125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en-US" sz="2400">
                <a:solidFill>
                  <a:srgbClr val="FFDDDD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名著导读</a:t>
            </a:r>
            <a:endParaRPr lang="zh-CN" altLang="en-US" sz="2400">
              <a:solidFill>
                <a:srgbClr val="FFDDDD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sp>
        <p:nvSpPr>
          <p:cNvPr id="5" name="矩形 4" title=""/>
          <p:cNvSpPr/>
          <p:nvPr/>
        </p:nvSpPr>
        <p:spPr>
          <a:xfrm>
            <a:off x="1264323" y="1654513"/>
            <a:ext cx="9637225" cy="363791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</a:rPr>
              <a:t>　　人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最宝贵的是生命。生命每个人只有一次。人的一生应当这样度过：当回忆往事的时候，他不会因为虚度年华而悔恨，也不会因为碌碌无为而羞愧；在临死的时候，他能够说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</a:rPr>
              <a:t>：“我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的整个生命和全部精力，都已经献给了世界上最壮丽的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</a:rPr>
              <a:t>事业</a:t>
            </a:r>
            <a:r>
              <a:rPr lang="en-US" altLang="zh-CN" sz="3200" smtClean="0">
                <a:latin typeface="Times New Roman" panose="02020603050405020304" pitchFamily="18" charset="0"/>
                <a:ea typeface="楷体" panose="02010609060101010101" pitchFamily="49" charset="-122"/>
                <a:cs typeface="Times New Roman" panose="02020603050405020304" pitchFamily="18" charset="0"/>
              </a:rPr>
              <a:t>——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</a:rPr>
              <a:t>为</a:t>
            </a:r>
            <a:r>
              <a:rPr lang="zh-CN" altLang="en-US" sz="3200">
                <a:latin typeface="楷体" panose="02010609060101010101" pitchFamily="49" charset="-122"/>
                <a:ea typeface="楷体" panose="02010609060101010101" pitchFamily="49" charset="-122"/>
              </a:rPr>
              <a:t>人类的解放而斗争</a:t>
            </a:r>
            <a:r>
              <a:rPr lang="zh-CN" altLang="en-US" sz="3200" smtClean="0">
                <a:latin typeface="楷体" panose="02010609060101010101" pitchFamily="49" charset="-122"/>
                <a:ea typeface="楷体" panose="02010609060101010101" pitchFamily="49" charset="-122"/>
              </a:rPr>
              <a:t>。”</a:t>
            </a:r>
            <a:endParaRPr lang="zh-CN" altLang="en-US" sz="3200"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831849" y="1963172"/>
            <a:ext cx="10924721" cy="422885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zh-CN" altLang="en-US" sz="2800" b="1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作者简介</a:t>
            </a:r>
            <a:endParaRPr lang="en-US" altLang="zh-CN" sz="2800" b="1" smtClean="0">
              <a:latin typeface="Times New Roman" panose="02020603050405020304" pitchFamily="18" charset="0"/>
              <a:ea typeface="幼圆" panose="02010509060101010101" pitchFamily="49" charset="-122"/>
              <a:cs typeface="Times New Roman" panose="02020603050405020304" pitchFamily="18" charset="0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　　尼古拉</a:t>
            </a:r>
            <a:r>
              <a:rPr lang="en-US" altLang="zh-CN" sz="2800">
                <a:latin typeface="+mn-ea"/>
                <a:cs typeface="Times New Roman" panose="02020603050405020304" pitchFamily="18" charset="0"/>
              </a:rPr>
              <a:t>·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奥斯特洛夫斯基（</a:t>
            </a:r>
            <a:r>
              <a:rPr lang="en-US" altLang="zh-CN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1904—1936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），苏联作家。出生于乌克兰一个贫穷的工人家庭。十一岁便开始当童工。</a:t>
            </a:r>
            <a:r>
              <a:rPr lang="en-US" altLang="zh-CN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1919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年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加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入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共青团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，并参加红军奔赴前线。</a:t>
            </a:r>
            <a:r>
              <a:rPr lang="en-US" altLang="zh-CN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1924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年，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加入布尔什维克党。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他由于长期参加艰苦的斗争，身体健康受到严重损害，</a:t>
            </a:r>
            <a:r>
              <a:rPr lang="en-US" altLang="zh-CN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1927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年因病情恶化而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全身瘫痪，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双目失明。之后，他以自己的战斗经历为素材，以惊人的毅力在病榻上创作了长篇小说</a:t>
            </a:r>
            <a:r>
              <a:rPr lang="en-US" altLang="zh-CN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《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钢铁是怎样炼成的</a:t>
            </a:r>
            <a:r>
              <a:rPr lang="en-US" altLang="zh-CN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》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。</a:t>
            </a:r>
            <a:r>
              <a:rPr lang="en-US" altLang="zh-CN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1935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年，苏联政府授予他“列宁勋章”。</a:t>
            </a:r>
            <a:r>
              <a:rPr lang="en-US" altLang="zh-CN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1936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年</a:t>
            </a:r>
            <a:r>
              <a:rPr lang="en-US" altLang="zh-CN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12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月</a:t>
            </a:r>
            <a:r>
              <a:rPr lang="en-US" altLang="zh-CN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22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日在莫斯科病逝。</a:t>
            </a:r>
          </a:p>
        </p:txBody>
      </p:sp>
      <p:grpSp>
        <p:nvGrpSpPr>
          <p:cNvPr id="7" name="组合 6" title="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作品简介</a:t>
              </a:r>
              <a:endParaRPr lang="zh-CN" altLang="en-US" sz="3200" b="1" spc="300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sp>
        <p:nvSpPr>
          <p:cNvPr id="4" name="矩形 3" title=""/>
          <p:cNvSpPr/>
          <p:nvPr/>
        </p:nvSpPr>
        <p:spPr>
          <a:xfrm>
            <a:off x="844550" y="1780597"/>
            <a:ext cx="10716079" cy="47459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zh-CN" altLang="en-US" sz="2800" b="1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内容概览</a:t>
            </a:r>
            <a:endParaRPr lang="en-US" altLang="zh-CN" sz="2800" b="1" smtClean="0">
              <a:latin typeface="Times New Roman" panose="02020603050405020304" pitchFamily="18" charset="0"/>
              <a:ea typeface="幼圆" panose="02010509060101010101" pitchFamily="49" charset="-122"/>
              <a:cs typeface="Times New Roman" panose="02020603050405020304" pitchFamily="18" charset="0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　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　</a:t>
            </a:r>
            <a:r>
              <a:rPr lang="en-US" altLang="zh-CN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《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钢铁是怎样炼成的</a:t>
            </a:r>
            <a:r>
              <a:rPr lang="en-US" altLang="zh-CN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》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塑造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了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保尔</a:t>
            </a:r>
            <a:r>
              <a:rPr lang="en-US" altLang="zh-CN" sz="2800" smtClean="0">
                <a:latin typeface="+mn-ea"/>
                <a:cs typeface="Times New Roman" panose="02020603050405020304" pitchFamily="18" charset="0"/>
              </a:rPr>
              <a:t>·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柯察金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这一无产阶级英雄形象。他当过童工，从小就在社会最底层饱受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折磨，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后来在朱赫来的影响下逐步走上革命道路。其后他经历了一系列的人生挑战，但无论是战场上的搏杀、感情上的波折，还是工地上的磨难，都没能使他倒下，反而使他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更加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勇敢，更加坚强。在伤病无情地夺走他的健康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，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使他不得不躺在病床上的时候，他仍然不向命运屈服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，克服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种种困难，拿起笔来，以顽强的毅力开始写作，以另一种方式践行着他生命的誓言。</a:t>
            </a:r>
          </a:p>
        </p:txBody>
      </p:sp>
      <p:grpSp>
        <p:nvGrpSpPr>
          <p:cNvPr id="7" name="组合 6" title="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 smtClean="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内容概览</a:t>
              </a:r>
              <a:endParaRPr lang="zh-CN" altLang="en-US" sz="3200" b="1" spc="300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作品简介</a:t>
              </a:r>
              <a:endParaRPr lang="zh-CN" altLang="en-US" sz="3200" b="1" spc="300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pSp>
        <p:nvGrpSpPr>
          <p:cNvPr id="87" name="组合 86" title=""/>
          <p:cNvGrpSpPr/>
          <p:nvPr/>
        </p:nvGrpSpPr>
        <p:grpSpPr>
          <a:xfrm>
            <a:off x="1277798" y="2114803"/>
            <a:ext cx="9636404" cy="4270207"/>
            <a:chOff x="1541532" y="1736951"/>
            <a:chExt cx="9636404" cy="4270207"/>
          </a:xfrm>
        </p:grpSpPr>
        <p:sp>
          <p:nvSpPr>
            <p:cNvPr id="11" name="椭圆 10"/>
            <p:cNvSpPr/>
            <p:nvPr/>
          </p:nvSpPr>
          <p:spPr>
            <a:xfrm>
              <a:off x="4656143" y="3295368"/>
              <a:ext cx="2504678" cy="1161454"/>
            </a:xfrm>
            <a:prstGeom prst="ellipse">
              <a:avLst/>
            </a:prstGeom>
            <a:noFill/>
            <a:ln w="28575">
              <a:solidFill>
                <a:srgbClr val="E5695D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800"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sp>
          <p:nvSpPr>
            <p:cNvPr id="12" name="文本框 5"/>
            <p:cNvSpPr txBox="1"/>
            <p:nvPr/>
          </p:nvSpPr>
          <p:spPr>
            <a:xfrm>
              <a:off x="4690943" y="3580748"/>
              <a:ext cx="2458003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dist"/>
              <a:r>
                <a:rPr lang="zh-CN" altLang="en-US" sz="2800" smtClean="0">
                  <a:latin typeface="幼圆" panose="02010509060101010101" pitchFamily="49" charset="-122"/>
                  <a:ea typeface="幼圆" panose="02010509060101010101" pitchFamily="49" charset="-122"/>
                </a:rPr>
                <a:t>保尔</a:t>
              </a:r>
              <a:r>
                <a:rPr lang="en-US" altLang="zh-CN" sz="2800" smtClean="0">
                  <a:latin typeface="+mn-ea"/>
                </a:rPr>
                <a:t>·</a:t>
              </a:r>
              <a:r>
                <a:rPr lang="zh-CN" altLang="en-US" sz="2800" smtClean="0">
                  <a:latin typeface="幼圆" panose="02010509060101010101" pitchFamily="49" charset="-122"/>
                  <a:ea typeface="幼圆" panose="02010509060101010101" pitchFamily="49" charset="-122"/>
                </a:rPr>
                <a:t>柯察金</a:t>
              </a:r>
              <a:endParaRPr lang="zh-CN" altLang="en-US" sz="2800"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grpSp>
          <p:nvGrpSpPr>
            <p:cNvPr id="13" name="组合 12"/>
            <p:cNvGrpSpPr/>
            <p:nvPr/>
          </p:nvGrpSpPr>
          <p:grpSpPr>
            <a:xfrm>
              <a:off x="5351338" y="1736951"/>
              <a:ext cx="1261884" cy="660400"/>
              <a:chOff x="4196774" y="929620"/>
              <a:chExt cx="1261884" cy="660400"/>
            </a:xfrm>
          </p:grpSpPr>
          <p:sp>
            <p:nvSpPr>
              <p:cNvPr id="42" name="矩形: 圆角 7"/>
              <p:cNvSpPr/>
              <p:nvPr/>
            </p:nvSpPr>
            <p:spPr>
              <a:xfrm>
                <a:off x="4196774" y="929620"/>
                <a:ext cx="1238825" cy="660400"/>
              </a:xfrm>
              <a:prstGeom prst="roundRect">
                <a:avLst/>
              </a:prstGeom>
              <a:noFill/>
              <a:ln w="28575">
                <a:solidFill>
                  <a:srgbClr val="E5695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800"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43" name="文本框 9"/>
              <p:cNvSpPr txBox="1"/>
              <p:nvPr/>
            </p:nvSpPr>
            <p:spPr>
              <a:xfrm>
                <a:off x="4196774" y="972810"/>
                <a:ext cx="126188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>
                    <a:latin typeface="幼圆" panose="02010509060101010101" pitchFamily="49" charset="-122"/>
                    <a:ea typeface="幼圆" panose="02010509060101010101" pitchFamily="49" charset="-122"/>
                  </a:rPr>
                  <a:t>朱赫来</a:t>
                </a:r>
              </a:p>
            </p:txBody>
          </p:sp>
        </p:grpSp>
        <p:grpSp>
          <p:nvGrpSpPr>
            <p:cNvPr id="14" name="组合 13"/>
            <p:cNvGrpSpPr/>
            <p:nvPr/>
          </p:nvGrpSpPr>
          <p:grpSpPr>
            <a:xfrm>
              <a:off x="7702571" y="2190851"/>
              <a:ext cx="1261884" cy="660400"/>
              <a:chOff x="4196774" y="929620"/>
              <a:chExt cx="1261884" cy="660400"/>
            </a:xfrm>
          </p:grpSpPr>
          <p:sp>
            <p:nvSpPr>
              <p:cNvPr id="40" name="矩形: 圆角 14"/>
              <p:cNvSpPr/>
              <p:nvPr/>
            </p:nvSpPr>
            <p:spPr>
              <a:xfrm>
                <a:off x="4196774" y="929620"/>
                <a:ext cx="1238825" cy="660400"/>
              </a:xfrm>
              <a:prstGeom prst="roundRect">
                <a:avLst/>
              </a:prstGeom>
              <a:noFill/>
              <a:ln w="28575">
                <a:solidFill>
                  <a:srgbClr val="E5695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800"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41" name="文本框 15"/>
              <p:cNvSpPr txBox="1"/>
              <p:nvPr/>
            </p:nvSpPr>
            <p:spPr>
              <a:xfrm>
                <a:off x="4196774" y="985510"/>
                <a:ext cx="126188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>
                    <a:latin typeface="幼圆" panose="02010509060101010101" pitchFamily="49" charset="-122"/>
                    <a:ea typeface="幼圆" panose="02010509060101010101" pitchFamily="49" charset="-122"/>
                  </a:rPr>
                  <a:t>冬妮亚</a:t>
                </a:r>
              </a:p>
            </p:txBody>
          </p:sp>
        </p:grpSp>
        <p:grpSp>
          <p:nvGrpSpPr>
            <p:cNvPr id="15" name="组合 14"/>
            <p:cNvGrpSpPr/>
            <p:nvPr/>
          </p:nvGrpSpPr>
          <p:grpSpPr>
            <a:xfrm>
              <a:off x="9939111" y="3572837"/>
              <a:ext cx="1238825" cy="660400"/>
              <a:chOff x="4196774" y="929620"/>
              <a:chExt cx="1238825" cy="660400"/>
            </a:xfrm>
          </p:grpSpPr>
          <p:sp>
            <p:nvSpPr>
              <p:cNvPr id="38" name="矩形: 圆角 17"/>
              <p:cNvSpPr/>
              <p:nvPr/>
            </p:nvSpPr>
            <p:spPr>
              <a:xfrm>
                <a:off x="4196774" y="929620"/>
                <a:ext cx="1238825" cy="660400"/>
              </a:xfrm>
              <a:prstGeom prst="roundRect">
                <a:avLst/>
              </a:prstGeom>
              <a:noFill/>
              <a:ln w="28575">
                <a:solidFill>
                  <a:srgbClr val="E5695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800"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39" name="文本框 18"/>
              <p:cNvSpPr txBox="1"/>
              <p:nvPr/>
            </p:nvSpPr>
            <p:spPr>
              <a:xfrm>
                <a:off x="4196774" y="985510"/>
                <a:ext cx="121576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2800">
                    <a:latin typeface="幼圆" panose="02010509060101010101" pitchFamily="49" charset="-122"/>
                    <a:ea typeface="幼圆" panose="02010509060101010101" pitchFamily="49" charset="-122"/>
                  </a:rPr>
                  <a:t>达雅</a:t>
                </a:r>
              </a:p>
            </p:txBody>
          </p:sp>
        </p:grpSp>
        <p:grpSp>
          <p:nvGrpSpPr>
            <p:cNvPr id="16" name="组合 15"/>
            <p:cNvGrpSpPr/>
            <p:nvPr/>
          </p:nvGrpSpPr>
          <p:grpSpPr>
            <a:xfrm>
              <a:off x="7736052" y="4872083"/>
              <a:ext cx="1238825" cy="660400"/>
              <a:chOff x="4196774" y="929620"/>
              <a:chExt cx="1238825" cy="660400"/>
            </a:xfrm>
          </p:grpSpPr>
          <p:sp>
            <p:nvSpPr>
              <p:cNvPr id="36" name="矩形: 圆角 20"/>
              <p:cNvSpPr/>
              <p:nvPr/>
            </p:nvSpPr>
            <p:spPr>
              <a:xfrm>
                <a:off x="4196774" y="929620"/>
                <a:ext cx="1238825" cy="660400"/>
              </a:xfrm>
              <a:prstGeom prst="roundRect">
                <a:avLst/>
              </a:prstGeom>
              <a:noFill/>
              <a:ln w="28575">
                <a:solidFill>
                  <a:srgbClr val="E5695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800"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37" name="文本框 21"/>
              <p:cNvSpPr txBox="1"/>
              <p:nvPr/>
            </p:nvSpPr>
            <p:spPr>
              <a:xfrm>
                <a:off x="4196774" y="985510"/>
                <a:ext cx="121576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dist"/>
                <a:r>
                  <a:rPr lang="zh-CN" altLang="en-US" sz="2800">
                    <a:latin typeface="幼圆" panose="02010509060101010101" pitchFamily="49" charset="-122"/>
                    <a:ea typeface="幼圆" panose="02010509060101010101" pitchFamily="49" charset="-122"/>
                  </a:rPr>
                  <a:t>丽达</a:t>
                </a:r>
              </a:p>
            </p:txBody>
          </p:sp>
        </p:grpSp>
        <p:grpSp>
          <p:nvGrpSpPr>
            <p:cNvPr id="17" name="组合 16"/>
            <p:cNvGrpSpPr/>
            <p:nvPr/>
          </p:nvGrpSpPr>
          <p:grpSpPr>
            <a:xfrm>
              <a:off x="5108153" y="5346758"/>
              <a:ext cx="1620957" cy="660400"/>
              <a:chOff x="4196774" y="929620"/>
              <a:chExt cx="1620957" cy="660400"/>
            </a:xfrm>
          </p:grpSpPr>
          <p:sp>
            <p:nvSpPr>
              <p:cNvPr id="34" name="矩形: 圆角 23"/>
              <p:cNvSpPr/>
              <p:nvPr/>
            </p:nvSpPr>
            <p:spPr>
              <a:xfrm>
                <a:off x="4196774" y="929620"/>
                <a:ext cx="1620957" cy="660400"/>
              </a:xfrm>
              <a:prstGeom prst="roundRect">
                <a:avLst/>
              </a:prstGeom>
              <a:noFill/>
              <a:ln w="28575">
                <a:solidFill>
                  <a:srgbClr val="E5695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800"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35" name="文本框 24"/>
              <p:cNvSpPr txBox="1"/>
              <p:nvPr/>
            </p:nvSpPr>
            <p:spPr>
              <a:xfrm>
                <a:off x="4196774" y="985510"/>
                <a:ext cx="1620957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>
                    <a:latin typeface="幼圆" panose="02010509060101010101" pitchFamily="49" charset="-122"/>
                    <a:ea typeface="幼圆" panose="02010509060101010101" pitchFamily="49" charset="-122"/>
                  </a:rPr>
                  <a:t>阿尔焦姆</a:t>
                </a:r>
              </a:p>
            </p:txBody>
          </p:sp>
        </p:grpSp>
        <p:grpSp>
          <p:nvGrpSpPr>
            <p:cNvPr id="18" name="组合 17"/>
            <p:cNvGrpSpPr/>
            <p:nvPr/>
          </p:nvGrpSpPr>
          <p:grpSpPr>
            <a:xfrm>
              <a:off x="1541532" y="3548608"/>
              <a:ext cx="1261884" cy="660400"/>
              <a:chOff x="4196774" y="929620"/>
              <a:chExt cx="1261884" cy="660400"/>
            </a:xfrm>
          </p:grpSpPr>
          <p:sp>
            <p:nvSpPr>
              <p:cNvPr id="32" name="矩形: 圆角 27"/>
              <p:cNvSpPr/>
              <p:nvPr/>
            </p:nvSpPr>
            <p:spPr>
              <a:xfrm>
                <a:off x="4196774" y="929620"/>
                <a:ext cx="1238825" cy="660400"/>
              </a:xfrm>
              <a:prstGeom prst="roundRect">
                <a:avLst/>
              </a:prstGeom>
              <a:noFill/>
              <a:ln w="28575">
                <a:solidFill>
                  <a:srgbClr val="E5695D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Calibri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 sz="2800">
                  <a:latin typeface="幼圆" panose="02010509060101010101" pitchFamily="49" charset="-122"/>
                  <a:ea typeface="幼圆" panose="02010509060101010101" pitchFamily="49" charset="-122"/>
                </a:endParaRPr>
              </a:p>
            </p:txBody>
          </p:sp>
          <p:sp>
            <p:nvSpPr>
              <p:cNvPr id="33" name="文本框 28"/>
              <p:cNvSpPr txBox="1"/>
              <p:nvPr/>
            </p:nvSpPr>
            <p:spPr>
              <a:xfrm>
                <a:off x="4196774" y="985510"/>
                <a:ext cx="1261884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800">
                    <a:latin typeface="幼圆" panose="02010509060101010101" pitchFamily="49" charset="-122"/>
                    <a:ea typeface="幼圆" panose="02010509060101010101" pitchFamily="49" charset="-122"/>
                  </a:rPr>
                  <a:t>谢廖沙</a:t>
                </a:r>
              </a:p>
            </p:txBody>
          </p:sp>
        </p:grpSp>
        <p:cxnSp>
          <p:nvCxnSpPr>
            <p:cNvPr id="19" name="直接箭头连接符 18"/>
            <p:cNvCxnSpPr/>
            <p:nvPr/>
          </p:nvCxnSpPr>
          <p:spPr>
            <a:xfrm flipH="1">
              <a:off x="2836690" y="3898559"/>
              <a:ext cx="1815675" cy="0"/>
            </a:xfrm>
            <a:prstGeom prst="straightConnector1">
              <a:avLst/>
            </a:prstGeom>
            <a:ln w="19050">
              <a:solidFill>
                <a:srgbClr val="E5695D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0" name="文本框 30"/>
            <p:cNvSpPr txBox="1"/>
            <p:nvPr/>
          </p:nvSpPr>
          <p:spPr>
            <a:xfrm>
              <a:off x="3406690" y="3374503"/>
              <a:ext cx="9028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幼圆" panose="02010509060101010101" pitchFamily="49" charset="-122"/>
                  <a:ea typeface="幼圆" panose="02010509060101010101" pitchFamily="49" charset="-122"/>
                </a:rPr>
                <a:t>朋友</a:t>
              </a:r>
            </a:p>
          </p:txBody>
        </p:sp>
        <p:cxnSp>
          <p:nvCxnSpPr>
            <p:cNvPr id="21" name="直接箭头连接符 20"/>
            <p:cNvCxnSpPr/>
            <p:nvPr/>
          </p:nvCxnSpPr>
          <p:spPr>
            <a:xfrm flipV="1">
              <a:off x="5969580" y="2457551"/>
              <a:ext cx="1171" cy="830274"/>
            </a:xfrm>
            <a:prstGeom prst="straightConnector1">
              <a:avLst/>
            </a:prstGeom>
            <a:ln w="19050">
              <a:solidFill>
                <a:srgbClr val="E5695D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文本框 34"/>
            <p:cNvSpPr txBox="1"/>
            <p:nvPr/>
          </p:nvSpPr>
          <p:spPr>
            <a:xfrm>
              <a:off x="5366997" y="2466288"/>
              <a:ext cx="615553" cy="1177250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幼圆" panose="02010509060101010101" pitchFamily="49" charset="-122"/>
                  <a:ea typeface="幼圆" panose="02010509060101010101" pitchFamily="49" charset="-122"/>
                </a:rPr>
                <a:t>导师</a:t>
              </a:r>
            </a:p>
          </p:txBody>
        </p:sp>
        <p:sp>
          <p:nvSpPr>
            <p:cNvPr id="23" name="文本框 36"/>
            <p:cNvSpPr txBox="1"/>
            <p:nvPr/>
          </p:nvSpPr>
          <p:spPr>
            <a:xfrm>
              <a:off x="5960740" y="2466288"/>
              <a:ext cx="615553" cy="1044514"/>
            </a:xfrm>
            <a:prstGeom prst="rect">
              <a:avLst/>
            </a:prstGeom>
            <a:noFill/>
          </p:spPr>
          <p:txBody>
            <a:bodyPr vert="eaVert"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幼圆" panose="02010509060101010101" pitchFamily="49" charset="-122"/>
                  <a:ea typeface="幼圆" panose="02010509060101010101" pitchFamily="49" charset="-122"/>
                </a:rPr>
                <a:t>同志</a:t>
              </a:r>
            </a:p>
          </p:txBody>
        </p:sp>
        <p:cxnSp>
          <p:nvCxnSpPr>
            <p:cNvPr id="24" name="直接箭头连接符 23"/>
            <p:cNvCxnSpPr/>
            <p:nvPr/>
          </p:nvCxnSpPr>
          <p:spPr>
            <a:xfrm>
              <a:off x="7159352" y="3890029"/>
              <a:ext cx="2720918" cy="6664"/>
            </a:xfrm>
            <a:prstGeom prst="straightConnector1">
              <a:avLst/>
            </a:prstGeom>
            <a:ln w="19050">
              <a:solidFill>
                <a:srgbClr val="E5695D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文本框 41"/>
            <p:cNvSpPr txBox="1"/>
            <p:nvPr/>
          </p:nvSpPr>
          <p:spPr>
            <a:xfrm>
              <a:off x="8608049" y="3368309"/>
              <a:ext cx="9028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latin typeface="幼圆" panose="02010509060101010101" pitchFamily="49" charset="-122"/>
                  <a:ea typeface="幼圆" panose="02010509060101010101" pitchFamily="49" charset="-122"/>
                </a:rPr>
                <a:t>妻子</a:t>
              </a:r>
              <a:endParaRPr lang="zh-CN" altLang="en-US" sz="2800"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cxnSp>
          <p:nvCxnSpPr>
            <p:cNvPr id="26" name="直接箭头连接符 25"/>
            <p:cNvCxnSpPr/>
            <p:nvPr/>
          </p:nvCxnSpPr>
          <p:spPr>
            <a:xfrm flipH="1">
              <a:off x="5930507" y="4448787"/>
              <a:ext cx="0" cy="835111"/>
            </a:xfrm>
            <a:prstGeom prst="straightConnector1">
              <a:avLst/>
            </a:prstGeom>
            <a:ln w="19050">
              <a:solidFill>
                <a:srgbClr val="E5695D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连接符: 肘形 63"/>
            <p:cNvCxnSpPr/>
            <p:nvPr/>
          </p:nvCxnSpPr>
          <p:spPr>
            <a:xfrm flipV="1">
              <a:off x="6602681" y="2909090"/>
              <a:ext cx="1674111" cy="472896"/>
            </a:xfrm>
            <a:prstGeom prst="bentConnector3">
              <a:avLst>
                <a:gd name="adj1" fmla="val 101073"/>
              </a:avLst>
            </a:prstGeom>
            <a:ln w="19050">
              <a:solidFill>
                <a:srgbClr val="E5695D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文本框 71"/>
            <p:cNvSpPr txBox="1"/>
            <p:nvPr/>
          </p:nvSpPr>
          <p:spPr>
            <a:xfrm>
              <a:off x="6950369" y="4356593"/>
              <a:ext cx="9028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幼圆" panose="02010509060101010101" pitchFamily="49" charset="-122"/>
                  <a:ea typeface="幼圆" panose="02010509060101010101" pitchFamily="49" charset="-122"/>
                </a:rPr>
                <a:t>战友</a:t>
              </a:r>
            </a:p>
          </p:txBody>
        </p:sp>
        <p:sp>
          <p:nvSpPr>
            <p:cNvPr id="31" name="文本框 72"/>
            <p:cNvSpPr txBox="1"/>
            <p:nvPr/>
          </p:nvSpPr>
          <p:spPr>
            <a:xfrm>
              <a:off x="6928241" y="2835016"/>
              <a:ext cx="9028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latin typeface="幼圆" panose="02010509060101010101" pitchFamily="49" charset="-122"/>
                  <a:ea typeface="幼圆" panose="02010509060101010101" pitchFamily="49" charset="-122"/>
                </a:rPr>
                <a:t>初恋</a:t>
              </a:r>
            </a:p>
          </p:txBody>
        </p:sp>
        <p:sp>
          <p:nvSpPr>
            <p:cNvPr id="49" name="文本框 71"/>
            <p:cNvSpPr txBox="1"/>
            <p:nvPr/>
          </p:nvSpPr>
          <p:spPr>
            <a:xfrm>
              <a:off x="5006807" y="4580982"/>
              <a:ext cx="90281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 smtClean="0">
                  <a:latin typeface="幼圆" panose="02010509060101010101" pitchFamily="49" charset="-122"/>
                  <a:ea typeface="幼圆" panose="02010509060101010101" pitchFamily="49" charset="-122"/>
                </a:rPr>
                <a:t>哥哥</a:t>
              </a:r>
              <a:endParaRPr lang="zh-CN" altLang="en-US" sz="2800">
                <a:latin typeface="幼圆" panose="02010509060101010101" pitchFamily="49" charset="-122"/>
                <a:ea typeface="幼圆" panose="02010509060101010101" pitchFamily="49" charset="-122"/>
              </a:endParaRPr>
            </a:p>
          </p:txBody>
        </p:sp>
        <p:cxnSp>
          <p:nvCxnSpPr>
            <p:cNvPr id="68" name="连接符: 肘形 63"/>
            <p:cNvCxnSpPr/>
            <p:nvPr/>
          </p:nvCxnSpPr>
          <p:spPr>
            <a:xfrm>
              <a:off x="6630234" y="4349809"/>
              <a:ext cx="1674111" cy="472896"/>
            </a:xfrm>
            <a:prstGeom prst="bentConnector3">
              <a:avLst>
                <a:gd name="adj1" fmla="val 101782"/>
              </a:avLst>
            </a:prstGeom>
            <a:ln w="19050">
              <a:solidFill>
                <a:srgbClr val="E5695D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矩形 2" title=""/>
          <p:cNvSpPr/>
          <p:nvPr/>
        </p:nvSpPr>
        <p:spPr>
          <a:xfrm>
            <a:off x="4604245" y="1259364"/>
            <a:ext cx="2348721" cy="609398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zh-CN" altLang="en-US" sz="2800" b="1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主要人物关系</a:t>
            </a:r>
            <a:endParaRPr lang="en-US" altLang="zh-CN" sz="2800" b="1">
              <a:latin typeface="Times New Roman" panose="02020603050405020304" pitchFamily="18" charset="0"/>
              <a:ea typeface="幼圆" panose="02010509060101010101" pitchFamily="49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642221" y="869670"/>
            <a:ext cx="3026946" cy="584775"/>
            <a:chOff x="890576" y="1611411"/>
            <a:chExt cx="3026946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287771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 smtClean="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读书方法指导</a:t>
              </a:r>
              <a:endParaRPr lang="zh-CN" altLang="en-US" sz="3200" b="1" spc="300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1" name="TextBox 10" title=""/>
          <p:cNvSpPr txBox="1"/>
          <p:nvPr/>
        </p:nvSpPr>
        <p:spPr>
          <a:xfrm>
            <a:off x="831850" y="1778069"/>
            <a:ext cx="10238921" cy="4228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zh-CN" altLang="en-US" sz="2800" b="1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摘　抄</a:t>
            </a:r>
            <a:endParaRPr lang="en-US" altLang="zh-CN" sz="2800" b="1" smtClean="0">
              <a:latin typeface="Times New Roman" panose="02020603050405020304" pitchFamily="18" charset="0"/>
              <a:ea typeface="幼圆" panose="02010509060101010101" pitchFamily="49" charset="-122"/>
              <a:cs typeface="Times New Roman" panose="02020603050405020304" pitchFamily="18" charset="0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　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20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 </a:t>
            </a:r>
            <a:r>
              <a:rPr lang="zh-CN" altLang="en-US" sz="105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  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摘抄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，就是选摘、抄录原文中的词语、句子、段落等。摘录的内容可以是原作的典故、警句、精彩片段等，一般要根据学习、借鉴的意图来选择。比如阅读</a:t>
            </a:r>
            <a:r>
              <a:rPr lang="en-US" altLang="zh-CN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《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钢铁是怎样炼成的</a:t>
            </a:r>
            <a:r>
              <a:rPr lang="en-US" altLang="zh-CN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》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，为了提高写作能力，可以摘抄生动传神的细节描写片段、启迪思想的名言警句、写作技巧运用精彩的语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段；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为了分析评价主人公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保尔</a:t>
            </a:r>
            <a:r>
              <a:rPr lang="en-US" altLang="zh-CN" sz="2800" smtClean="0">
                <a:latin typeface="+mn-ea"/>
                <a:cs typeface="Times New Roman" panose="02020603050405020304" pitchFamily="18" charset="0"/>
              </a:rPr>
              <a:t>·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柯察金，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可以摘抄描写他言谈、举止、心理的片段以及各种人物对他的评价。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642221" y="869670"/>
            <a:ext cx="3026946" cy="584775"/>
            <a:chOff x="890576" y="1611411"/>
            <a:chExt cx="3026946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2877711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 smtClean="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读书方法指导</a:t>
              </a:r>
              <a:endParaRPr lang="zh-CN" altLang="en-US" sz="3200" b="1" spc="300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1" name="TextBox 10" title=""/>
          <p:cNvSpPr txBox="1"/>
          <p:nvPr/>
        </p:nvSpPr>
        <p:spPr>
          <a:xfrm>
            <a:off x="831850" y="1743594"/>
            <a:ext cx="10496550" cy="42288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zh-CN" altLang="en-US" sz="2800" b="1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做笔记</a:t>
            </a:r>
            <a:endParaRPr lang="en-US" altLang="zh-CN" sz="2800" b="1" smtClean="0">
              <a:latin typeface="Times New Roman" panose="02020603050405020304" pitchFamily="18" charset="0"/>
              <a:ea typeface="幼圆" panose="02010509060101010101" pitchFamily="49" charset="-122"/>
              <a:cs typeface="Times New Roman" panose="02020603050405020304" pitchFamily="18" charset="0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　</a:t>
            </a: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　</a:t>
            </a:r>
            <a:r>
              <a:rPr lang="zh-CN" altLang="en-US" sz="280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做笔记，主要有写提要和写心得两大类。写提要，就是用精练的语言准确概括全书的基本内容或要点。所写的提要，可以是语意连贯的成段文字，可以是按层次和要点罗列的提纲，还可以是能够体现作品结构思路的图表。写心得，则是记录自己阅读时产生的体验、感想，如自己对于作品的内容和形式的看法和评价，以及自己在阅读中生发的新认识、新观点。可以针对作品整体发表感想，也可以只对其中某一个或几个点进行发挥和评论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 smtClean="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专题探究</a:t>
              </a:r>
              <a:endParaRPr lang="zh-CN" altLang="en-US" sz="3200" b="1" spc="300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1" name="TextBox 10" title=""/>
          <p:cNvSpPr txBox="1"/>
          <p:nvPr/>
        </p:nvSpPr>
        <p:spPr>
          <a:xfrm>
            <a:off x="895351" y="2748869"/>
            <a:ext cx="10306050" cy="6093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en-US" altLang="zh-CN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1</a:t>
            </a:r>
            <a:r>
              <a:rPr lang="zh-CN" altLang="en-US" sz="2800">
                <a:latin typeface="幼圆" panose="02010509060101010101" pitchFamily="49" charset="-122"/>
                <a:ea typeface="幼圆" panose="02010509060101010101" pitchFamily="49" charset="-122"/>
              </a:rPr>
              <a:t>．保尔</a:t>
            </a:r>
            <a:r>
              <a:rPr lang="en-US" altLang="zh-CN" sz="2800">
                <a:latin typeface="+mn-ea"/>
              </a:rPr>
              <a:t>·</a:t>
            </a:r>
            <a:r>
              <a:rPr lang="zh-CN" altLang="en-US" sz="2800" smtClean="0">
                <a:latin typeface="幼圆" panose="02010509060101010101" pitchFamily="49" charset="-122"/>
                <a:ea typeface="幼圆" panose="02010509060101010101" pitchFamily="49" charset="-122"/>
              </a:rPr>
              <a:t>柯察金的一生大致可以分为哪三个阶段？</a:t>
            </a:r>
            <a:endParaRPr lang="en-US" altLang="zh-CN" sz="2800" smtClean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12" name="TextBox 11" title=""/>
          <p:cNvSpPr txBox="1"/>
          <p:nvPr/>
        </p:nvSpPr>
        <p:spPr>
          <a:xfrm>
            <a:off x="3824226" y="3600492"/>
            <a:ext cx="4543549" cy="1643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第一阶段：少年磨难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第二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阶段：参加革命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第三阶段：与病魔抗争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Box 9" title=""/>
          <p:cNvSpPr txBox="1"/>
          <p:nvPr/>
        </p:nvSpPr>
        <p:spPr>
          <a:xfrm>
            <a:off x="2784475" y="1671088"/>
            <a:ext cx="6623051" cy="6047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zh-CN" altLang="en-US" sz="3200" smtClean="0">
                <a:latin typeface="幼圆" panose="02010509060101010101" pitchFamily="49" charset="-122"/>
                <a:ea typeface="幼圆" panose="02010509060101010101" pitchFamily="49" charset="-122"/>
              </a:rPr>
              <a:t>专题一　保尔</a:t>
            </a:r>
            <a:r>
              <a:rPr lang="en-US" altLang="zh-CN" sz="3200" smtClean="0">
                <a:latin typeface="+mn-ea"/>
              </a:rPr>
              <a:t>·</a:t>
            </a:r>
            <a:r>
              <a:rPr lang="zh-CN" altLang="en-US" sz="3200" smtClean="0">
                <a:latin typeface="幼圆" panose="02010509060101010101" pitchFamily="49" charset="-122"/>
                <a:ea typeface="幼圆" panose="02010509060101010101" pitchFamily="49" charset="-122"/>
              </a:rPr>
              <a:t>柯察金的成长史</a:t>
            </a:r>
            <a:endParaRPr lang="en-US" altLang="zh-CN" sz="3200" smtClean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 smtClean="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专题探究</a:t>
              </a:r>
              <a:endParaRPr lang="zh-CN" altLang="en-US" sz="3200" b="1" spc="300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sp>
        <p:nvSpPr>
          <p:cNvPr id="11" name="TextBox 10" title=""/>
          <p:cNvSpPr txBox="1"/>
          <p:nvPr/>
        </p:nvSpPr>
        <p:spPr>
          <a:xfrm>
            <a:off x="835976" y="1810744"/>
            <a:ext cx="10457458" cy="11264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smtClean="0">
                <a:latin typeface="Times New Roman" panose="02020603050405020304" pitchFamily="18" charset="0"/>
                <a:ea typeface="幼圆" panose="02010509060101010101" pitchFamily="49" charset="-122"/>
                <a:cs typeface="Times New Roman" panose="02020603050405020304" pitchFamily="18" charset="0"/>
              </a:rPr>
              <a:t>2</a:t>
            </a:r>
            <a:r>
              <a:rPr lang="zh-CN" altLang="en-US" sz="2800" smtClean="0">
                <a:latin typeface="幼圆" panose="02010509060101010101" pitchFamily="49" charset="-122"/>
                <a:ea typeface="幼圆" panose="02010509060101010101" pitchFamily="49" charset="-122"/>
              </a:rPr>
              <a:t>．请用下面表格的形式分别概括</a:t>
            </a:r>
            <a:r>
              <a:rPr lang="zh-CN" altLang="en-US" sz="2800">
                <a:latin typeface="幼圆" panose="02010509060101010101" pitchFamily="49" charset="-122"/>
                <a:ea typeface="幼圆" panose="02010509060101010101" pitchFamily="49" charset="-122"/>
              </a:rPr>
              <a:t>保尔</a:t>
            </a:r>
            <a:r>
              <a:rPr lang="en-US" altLang="zh-CN" sz="2800">
                <a:latin typeface="+mn-ea"/>
              </a:rPr>
              <a:t>·</a:t>
            </a:r>
            <a:r>
              <a:rPr lang="zh-CN" altLang="en-US" sz="2800" smtClean="0">
                <a:latin typeface="幼圆" panose="02010509060101010101" pitchFamily="49" charset="-122"/>
                <a:ea typeface="幼圆" panose="02010509060101010101" pitchFamily="49" charset="-122"/>
              </a:rPr>
              <a:t>柯察金每个阶段发生的主要故事。</a:t>
            </a:r>
            <a:endParaRPr lang="en-US" altLang="zh-CN" sz="2800" smtClean="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aphicFrame>
        <p:nvGraphicFramePr>
          <p:cNvPr id="13" name="表格 5" title=""/>
          <p:cNvGraphicFramePr>
            <a:graphicFrameLocks noGrp="1"/>
          </p:cNvGraphicFramePr>
          <p:nvPr/>
        </p:nvGraphicFramePr>
        <p:xfrm>
          <a:off x="978659" y="3227333"/>
          <a:ext cx="10172271" cy="2534535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776417"/>
                <a:gridCol w="8395854"/>
              </a:tblGrid>
              <a:tr h="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 smtClean="0">
                          <a:solidFill>
                            <a:schemeClr val="bg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故事情节</a:t>
                      </a:r>
                      <a:endParaRPr lang="zh-CN" altLang="en-US" sz="2800" b="0">
                        <a:solidFill>
                          <a:schemeClr val="bg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E5695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 smtClean="0">
                          <a:solidFill>
                            <a:schemeClr val="bg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内容概括</a:t>
                      </a:r>
                      <a:endParaRPr lang="zh-CN" altLang="en-US" sz="2800" b="0">
                        <a:solidFill>
                          <a:schemeClr val="bg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T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E5695D"/>
                    </a:solidFill>
                  </a:tcPr>
                </a:tc>
              </a:tr>
              <a:tr h="672125"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5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FFF5F5"/>
                    </a:solidFill>
                  </a:tcPr>
                </a:tc>
              </a:tr>
              <a:tr h="672125"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5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FFF5F5"/>
                    </a:solidFill>
                  </a:tcPr>
                </a:tc>
              </a:tr>
              <a:tr h="672125"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5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FFF5F5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 smtClean="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专题探究</a:t>
              </a:r>
              <a:endParaRPr lang="zh-CN" altLang="en-US" sz="3200" b="1" spc="300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aphicFrame>
        <p:nvGraphicFramePr>
          <p:cNvPr id="13" name="表格 5" title=""/>
          <p:cNvGraphicFramePr>
            <a:graphicFrameLocks noGrp="1"/>
          </p:cNvGraphicFramePr>
          <p:nvPr/>
        </p:nvGraphicFramePr>
        <p:xfrm>
          <a:off x="978659" y="2253583"/>
          <a:ext cx="10172271" cy="4040339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776417"/>
                <a:gridCol w="8395854"/>
              </a:tblGrid>
              <a:tr h="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 smtClean="0">
                          <a:solidFill>
                            <a:schemeClr val="bg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故事情节</a:t>
                      </a:r>
                      <a:endParaRPr lang="zh-CN" altLang="en-US" sz="2800" b="0">
                        <a:solidFill>
                          <a:schemeClr val="bg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E5695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 smtClean="0">
                          <a:solidFill>
                            <a:schemeClr val="bg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内容概括</a:t>
                      </a:r>
                      <a:endParaRPr lang="zh-CN" altLang="en-US" sz="2800" b="0">
                        <a:solidFill>
                          <a:schemeClr val="bg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T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E5695D"/>
                    </a:solidFill>
                  </a:tcPr>
                </a:tc>
              </a:tr>
              <a:tr h="3522179"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5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FFF5F5"/>
                    </a:solidFill>
                  </a:tcPr>
                </a:tc>
              </a:tr>
            </a:tbl>
          </a:graphicData>
        </a:graphic>
      </p:graphicFrame>
      <p:sp>
        <p:nvSpPr>
          <p:cNvPr id="2" name="矩形 1" title=""/>
          <p:cNvSpPr/>
          <p:nvPr/>
        </p:nvSpPr>
        <p:spPr>
          <a:xfrm>
            <a:off x="4387840" y="1480566"/>
            <a:ext cx="3416320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幼圆" panose="02010509060101010101" pitchFamily="49" charset="-122"/>
                <a:ea typeface="幼圆" panose="02010509060101010101" pitchFamily="49" charset="-122"/>
              </a:rPr>
              <a:t>第一阶段</a:t>
            </a:r>
            <a:r>
              <a:rPr lang="zh-CN" altLang="en-US" sz="2800" smtClean="0">
                <a:latin typeface="幼圆" panose="02010509060101010101" pitchFamily="49" charset="-122"/>
                <a:ea typeface="幼圆" panose="02010509060101010101" pitchFamily="49" charset="-122"/>
              </a:rPr>
              <a:t>：少年磨难</a:t>
            </a:r>
            <a:endParaRPr lang="zh-CN" altLang="en-US" sz="2800"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sp>
        <p:nvSpPr>
          <p:cNvPr id="3" name="TextBox 2" title=""/>
          <p:cNvSpPr txBox="1"/>
          <p:nvPr/>
        </p:nvSpPr>
        <p:spPr>
          <a:xfrm>
            <a:off x="1365657" y="3906978"/>
            <a:ext cx="1460667" cy="11264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辍学、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做工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3048000" y="3211802"/>
            <a:ext cx="7817922" cy="2608984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　　</a:t>
            </a:r>
            <a:r>
              <a:rPr lang="zh-CN" altLang="en-US" sz="2800" spc="-70" smtClean="0">
                <a:latin typeface="楷体" panose="02010609060101010101" pitchFamily="49" charset="-122"/>
                <a:ea typeface="楷体" panose="02010609060101010101" pitchFamily="49" charset="-122"/>
              </a:rPr>
              <a:t>十二</a:t>
            </a:r>
            <a:r>
              <a:rPr lang="zh-CN" altLang="en-US" sz="2800" spc="-70">
                <a:latin typeface="楷体" panose="02010609060101010101" pitchFamily="49" charset="-122"/>
                <a:ea typeface="楷体" panose="02010609060101010101" pitchFamily="49" charset="-122"/>
              </a:rPr>
              <a:t>岁那年，</a:t>
            </a:r>
            <a:r>
              <a:rPr lang="zh-CN" altLang="en-US" sz="2800" spc="-70" smtClean="0">
                <a:latin typeface="楷体" panose="02010609060101010101" pitchFamily="49" charset="-122"/>
                <a:ea typeface="楷体" panose="02010609060101010101" pitchFamily="49" charset="-122"/>
              </a:rPr>
              <a:t>保尔</a:t>
            </a:r>
            <a:r>
              <a:rPr lang="en-US" altLang="zh-CN" sz="2800" spc="-70" smtClean="0"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 spc="-70" smtClean="0">
                <a:latin typeface="楷体" panose="02010609060101010101" pitchFamily="49" charset="-122"/>
                <a:ea typeface="楷体" panose="02010609060101010101" pitchFamily="49" charset="-122"/>
              </a:rPr>
              <a:t>柯察金去</a:t>
            </a:r>
            <a:r>
              <a:rPr lang="zh-CN" altLang="en-US" sz="2800" spc="-70">
                <a:latin typeface="楷体" panose="02010609060101010101" pitchFamily="49" charset="-122"/>
                <a:ea typeface="楷体" panose="02010609060101010101" pitchFamily="49" charset="-122"/>
              </a:rPr>
              <a:t>瓦西里家</a:t>
            </a:r>
            <a:r>
              <a:rPr lang="zh-CN" altLang="en-US" sz="2800" spc="-70" smtClean="0">
                <a:latin typeface="楷体" panose="02010609060101010101" pitchFamily="49" charset="-122"/>
                <a:ea typeface="楷体" panose="02010609060101010101" pitchFamily="49" charset="-122"/>
              </a:rPr>
              <a:t>补考，</a:t>
            </a:r>
            <a:r>
              <a:rPr lang="zh-CN" altLang="en-US" sz="2800" spc="-70">
                <a:latin typeface="楷体" panose="02010609060101010101" pitchFamily="49" charset="-122"/>
                <a:ea typeface="楷体" panose="02010609060101010101" pitchFamily="49" charset="-122"/>
              </a:rPr>
              <a:t>在谢廖沙</a:t>
            </a:r>
            <a:r>
              <a:rPr lang="zh-CN" altLang="en-US" sz="2800" spc="-70" smtClean="0">
                <a:latin typeface="楷体" panose="02010609060101010101" pitchFamily="49" charset="-122"/>
                <a:ea typeface="楷体" panose="02010609060101010101" pitchFamily="49" charset="-122"/>
              </a:rPr>
              <a:t>的怂恿下</a:t>
            </a:r>
            <a:r>
              <a:rPr lang="zh-CN" altLang="en-US" sz="2800" spc="-70">
                <a:latin typeface="楷体" panose="02010609060101010101" pitchFamily="49" charset="-122"/>
                <a:ea typeface="楷体" panose="02010609060101010101" pitchFamily="49" charset="-122"/>
              </a:rPr>
              <a:t>往神父准备的复活节面团中撒烟末，被赶出了学校。</a:t>
            </a:r>
            <a:r>
              <a:rPr lang="zh-CN" altLang="en-US" sz="2800" spc="-70" smtClean="0">
                <a:latin typeface="楷体" panose="02010609060101010101" pitchFamily="49" charset="-122"/>
                <a:ea typeface="楷体" panose="02010609060101010101" pitchFamily="49" charset="-122"/>
              </a:rPr>
              <a:t>保尔</a:t>
            </a:r>
            <a:r>
              <a:rPr lang="en-US" altLang="zh-CN" sz="2800" spc="-70"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 spc="-70">
                <a:latin typeface="楷体" panose="02010609060101010101" pitchFamily="49" charset="-122"/>
                <a:ea typeface="楷体" panose="02010609060101010101" pitchFamily="49" charset="-122"/>
              </a:rPr>
              <a:t>柯察金跟着母亲到食堂干活，在洗刷间负责做一些粗活脏活。不久，哥哥阿尔焦姆为他在发电厂找了一份工作。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 smtClean="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专题探究</a:t>
              </a:r>
              <a:endParaRPr lang="zh-CN" altLang="en-US" sz="3200" b="1" spc="300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aphicFrame>
        <p:nvGraphicFramePr>
          <p:cNvPr id="13" name="表格 5" title=""/>
          <p:cNvGraphicFramePr>
            <a:graphicFrameLocks noGrp="1"/>
          </p:cNvGraphicFramePr>
          <p:nvPr/>
        </p:nvGraphicFramePr>
        <p:xfrm>
          <a:off x="978659" y="2253583"/>
          <a:ext cx="10172271" cy="4040339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776417"/>
                <a:gridCol w="8395854"/>
              </a:tblGrid>
              <a:tr h="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 smtClean="0">
                          <a:solidFill>
                            <a:schemeClr val="bg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故事情节</a:t>
                      </a:r>
                      <a:endParaRPr lang="zh-CN" altLang="en-US" sz="2800" b="0">
                        <a:solidFill>
                          <a:schemeClr val="bg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E5695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 smtClean="0">
                          <a:solidFill>
                            <a:schemeClr val="bg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内容概括</a:t>
                      </a:r>
                      <a:endParaRPr lang="zh-CN" altLang="en-US" sz="2800" b="0">
                        <a:solidFill>
                          <a:schemeClr val="bg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T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E5695D"/>
                    </a:solidFill>
                  </a:tcPr>
                </a:tc>
              </a:tr>
              <a:tr h="3522179"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5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FFF5F5"/>
                    </a:solidFill>
                  </a:tcPr>
                </a:tc>
              </a:tr>
            </a:tbl>
          </a:graphicData>
        </a:graphic>
      </p:graphicFrame>
      <p:sp>
        <p:nvSpPr>
          <p:cNvPr id="2" name="矩形 1" title=""/>
          <p:cNvSpPr/>
          <p:nvPr/>
        </p:nvSpPr>
        <p:spPr>
          <a:xfrm>
            <a:off x="4387839" y="1480566"/>
            <a:ext cx="341632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幼圆" panose="02010509060101010101" pitchFamily="49" charset="-122"/>
                <a:ea typeface="幼圆" panose="02010509060101010101" pitchFamily="49" charset="-122"/>
              </a:rPr>
              <a:t>第一阶段：少年磨难</a:t>
            </a:r>
          </a:p>
        </p:txBody>
      </p:sp>
      <p:sp>
        <p:nvSpPr>
          <p:cNvPr id="3" name="TextBox 2" title=""/>
          <p:cNvSpPr txBox="1"/>
          <p:nvPr/>
        </p:nvSpPr>
        <p:spPr>
          <a:xfrm>
            <a:off x="1163782" y="3966353"/>
            <a:ext cx="1460671" cy="10577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结识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朱赫来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5" name="矩形 4" title=""/>
          <p:cNvSpPr/>
          <p:nvPr/>
        </p:nvSpPr>
        <p:spPr>
          <a:xfrm>
            <a:off x="3103756" y="3643510"/>
            <a:ext cx="7817922" cy="164352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为组织布尔什维克党的联络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工作，朱赫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来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住在阿尔焦姆家，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他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教保尔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柯察金打拳，还时常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给他讲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一些革命道理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2026900" y="109982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 smtClean="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专题探究</a:t>
              </a:r>
              <a:endParaRPr lang="zh-CN" altLang="en-US" sz="3200" b="1" spc="300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aphicFrame>
        <p:nvGraphicFramePr>
          <p:cNvPr id="13" name="表格 5" title=""/>
          <p:cNvGraphicFramePr>
            <a:graphicFrameLocks noGrp="1"/>
          </p:cNvGraphicFramePr>
          <p:nvPr/>
        </p:nvGraphicFramePr>
        <p:xfrm>
          <a:off x="978659" y="2253583"/>
          <a:ext cx="10172271" cy="4040339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776417"/>
                <a:gridCol w="8395854"/>
              </a:tblGrid>
              <a:tr h="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 smtClean="0">
                          <a:solidFill>
                            <a:schemeClr val="bg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故事情节</a:t>
                      </a:r>
                      <a:endParaRPr lang="zh-CN" altLang="en-US" sz="2800" b="0">
                        <a:solidFill>
                          <a:schemeClr val="bg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E5695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 smtClean="0">
                          <a:solidFill>
                            <a:schemeClr val="bg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内容概括</a:t>
                      </a:r>
                      <a:endParaRPr lang="zh-CN" altLang="en-US" sz="2800" b="0">
                        <a:solidFill>
                          <a:schemeClr val="bg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T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E5695D"/>
                    </a:solidFill>
                  </a:tcPr>
                </a:tc>
              </a:tr>
              <a:tr h="3522179"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5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FFF5F5"/>
                    </a:solidFill>
                  </a:tcPr>
                </a:tc>
              </a:tr>
            </a:tbl>
          </a:graphicData>
        </a:graphic>
      </p:graphicFrame>
      <p:sp>
        <p:nvSpPr>
          <p:cNvPr id="2" name="矩形 1" title=""/>
          <p:cNvSpPr/>
          <p:nvPr/>
        </p:nvSpPr>
        <p:spPr>
          <a:xfrm>
            <a:off x="4387839" y="1480566"/>
            <a:ext cx="341632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幼圆" panose="02010509060101010101" pitchFamily="49" charset="-122"/>
                <a:ea typeface="幼圆" panose="02010509060101010101" pitchFamily="49" charset="-122"/>
              </a:rPr>
              <a:t>第一阶段：少年磨难</a:t>
            </a:r>
          </a:p>
        </p:txBody>
      </p:sp>
      <p:sp>
        <p:nvSpPr>
          <p:cNvPr id="5" name="矩形 4" title=""/>
          <p:cNvSpPr/>
          <p:nvPr/>
        </p:nvSpPr>
        <p:spPr>
          <a:xfrm>
            <a:off x="3048000" y="3639302"/>
            <a:ext cx="7817922" cy="164352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保尔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柯察金巧遇了富家小姐冬妮亚，两人建立了友谊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。冬妮亚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带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保尔</a:t>
            </a:r>
            <a:r>
              <a:rPr lang="en-US" altLang="zh-CN" sz="2800"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柯察金参观自己家的藏书室，后来两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人逐渐产生好感。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Box 9" title=""/>
          <p:cNvSpPr txBox="1"/>
          <p:nvPr/>
        </p:nvSpPr>
        <p:spPr>
          <a:xfrm>
            <a:off x="1163782" y="3966353"/>
            <a:ext cx="1460671" cy="11264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结识</a:t>
            </a:r>
            <a:endParaRPr lang="en-US" altLang="zh-CN" sz="2800" smtClean="0">
              <a:latin typeface="楷体" panose="02010609060101010101" pitchFamily="49" charset="-122"/>
              <a:ea typeface="楷体" panose="02010609060101010101" pitchFamily="49" charset="-122"/>
            </a:endParaRPr>
          </a:p>
          <a:p>
            <a:pPr algn="ctr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冬妮亚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 smtClean="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专题探究</a:t>
              </a:r>
              <a:endParaRPr lang="zh-CN" altLang="en-US" sz="3200" b="1" spc="300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aphicFrame>
        <p:nvGraphicFramePr>
          <p:cNvPr id="13" name="表格 5" title=""/>
          <p:cNvGraphicFramePr>
            <a:graphicFrameLocks noGrp="1"/>
          </p:cNvGraphicFramePr>
          <p:nvPr/>
        </p:nvGraphicFramePr>
        <p:xfrm>
          <a:off x="978659" y="2253583"/>
          <a:ext cx="10172271" cy="4040339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776417"/>
                <a:gridCol w="8395854"/>
              </a:tblGrid>
              <a:tr h="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 smtClean="0">
                          <a:solidFill>
                            <a:schemeClr val="bg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故事情节</a:t>
                      </a:r>
                      <a:endParaRPr lang="zh-CN" altLang="en-US" sz="2800" b="0">
                        <a:solidFill>
                          <a:schemeClr val="bg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E5695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 smtClean="0">
                          <a:solidFill>
                            <a:schemeClr val="bg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内容概括</a:t>
                      </a:r>
                      <a:endParaRPr lang="zh-CN" altLang="en-US" sz="2800" b="0">
                        <a:solidFill>
                          <a:schemeClr val="bg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T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E5695D"/>
                    </a:solidFill>
                  </a:tcPr>
                </a:tc>
              </a:tr>
              <a:tr h="3522179"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5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FFF5F5"/>
                    </a:solidFill>
                  </a:tcPr>
                </a:tc>
              </a:tr>
            </a:tbl>
          </a:graphicData>
        </a:graphic>
      </p:graphicFrame>
      <p:sp>
        <p:nvSpPr>
          <p:cNvPr id="2" name="矩形 1" title=""/>
          <p:cNvSpPr/>
          <p:nvPr/>
        </p:nvSpPr>
        <p:spPr>
          <a:xfrm>
            <a:off x="4387839" y="1480566"/>
            <a:ext cx="341632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幼圆" panose="02010509060101010101" pitchFamily="49" charset="-122"/>
                <a:ea typeface="幼圆" panose="02010509060101010101" pitchFamily="49" charset="-122"/>
              </a:rPr>
              <a:t>第一阶段：少年磨难</a:t>
            </a:r>
          </a:p>
        </p:txBody>
      </p:sp>
      <p:sp>
        <p:nvSpPr>
          <p:cNvPr id="5" name="矩形 4" title=""/>
          <p:cNvSpPr/>
          <p:nvPr/>
        </p:nvSpPr>
        <p:spPr>
          <a:xfrm>
            <a:off x="3048000" y="3401802"/>
            <a:ext cx="7817922" cy="216059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保尔</a:t>
            </a:r>
            <a:r>
              <a:rPr lang="en-US" altLang="zh-CN" sz="2800" spc="-70"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 spc="-70">
                <a:latin typeface="楷体" panose="02010609060101010101" pitchFamily="49" charset="-122"/>
                <a:ea typeface="楷体" panose="02010609060101010101" pitchFamily="49" charset="-122"/>
              </a:rPr>
              <a:t>柯察金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在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街上看到朱赫来被一个士兵用枪抵着头押解着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，于是用偷的德国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中尉的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枪袭击士兵，解救了朱赫来。由于邻居维克多告密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，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保尔</a:t>
            </a:r>
            <a:r>
              <a:rPr lang="en-US" altLang="zh-CN" sz="2800" spc="-70"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 spc="-70">
                <a:latin typeface="楷体" panose="02010609060101010101" pitchFamily="49" charset="-122"/>
                <a:ea typeface="楷体" panose="02010609060101010101" pitchFamily="49" charset="-122"/>
              </a:rPr>
              <a:t>柯察金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被捕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。</a:t>
            </a:r>
          </a:p>
        </p:txBody>
      </p:sp>
      <p:sp>
        <p:nvSpPr>
          <p:cNvPr id="10" name="TextBox 9" title=""/>
          <p:cNvSpPr txBox="1"/>
          <p:nvPr/>
        </p:nvSpPr>
        <p:spPr>
          <a:xfrm>
            <a:off x="1163782" y="4203853"/>
            <a:ext cx="1460671" cy="540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被捕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图片 3" title="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790700" cy="571500"/>
          </a:xfrm>
          <a:prstGeom prst="rect">
            <a:avLst/>
          </a:prstGeom>
        </p:spPr>
      </p:pic>
      <p:grpSp>
        <p:nvGrpSpPr>
          <p:cNvPr id="7" name="组合 6" title=""/>
          <p:cNvGrpSpPr/>
          <p:nvPr/>
        </p:nvGrpSpPr>
        <p:grpSpPr>
          <a:xfrm>
            <a:off x="642221" y="869670"/>
            <a:ext cx="2129264" cy="584775"/>
            <a:chOff x="890576" y="1611411"/>
            <a:chExt cx="2129264" cy="584775"/>
          </a:xfrm>
        </p:grpSpPr>
        <p:sp>
          <p:nvSpPr>
            <p:cNvPr id="8" name="矩形: 圆角 3"/>
            <p:cNvSpPr/>
            <p:nvPr/>
          </p:nvSpPr>
          <p:spPr>
            <a:xfrm>
              <a:off x="890576" y="1699279"/>
              <a:ext cx="126150" cy="409039"/>
            </a:xfrm>
            <a:prstGeom prst="roundRect">
              <a:avLst/>
            </a:prstGeom>
            <a:solidFill>
              <a:srgbClr val="E5695D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矩形 8"/>
            <p:cNvSpPr/>
            <p:nvPr/>
          </p:nvSpPr>
          <p:spPr>
            <a:xfrm>
              <a:off x="1039811" y="1611411"/>
              <a:ext cx="1980029" cy="584775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3200" b="1" spc="300" smtClean="0">
                  <a:solidFill>
                    <a:srgbClr val="E5695D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专题探究</a:t>
              </a:r>
              <a:endParaRPr lang="zh-CN" altLang="en-US" sz="3200" b="1" spc="300">
                <a:solidFill>
                  <a:srgbClr val="E5695D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</p:grpSp>
      <p:graphicFrame>
        <p:nvGraphicFramePr>
          <p:cNvPr id="13" name="表格 5" title=""/>
          <p:cNvGraphicFramePr>
            <a:graphicFrameLocks noGrp="1"/>
          </p:cNvGraphicFramePr>
          <p:nvPr/>
        </p:nvGraphicFramePr>
        <p:xfrm>
          <a:off x="978659" y="2253583"/>
          <a:ext cx="10172271" cy="4040339"/>
        </p:xfrm>
        <a:graphic>
          <a:graphicData uri="http://schemas.openxmlformats.org/drawingml/2006/table">
            <a:tbl>
              <a:tblPr firstRow="1" bandRow="1">
                <a:tableStyleId>{5DA37D80-6434-44D0-A028-1B22A696006F}</a:tableStyleId>
              </a:tblPr>
              <a:tblGrid>
                <a:gridCol w="1776417"/>
                <a:gridCol w="8395854"/>
              </a:tblGrid>
              <a:tr h="0"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 smtClean="0">
                          <a:solidFill>
                            <a:schemeClr val="bg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故事情节</a:t>
                      </a:r>
                      <a:endParaRPr lang="zh-CN" altLang="en-US" sz="2800" b="0">
                        <a:solidFill>
                          <a:schemeClr val="bg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E5695D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pPr algn="ctr"/>
                      <a:r>
                        <a:rPr lang="zh-CN" altLang="en-US" sz="2800" b="0" smtClean="0">
                          <a:solidFill>
                            <a:schemeClr val="bg1"/>
                          </a:solidFill>
                          <a:latin typeface="黑体" panose="02010609060101010101" pitchFamily="49" charset="-122"/>
                          <a:ea typeface="黑体" panose="02010609060101010101" pitchFamily="49" charset="-122"/>
                        </a:rPr>
                        <a:t>内容概括</a:t>
                      </a:r>
                      <a:endParaRPr lang="zh-CN" altLang="en-US" sz="2800" b="0">
                        <a:solidFill>
                          <a:schemeClr val="bg1"/>
                        </a:solidFill>
                        <a:latin typeface="黑体" panose="02010609060101010101" pitchFamily="49" charset="-122"/>
                        <a:ea typeface="黑体" panose="02010609060101010101" pitchFamily="49" charset="-122"/>
                      </a:endParaRPr>
                    </a:p>
                  </a:txBody>
                  <a:tcPr anchor="ctr">
                    <a:lnT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rgbClr val="E5695D"/>
                    </a:solidFill>
                  </a:tcPr>
                </a:tc>
              </a:tr>
              <a:tr h="3522179"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lnL w="19050" cap="flat" cmpd="sng" algn="ctr">
                      <a:solidFill>
                        <a:srgbClr val="E5695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solidFill>
                      <a:srgbClr val="FFF5F5"/>
                    </a:solidFill>
                  </a:tcPr>
                </a:tc>
                <a:tc>
                  <a:txBody>
                    <a:bodyPr vert="horz" wrap="square"/>
                    <a:lstStyle/>
                    <a:p>
                      <a:endParaRPr lang="zh-CN" altLang="en-US" sz="2400">
                        <a:solidFill>
                          <a:schemeClr val="bg1"/>
                        </a:solidFill>
                        <a:latin typeface="微软雅黑" panose="020b0503020204020204" pitchFamily="34" charset="-122"/>
                        <a:ea typeface="微软雅黑" panose="020b0503020204020204" pitchFamily="34" charset="-122"/>
                      </a:endParaRPr>
                    </a:p>
                  </a:txBody>
                  <a:tcPr>
                    <a:solidFill>
                      <a:srgbClr val="FFF5F5"/>
                    </a:solidFill>
                  </a:tcPr>
                </a:tc>
              </a:tr>
            </a:tbl>
          </a:graphicData>
        </a:graphic>
      </p:graphicFrame>
      <p:sp>
        <p:nvSpPr>
          <p:cNvPr id="2" name="矩形 1" title=""/>
          <p:cNvSpPr/>
          <p:nvPr/>
        </p:nvSpPr>
        <p:spPr>
          <a:xfrm>
            <a:off x="4387839" y="1480566"/>
            <a:ext cx="341632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>
                <a:latin typeface="幼圆" panose="02010509060101010101" pitchFamily="49" charset="-122"/>
                <a:ea typeface="幼圆" panose="02010509060101010101" pitchFamily="49" charset="-122"/>
              </a:rPr>
              <a:t>第一阶段：少年磨难</a:t>
            </a:r>
          </a:p>
        </p:txBody>
      </p:sp>
      <p:sp>
        <p:nvSpPr>
          <p:cNvPr id="5" name="矩形 4" title=""/>
          <p:cNvSpPr/>
          <p:nvPr/>
        </p:nvSpPr>
        <p:spPr>
          <a:xfrm>
            <a:off x="3048000" y="3199927"/>
            <a:ext cx="7817922" cy="267525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　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保尔</a:t>
            </a:r>
            <a:r>
              <a:rPr lang="en-US" altLang="zh-CN" sz="2800" spc="-70"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 spc="-70">
                <a:latin typeface="楷体" panose="02010609060101010101" pitchFamily="49" charset="-122"/>
                <a:ea typeface="楷体" panose="02010609060101010101" pitchFamily="49" charset="-122"/>
              </a:rPr>
              <a:t>柯察金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谎称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自己是由于割马鞍上的皮子做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鞋底而入狱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，于是被释放，住在冬妮亚家。其间，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冬妮亚帮保尔</a:t>
            </a:r>
            <a:r>
              <a:rPr lang="en-US" altLang="zh-CN" sz="2800" spc="-70"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 spc="-70" smtClean="0">
                <a:latin typeface="楷体" panose="02010609060101010101" pitchFamily="49" charset="-122"/>
                <a:ea typeface="楷体" panose="02010609060101010101" pitchFamily="49" charset="-122"/>
              </a:rPr>
              <a:t>柯察金跟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阿尔焦姆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和谢廖沙传递消息。保尔和冬妮亚相恋，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保尔</a:t>
            </a:r>
            <a:r>
              <a:rPr lang="en-US" altLang="zh-CN" sz="2800" spc="-70">
                <a:latin typeface="楷体" panose="02010609060101010101" pitchFamily="49" charset="-122"/>
                <a:ea typeface="楷体" panose="02010609060101010101" pitchFamily="49" charset="-122"/>
              </a:rPr>
              <a:t>·</a:t>
            </a:r>
            <a:r>
              <a:rPr lang="zh-CN" altLang="en-US" sz="2800" spc="-70">
                <a:latin typeface="楷体" panose="02010609060101010101" pitchFamily="49" charset="-122"/>
                <a:ea typeface="楷体" panose="02010609060101010101" pitchFamily="49" charset="-122"/>
              </a:rPr>
              <a:t>柯察金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不</a:t>
            </a:r>
            <a:r>
              <a:rPr lang="zh-CN" altLang="en-US" sz="2800">
                <a:latin typeface="楷体" panose="02010609060101010101" pitchFamily="49" charset="-122"/>
                <a:ea typeface="楷体" panose="02010609060101010101" pitchFamily="49" charset="-122"/>
              </a:rPr>
              <a:t>愿意连累冬妮亚</a:t>
            </a: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，于是离开了冬妮亚的家。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  <p:sp>
        <p:nvSpPr>
          <p:cNvPr id="10" name="TextBox 9" title=""/>
          <p:cNvSpPr txBox="1"/>
          <p:nvPr/>
        </p:nvSpPr>
        <p:spPr>
          <a:xfrm>
            <a:off x="1163782" y="4203853"/>
            <a:ext cx="1460671" cy="5407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hangingPunct="0">
              <a:lnSpc>
                <a:spcPct val="120000"/>
              </a:lnSpc>
            </a:pPr>
            <a:r>
              <a:rPr lang="zh-CN" altLang="en-US" sz="2800" smtClean="0">
                <a:latin typeface="楷体" panose="02010609060101010101" pitchFamily="49" charset="-122"/>
                <a:ea typeface="楷体" panose="02010609060101010101" pitchFamily="49" charset="-122"/>
              </a:rPr>
              <a:t>逃生</a:t>
            </a:r>
            <a:endParaRPr lang="zh-CN" altLang="en-US" sz="2800">
              <a:latin typeface="楷体" panose="02010609060101010101" pitchFamily="49" charset="-122"/>
              <a:ea typeface="楷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https://d.book118.com/197035200023006043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7">
      <vt:lpstr>Arial</vt:lpstr>
      <vt:lpstr>Calibri</vt:lpstr>
      <vt:lpstr>Calibri Light</vt:lpstr>
      <vt:lpstr>宋体</vt:lpstr>
      <vt:lpstr>Times New Roman</vt:lpstr>
      <vt:lpstr>微软雅黑</vt:lpstr>
      <vt:lpstr>等线 Light</vt:lpstr>
      <vt:lpstr>等线</vt:lpstr>
      <vt:lpstr>楷体</vt:lpstr>
      <vt:lpstr>幼圆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2024-09-16T20:18:58.021</cp:lastPrinted>
  <dcterms:created xsi:type="dcterms:W3CDTF">2024-09-16T12:18:58Z</dcterms:created>
  <dcterms:modified xsi:type="dcterms:W3CDTF">2024-09-16T12:19:01Z</dcterms:modified>
</cp:coreProperties>
</file>