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32682F-A72E-4987-86F4-0BAAEEAE4F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32E846-B73B-49E9-9103-447FE10099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BB2E90-EFC3-4C69-AFB7-1B403B4EEE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FED9EE5-1BB6-46C6-BA0E-14332F718A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CF159ED-ED85-49DD-9D69-4AE5AA4870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20B9B6B-F42B-4171-9491-61BBB43318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10B0FC8-F1F3-4F50-A48A-6E66C146E7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6E288B-BE13-4C9D-962F-1D1D00AB1A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930C87-ECED-4549-9F7B-F05F4B8B59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205477-60A0-469C-A943-FDCA500D95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A51C62-E928-4329-99E3-70FDAD0DB8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8.jpeg" /><Relationship Id="rId7" Type="http://schemas.openxmlformats.org/officeDocument/2006/relationships/image" Target="../media/image9.jpeg" /><Relationship Id="rId8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97062051130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二级预防个案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案例背景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二级预防策略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个案分析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经验和教训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案例背景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8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27963" y="1186098"/>
            <a:ext cx="1824006" cy="1572414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28937" y="3649495"/>
            <a:ext cx="1824006" cy="1572414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629015" y="3637737"/>
            <a:ext cx="1824006" cy="1572414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609643" y="2018637"/>
            <a:ext cx="1824006" cy="1572414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609643" y="3649495"/>
            <a:ext cx="1824006" cy="1572414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628937" y="2018637"/>
            <a:ext cx="1824006" cy="1572414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患者基本信息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994082" y="3799593"/>
            <a:ext cx="1133881" cy="1197322"/>
            <a:chOff x="1994082" y="3799593"/>
            <a:chExt cx="1133881" cy="1197322"/>
          </a:xfrm>
        </p:grpSpPr>
        <p:sp>
          <p:nvSpPr>
            <p:cNvPr id="31" name="TextBox 31"/>
            <p:cNvSpPr txBox="1"/>
            <p:nvPr/>
          </p:nvSpPr>
          <p:spPr>
            <a:xfrm>
              <a:off x="1994082" y="3799593"/>
              <a:ext cx="1133881" cy="119732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职业：公司职员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3473025" y="1373644"/>
            <a:ext cx="1133881" cy="1197322"/>
            <a:chOff x="3473025" y="1373644"/>
            <a:chExt cx="1133881" cy="1197322"/>
          </a:xfrm>
        </p:grpSpPr>
        <p:sp>
          <p:nvSpPr>
            <p:cNvPr id="33" name="TextBox 33"/>
            <p:cNvSpPr txBox="1"/>
            <p:nvPr/>
          </p:nvSpPr>
          <p:spPr>
            <a:xfrm>
              <a:off x="3473025" y="1373644"/>
              <a:ext cx="1133881" cy="119732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姓名：张三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962123" y="2185765"/>
            <a:ext cx="1133881" cy="1197322"/>
            <a:chOff x="4962123" y="2185765"/>
            <a:chExt cx="1133881" cy="1197322"/>
          </a:xfrm>
        </p:grpSpPr>
        <p:sp>
          <p:nvSpPr>
            <p:cNvPr id="35" name="TextBox 35"/>
            <p:cNvSpPr txBox="1"/>
            <p:nvPr/>
          </p:nvSpPr>
          <p:spPr>
            <a:xfrm>
              <a:off x="4962123" y="2185765"/>
              <a:ext cx="1133881" cy="119732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年龄：45岁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962123" y="3799593"/>
            <a:ext cx="1133881" cy="1197322"/>
            <a:chOff x="4962123" y="3799593"/>
            <a:chExt cx="1133881" cy="1197322"/>
          </a:xfrm>
        </p:grpSpPr>
        <p:sp>
          <p:nvSpPr>
            <p:cNvPr id="37" name="TextBox 37"/>
            <p:cNvSpPr txBox="1"/>
            <p:nvPr/>
          </p:nvSpPr>
          <p:spPr>
            <a:xfrm>
              <a:off x="4962123" y="3799593"/>
              <a:ext cx="1133881" cy="119732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身高：175cm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7948979" y="2204631"/>
            <a:ext cx="1133881" cy="1197322"/>
            <a:chOff x="7948979" y="2204631"/>
            <a:chExt cx="1133881" cy="1197322"/>
          </a:xfrm>
        </p:grpSpPr>
        <p:sp>
          <p:nvSpPr>
            <p:cNvPr id="39" name="TextBox 39"/>
            <p:cNvSpPr txBox="1"/>
            <p:nvPr/>
          </p:nvSpPr>
          <p:spPr>
            <a:xfrm>
              <a:off x="7948979" y="2204631"/>
              <a:ext cx="1133881" cy="119732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性别：男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7948979" y="3799593"/>
            <a:ext cx="1133881" cy="1197322"/>
            <a:chOff x="7948979" y="3799593"/>
            <a:chExt cx="1133881" cy="1197322"/>
          </a:xfrm>
        </p:grpSpPr>
        <p:sp>
          <p:nvSpPr>
            <p:cNvPr id="41" name="TextBox 41"/>
            <p:cNvSpPr txBox="1"/>
            <p:nvPr/>
          </p:nvSpPr>
          <p:spPr>
            <a:xfrm>
              <a:off x="7948979" y="3799593"/>
              <a:ext cx="1133881" cy="119732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体重：80kg</a:t>
              </a:r>
            </a:p>
          </p:txBody>
        </p:sp>
      </p:grpSp>
      <p:pic>
        <p:nvPicPr>
          <p:cNvPr id="42" name="Picture 42"/>
          <p:cNvPicPr>
            <a:picLocks noChangeAspect="1"/>
          </p:cNvPicPr>
          <p:nvPr/>
        </p:nvPicPr>
        <p:blipFill>
          <a:blip r:embed="rId2"/>
          <a:srcRect t="6897" b="6897"/>
          <a:stretch>
            <a:fillRect/>
          </a:stretch>
        </p:blipFill>
        <p:spPr>
          <a:xfrm>
            <a:off x="1575775" y="2039633"/>
            <a:ext cx="1824006" cy="1572414"/>
          </a:xfrm>
          <a:prstGeom prst="hexagon">
            <a:avLst/>
          </a:prstGeom>
        </p:spPr>
      </p:pic>
      <p:pic>
        <p:nvPicPr>
          <p:cNvPr id="43" name="Picture 43"/>
          <p:cNvPicPr>
            <a:picLocks noChangeAspect="1"/>
          </p:cNvPicPr>
          <p:nvPr/>
        </p:nvPicPr>
        <p:blipFill>
          <a:blip r:embed="rId3"/>
          <a:srcRect l="17375" r="17375"/>
          <a:stretch>
            <a:fillRect/>
          </a:stretch>
        </p:blipFill>
        <p:spPr>
          <a:xfrm>
            <a:off x="3127963" y="2851530"/>
            <a:ext cx="1824006" cy="1572414"/>
          </a:xfrm>
          <a:prstGeom prst="hexagon">
            <a:avLst/>
          </a:prstGeom>
        </p:spPr>
      </p:pic>
      <p:pic>
        <p:nvPicPr>
          <p:cNvPr id="44" name="Picture 44"/>
          <p:cNvPicPr>
            <a:picLocks noChangeAspect="1"/>
          </p:cNvPicPr>
          <p:nvPr/>
        </p:nvPicPr>
        <p:blipFill>
          <a:blip r:embed="rId4"/>
          <a:srcRect t="6897" b="6897"/>
          <a:stretch>
            <a:fillRect/>
          </a:stretch>
        </p:blipFill>
        <p:spPr>
          <a:xfrm>
            <a:off x="3127963" y="4495197"/>
            <a:ext cx="1824006" cy="1572414"/>
          </a:xfrm>
          <a:prstGeom prst="hexagon">
            <a:avLst/>
          </a:prstGeom>
        </p:spPr>
      </p:pic>
      <p:pic>
        <p:nvPicPr>
          <p:cNvPr id="45" name="Picture 45"/>
          <p:cNvPicPr>
            <a:picLocks noChangeAspect="1"/>
          </p:cNvPicPr>
          <p:nvPr/>
        </p:nvPicPr>
        <p:blipFill>
          <a:blip r:embed="rId5"/>
          <a:srcRect t="6897" b="6897"/>
          <a:stretch>
            <a:fillRect/>
          </a:stretch>
        </p:blipFill>
        <p:spPr>
          <a:xfrm>
            <a:off x="6124973" y="2863288"/>
            <a:ext cx="1824006" cy="1572414"/>
          </a:xfrm>
          <a:prstGeom prst="hexagon">
            <a:avLst/>
          </a:prstGeom>
        </p:spPr>
      </p:pic>
      <p:pic>
        <p:nvPicPr>
          <p:cNvPr id="46" name="Picture 46"/>
          <p:cNvPicPr>
            <a:picLocks noChangeAspect="1"/>
          </p:cNvPicPr>
          <p:nvPr/>
        </p:nvPicPr>
        <p:blipFill>
          <a:blip r:embed="rId6"/>
          <a:srcRect t="6897" b="6897"/>
          <a:stretch>
            <a:fillRect/>
          </a:stretch>
        </p:blipFill>
        <p:spPr>
          <a:xfrm>
            <a:off x="6096005" y="1186098"/>
            <a:ext cx="1824006" cy="1572414"/>
          </a:xfrm>
          <a:prstGeom prst="hexagon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7"/>
          <a:srcRect l="6500" r="6500"/>
          <a:stretch>
            <a:fillRect/>
          </a:stretch>
        </p:blipFill>
        <p:spPr>
          <a:xfrm>
            <a:off x="9142396" y="2863288"/>
            <a:ext cx="1824006" cy="1572414"/>
          </a:xfrm>
          <a:prstGeom prst="hexagon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疾病史：无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家族史：父亲患有高血压，母亲患有糖尿病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疾病史和家族史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生活习惯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长期吸烟，偶尔饮酒，缺乏运动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环境因素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长期在办公室工作，缺乏户外活动和新鲜空气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生活习惯和环境因素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二级预防策略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477" r="3147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通过定期进行身体检查、实验室检测和影像学检查，及时发现潜在的健康问题，采取相应的干预措施，防止疾病进一步发展。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定期筛查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对于某些疾病，定期检测相关指标如血压、血糖、血脂等，以及时发现异常情况，采取措施控制病情发展。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检测异常指标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定期筛查和检测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改变生活方式和环境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健康饮食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保持均衡的饮食结构，增加蔬菜、水果、全谷类食物的摄入，减少高热量、高脂肪和高糖食物的摄入，有助于预防慢性疾病。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适量运动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定期进行适量的体育锻炼，如快走、慢跑、游泳等有氧运动，有助于提高身体代谢水平，增强免疫力。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控制体重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保持健康的体重范围，避免肥胖或超重，有助于预防糖尿病、心血管疾病等慢性病。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戒烟限酒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戒烟和限制酒精摄入量可以降低患癌症、心血管疾病等疾病的风险。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在医生的指导下，根据病情需要使用药物进行治疗，如降压药、降糖药等，有助于控制病情发展。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针对某些疾病或健康问题，采取特定的干预措施，如心理治疗、康复训练等，以改善症状、提高生活质量。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药物治疗和干预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干预措施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药物治疗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个案分析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https://d.book118.com/197062051130006043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2024-09-17T14:33:56.781</cp:lastPrinted>
  <dcterms:created xsi:type="dcterms:W3CDTF">2024-09-17T06:33:56Z</dcterms:created>
  <dcterms:modified xsi:type="dcterms:W3CDTF">2024-09-17T06:33:58Z</dcterms:modified>
</cp:coreProperties>
</file>