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6C1D3-DF23-4799-80E4-56612E279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2F150-CED7-4CB7-AEFB-F4F72F704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694E6-C18F-4944-8B3B-30F850B31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45BF1-9AA0-4FA3-8233-86708C9C5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300BB8-9342-4970-910D-F5BEE0310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39A30-9D81-4A36-AFBD-0FCF262C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E08362-7F75-4506-8DD9-AFA9C6B97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B5A1E-392A-4246-8ED2-47B7C124F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05F2E-3837-4F7B-914C-FE5BE895C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9AF63-0F5D-4898-96F3-FC1674842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116D5-C855-4EBF-BFA3-A76185A3A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305" r:id="rId2"/>
    <p:sldLayoutId id="2147493306" r:id="rId3"/>
    <p:sldLayoutId id="2147493307" r:id="rId4"/>
    <p:sldLayoutId id="2147493308" r:id="rId5"/>
    <p:sldLayoutId id="2147493309" r:id="rId6"/>
    <p:sldLayoutId id="2147493310" r:id="rId7"/>
    <p:sldLayoutId id="2147493311" r:id="rId8"/>
    <p:sldLayoutId id="2147493312" r:id="rId9"/>
    <p:sldLayoutId id="2147493313" r:id="rId10"/>
    <p:sldLayoutId id="214749331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12024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2023年策划副主管年度总结及下一年展望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18211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64324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2023年工作总结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158750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167894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下一年工作展望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18211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64324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个人职业规划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8014970" y="293624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1"/>
            </p:custDataLst>
          </p:nvPr>
        </p:nvSpPr>
        <p:spPr>
          <a:xfrm>
            <a:off x="9476105" y="302768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对公司的建议与期望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19"/>
          <p:cNvCxnSpPr/>
          <p:nvPr>
            <p:custDataLst>
              <p:tags r:id="rId12"/>
            </p:custDataLst>
          </p:nvPr>
        </p:nvCxnSpPr>
        <p:spPr>
          <a:xfrm>
            <a:off x="3200400" y="2604476"/>
            <a:ext cx="8575431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20"/>
          <p:cNvCxnSpPr/>
          <p:nvPr>
            <p:custDataLst>
              <p:tags r:id="rId13"/>
            </p:custDataLst>
          </p:nvPr>
        </p:nvCxnSpPr>
        <p:spPr>
          <a:xfrm>
            <a:off x="4665785" y="3926259"/>
            <a:ext cx="7110046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2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完成项目及成绩</a:t>
            </a:r>
            <a:endParaRPr lang="zh-CN" altLang="en-US"/>
          </a:p>
        </p:txBody>
      </p:sp>
      <p:sp>
        <p:nvSpPr>
          <p:cNvPr id="104886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成功策划并执行了XX个项目，为公司带来了显著的业绩增长。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在团队中发挥了领导作用，带领团队完成了多个重要任务。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7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通过创新的方法和策略，提高了项目执行效率，降低了成本。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8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与其他部门紧密合作，实现了跨部门的有效沟通和协作。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sp>
        <p:nvSpPr>
          <p:cNvPr id="1048920" name="文本框 53"/>
          <p:cNvSpPr/>
          <p:nvPr>
            <p:custDataLst>
              <p:tags r:id="rId2"/>
            </p:custDataLst>
          </p:nvPr>
        </p:nvSpPr>
        <p:spPr bwMode="auto">
          <a:xfrm>
            <a:off x="3107312" y="1364400"/>
            <a:ext cx="4280792" cy="414831"/>
          </a:xfrm>
          <a:prstGeom prst="rect">
            <a:avLst/>
          </a:prstGeom>
          <a:noFill/>
          <a:ln>
            <a:noFill/>
          </a:ln>
        </p:spPr>
        <p:txBody>
          <a:bodyPr wrap="square" lIns="71755" tIns="46990" rIns="7175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遇到的问题：项目进度延误 解决方案：加强与团队成员的沟通，优化工作流程，提高工作效率</a:t>
            </a:r>
            <a:endParaRPr lang="zh-CN" altLang="en-US" sz="1000" b="1" spc="1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22" name="文本框 17"/>
          <p:cNvSpPr txBox="1"/>
          <p:nvPr>
            <p:custDataLst>
              <p:tags r:id="rId3"/>
            </p:custDataLst>
          </p:nvPr>
        </p:nvSpPr>
        <p:spPr>
          <a:xfrm>
            <a:off x="3105656" y="1879420"/>
            <a:ext cx="4280792" cy="673997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解决方案：加强与团队成员的沟通，优化工作流程，提高工作效率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  <p:sp>
        <p:nvSpPr>
          <p:cNvPr id="1048924" name="文本框 53"/>
          <p:cNvSpPr/>
          <p:nvPr>
            <p:custDataLst>
              <p:tags r:id="rId4"/>
            </p:custDataLst>
          </p:nvPr>
        </p:nvSpPr>
        <p:spPr bwMode="auto">
          <a:xfrm>
            <a:off x="3691884" y="2572461"/>
            <a:ext cx="4280792" cy="414831"/>
          </a:xfrm>
          <a:prstGeom prst="rect">
            <a:avLst/>
          </a:prstGeom>
          <a:noFill/>
          <a:ln>
            <a:noFill/>
          </a:ln>
        </p:spPr>
        <p:txBody>
          <a:bodyPr wrap="square" lIns="71755" tIns="46990" rIns="7175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遇到的问题：客户需求变更频繁 解决方案：及时与甲方沟通，明确需求，制定详细的项目计划，并严格按照计划执行</a:t>
            </a:r>
            <a:endParaRPr lang="zh-CN" altLang="en-US" sz="1000" b="1" spc="1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26" name="文本框 17"/>
          <p:cNvSpPr txBox="1"/>
          <p:nvPr>
            <p:custDataLst>
              <p:tags r:id="rId5"/>
            </p:custDataLst>
          </p:nvPr>
        </p:nvSpPr>
        <p:spPr>
          <a:xfrm>
            <a:off x="3690228" y="3087481"/>
            <a:ext cx="4280792" cy="673997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解决方案：及时与甲方沟通，明确需求，制定详细的项目计划，并严格按照计划执行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  <p:sp>
        <p:nvSpPr>
          <p:cNvPr id="1048928" name="文本框 53"/>
          <p:cNvSpPr/>
          <p:nvPr>
            <p:custDataLst>
              <p:tags r:id="rId6"/>
            </p:custDataLst>
          </p:nvPr>
        </p:nvSpPr>
        <p:spPr bwMode="auto">
          <a:xfrm>
            <a:off x="4257412" y="3780522"/>
            <a:ext cx="4280792" cy="414831"/>
          </a:xfrm>
          <a:prstGeom prst="rect">
            <a:avLst/>
          </a:prstGeom>
          <a:noFill/>
          <a:ln>
            <a:noFill/>
          </a:ln>
        </p:spPr>
        <p:txBody>
          <a:bodyPr wrap="square" lIns="71755" tIns="46990" rIns="71755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000" b="1" spc="1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遇到的问题：团队成员能力不足 解决方案：制定详细的培训计划，提升团队成员的专业技能和团队协作能力</a:t>
            </a:r>
            <a:endParaRPr lang="zh-CN" altLang="en-US" sz="1000" b="1" spc="1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30" name="文本框 17"/>
          <p:cNvSpPr txBox="1"/>
          <p:nvPr>
            <p:custDataLst>
              <p:tags r:id="rId7"/>
            </p:custDataLst>
          </p:nvPr>
        </p:nvSpPr>
        <p:spPr>
          <a:xfrm>
            <a:off x="4255756" y="4275670"/>
            <a:ext cx="4280792" cy="693869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解决方案：制定详细的培训计划，提升团队成员的专业技能和团队协作能力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  <p:sp>
        <p:nvSpPr>
          <p:cNvPr id="1048932" name="文本框 53"/>
          <p:cNvSpPr/>
          <p:nvPr>
            <p:custDataLst>
              <p:tags r:id="rId8"/>
            </p:custDataLst>
          </p:nvPr>
        </p:nvSpPr>
        <p:spPr bwMode="auto">
          <a:xfrm>
            <a:off x="4805552" y="4988583"/>
            <a:ext cx="4280792" cy="414831"/>
          </a:xfrm>
          <a:prstGeom prst="rect">
            <a:avLst/>
          </a:prstGeom>
          <a:noFill/>
          <a:ln>
            <a:noFill/>
          </a:ln>
        </p:spPr>
        <p:txBody>
          <a:bodyPr wrap="square" lIns="71755" tIns="46990" rIns="71755" bIns="0" rtlCol="0" anchor="b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600" b="1" spc="100">
                <a:solidFill>
                  <a:schemeClr val="accent2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遇到的问题：与其他部门沟通不畅 解决方案：定期组织部门沟通会议，建立有效的沟通渠道，确保信息传递的准确性和及时性</a:t>
            </a:r>
            <a:endParaRPr lang="zh-CN" altLang="en-US" sz="1600" b="1" spc="100">
              <a:solidFill>
                <a:schemeClr val="accent2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34" name="文本框 17"/>
          <p:cNvSpPr txBox="1"/>
          <p:nvPr>
            <p:custDataLst>
              <p:tags r:id="rId9"/>
            </p:custDataLst>
          </p:nvPr>
        </p:nvSpPr>
        <p:spPr>
          <a:xfrm>
            <a:off x="4803896" y="5503603"/>
            <a:ext cx="4280792" cy="673997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71755" tIns="0" rIns="71755" bIns="0" rtlCol="0" anchor="t" anchorCtr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kumimoji="0" sz="18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l">
              <a:buClrTx/>
              <a:buSzTx/>
              <a:buNone/>
            </a:pPr>
            <a:r>
              <a:rPr lang="zh-CN" altLang="en-US" sz="1400" spc="130">
                <a:ln>
                  <a:noFill/>
                  <a:prstDash val="sysDot"/>
                </a:ln>
                <a:latin typeface="+mn-ea"/>
                <a:ea typeface="+mn-ea"/>
                <a:sym typeface="+mn-ea"/>
              </a:rPr>
              <a:t>解决方案：定期组织部门沟通会议，建立有效的沟通渠道，确保信息传递的准确性和及时性</a:t>
            </a:r>
            <a:endParaRPr lang="zh-CN" altLang="en-US" sz="1400" spc="130">
              <a:ln>
                <a:noFill/>
                <a:prstDash val="sysDot"/>
              </a:ln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团队合作与个人贡献</a:t>
            </a:r>
            <a:endParaRPr lang="zh-CN" altLang="en-US"/>
          </a:p>
        </p:txBody>
      </p:sp>
      <p:sp>
        <p:nvSpPr>
          <p:cNvPr id="10489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团队合作：与团队成员紧密合作，共同完成项目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个人贡献：在项目中发挥个人优势，为团队做出重要贡献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沟通协调：有效沟通协调，确保团队工作顺利进行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领导能力：在项目中展现出领导才能，带领团队取得成功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经验教训与成长</a:t>
            </a:r>
            <a:endParaRPr lang="zh-CN" altLang="en-US"/>
          </a:p>
        </p:txBody>
      </p:sp>
      <p:sp>
        <p:nvSpPr>
          <p:cNvPr id="10490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经验教训：在工作中遇到的问题和解决方法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不足：工作中存在的不足和需要改进的地方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收获：在工作中所获得的收获和感悟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成长：个人在工作中所获得的成长和进步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下一年工作展望</a:t>
            </a:r>
            <a:endParaRPr lang="zh-CN" altLang="en-US"/>
          </a:p>
        </p:txBody>
      </p:sp>
      <p:sp>
        <p:nvSpPr>
          <p:cNvPr id="10491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目标设定与计划</a:t>
            </a:r>
            <a:endParaRPr lang="zh-CN" altLang="en-US"/>
          </a:p>
        </p:txBody>
      </p:sp>
      <p:sp>
        <p:nvSpPr>
          <p:cNvPr id="104913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资源分配：合理分配人力、物力、财力等资源，确保计划的顺利实施。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风险管理：预测可能出现的风险和挑战，制定应对措施，确保目标的实现。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目标设定：根据市场趋势和公司战略，制定具体的业务目标，包括销售额、市场份额等。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计划制定：为实现目标，制定详细的行动计划，包括产品策略、营销策略、渠道拓展等。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重点任务与项目</a:t>
            </a:r>
            <a:endParaRPr lang="zh-CN" altLang="en-US"/>
          </a:p>
        </p:txBody>
      </p:sp>
      <p:sp>
        <p:nvSpPr>
          <p:cNvPr id="10491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拓展业务领域，开拓新市场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加强团队建设，提升员工素质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完成公司年度目标，提升团队业绩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优化内部流程，提高工作效率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提升能力与技能</a:t>
            </a:r>
            <a:endParaRPr lang="zh-CN" altLang="en-US"/>
          </a:p>
        </p:txBody>
      </p:sp>
      <p:sp>
        <p:nvSpPr>
          <p:cNvPr id="104925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提升项目管理能力：学习更多关于项目管理的理论知识和实践经验，提高项目成功率。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提升团队领导能力：加强与团队成员的沟通与协作，提高团队凝聚力和执行力。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提升创新思维能力：关注行业动态和新技术发展，不断开拓创新，为公司带来更多商业机会。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提升自我学习能力：持续学习新知识、新技能，不断完善自己的知识体系和能力结构。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https://d.book118.com/197112024131006030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1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1_1"/>
  <p:tag name="KSO_WM_UNIT_INDEX" val="1_1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2_1"/>
  <p:tag name="KSO_WM_UNIT_INDEX" val="1_2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3_1"/>
  <p:tag name="KSO_WM_UNIT_INDEX" val="1_3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i*1_4_1"/>
  <p:tag name="KSO_WM_UNIT_INDEX" val="1_4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1"/>
  <p:tag name="KSO_WM_UNIT_INDEX" val="1_1"/>
  <p:tag name="KSO_WM_UNIT_LAYERLEVEL" val="1_1"/>
  <p:tag name="KSO_WM_UNIT_TYPE" val="l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4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3*l_h_f*1_1_1"/>
  <p:tag name="KSO_WM_UNIT_INDEX" val="1_1_1"/>
  <p:tag name="KSO_WM_UNIT_LAYERLEVEL" val="1_1_1"/>
  <p:tag name="KSO_WM_UNIT_NOCLEAR" val="0"/>
  <p:tag name="KSO_WM_UNIT_PRESET_TEXT" val="单击添加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3*l_h_f*1_2_1"/>
  <p:tag name="KSO_WM_UNIT_INDEX" val="1_2_1"/>
  <p:tag name="KSO_WM_UNIT_LAYERLEVEL" val="1_1_1"/>
  <p:tag name="KSO_WM_UNIT_NOCLEAR" val="0"/>
  <p:tag name="KSO_WM_UNIT_PRESET_TEXT" val="单击添加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3*l_h_f*1_3_1"/>
  <p:tag name="KSO_WM_UNIT_INDEX" val="1_3_1"/>
  <p:tag name="KSO_WM_UNIT_LAYERLEVEL" val="1_1_1"/>
  <p:tag name="KSO_WM_UNIT_NOCLEAR" val="0"/>
  <p:tag name="KSO_WM_UNIT_PRESET_TEXT" val="单击添加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EXT_FILL_FORE_SCHEMECOLOR_INDEX" val="1"/>
  <p:tag name="KSO_WM_UNIT_TEXT_FILL_TYPE" val="1"/>
  <p:tag name="KSO_WM_UNIT_TYPE" val="l_h_a"/>
  <p:tag name="KSO_WM_UNIT_VALUE" val="2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8867716535433,&quot;width&quot;:376.2749606299212}"/>
  <p:tag name="KSO_WM_TAG_VERSION" val="3.0"/>
  <p:tag name="KSO_WM_TEMPLATE_CATEGORY" val="diagram"/>
  <p:tag name="KSO_WM_TEMPLATE_INDEX" val="20231124"/>
  <p:tag name="KSO_WM_UNIT_COMPATIBLE" val="0"/>
  <p:tag name="KSO_WM_UNIT_DIAGRAM_ISNUMVISUAL" val="0"/>
  <p:tag name="KSO_WM_UNIT_DIAGRAM_ISREFERUNIT" val="0"/>
  <p:tag name="KSO_WM_UNIT_HIGHLIGHT" val="0"/>
  <p:tag name="KSO_WM_UNIT_ID" val="diagram20231124_3*l_h_f*1_4_1"/>
  <p:tag name="KSO_WM_UNIT_INDEX" val="1_4_1"/>
  <p:tag name="KSO_WM_UNIT_LAYERLEVEL" val="1_1_1"/>
  <p:tag name="KSO_WM_UNIT_NOCLEAR" val="0"/>
  <p:tag name="KSO_WM_UNIT_PRESET_TEXT" val="单击添加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42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2023年策划副主管年度总结及下一年展望</vt:lpstr>
      <vt:lpstr>目录</vt:lpstr>
      <vt:lpstr>2023年工作总结</vt:lpstr>
      <vt:lpstr>完成项目及成绩</vt:lpstr>
      <vt:lpstr>遇到的问题及解决方案</vt:lpstr>
      <vt:lpstr>团队合作与个人贡献</vt:lpstr>
      <vt:lpstr>经验教训与成长</vt:lpstr>
      <vt:lpstr>下一年工作展望</vt:lpstr>
      <vt:lpstr>目标设定与计划</vt:lpstr>
      <vt:lpstr>重点任务与项目</vt:lpstr>
      <vt:lpstr>提升能力与技能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2024-09-02T10:47:00.009</cp:lastPrinted>
  <dcterms:created xsi:type="dcterms:W3CDTF">2024-09-02T02:47:00Z</dcterms:created>
  <dcterms:modified xsi:type="dcterms:W3CDTF">2024-09-02T02:47:02Z</dcterms:modified>
</cp:coreProperties>
</file>