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CEAC61-AFD8-49A7-B3AD-F6C057C140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00AC74-0C54-442B-A3A8-685F3A8AC4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5E4CC2-A609-4494-BFA1-216529D4B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33084D-2B3F-46AB-8837-366B6D9771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CF3DD1-AC22-4C97-8E68-60FDF474D6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EA3F45-77D0-4737-AC37-9211E7615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58479C-2496-46BA-8D15-AE8BB89AFC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658AA7-9F79-48CB-A192-85A4F975C8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78A416-FFDF-4F68-9305-30210546B4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F908E4-BC05-46DA-BD78-6AF2F7153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69111D-F15C-4610-B994-C486AB212B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png" /><Relationship Id="rId3" Type="http://schemas.openxmlformats.org/officeDocument/2006/relationships/image" Target="../media/image9.png" /><Relationship Id="rId4" Type="http://schemas.openxmlformats.org/officeDocument/2006/relationships/image" Target="../media/image13.pn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png" /><Relationship Id="rId3" Type="http://schemas.openxmlformats.org/officeDocument/2006/relationships/image" Target="../media/image18.png" /><Relationship Id="rId4" Type="http://schemas.openxmlformats.org/officeDocument/2006/relationships/image" Target="../media/image19.png" /><Relationship Id="rId5" Type="http://schemas.openxmlformats.org/officeDocument/2006/relationships/image" Target="../media/image20.pn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711216603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体育中考考试安全应急预案培训学习记录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体育中考考试安全风险评估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应急预案制定与演练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现场安全保障措施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突发事件处理流程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培训效果评估及持续改进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提高应对突发事件的能力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通过培训，使相关人员熟悉应急预案，掌握应对突发事件的基本技能和方法，提高应对能力。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保障考试安全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体育中考是一项重要的考试，关系到学生的升学和未来发展，保障考试安全至关重要。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促进学校安全管理水平提升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通过培训和学习，推动学校完善安全管理制度，提高安全管理水平。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27369" y="2345863"/>
            <a:ext cx="2194560" cy="3169920"/>
            <a:chOff x="1227369" y="2345863"/>
            <a:chExt cx="2194560" cy="3169920"/>
          </a:xfrm>
        </p:grpSpPr>
        <p:sp>
          <p:nvSpPr>
            <p:cNvPr id="3" name="AutoShape 3"/>
            <p:cNvSpPr/>
            <p:nvPr/>
          </p:nvSpPr>
          <p:spPr>
            <a:xfrm>
              <a:off x="1227369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901952" y="1923166"/>
            <a:ext cx="845393" cy="845393"/>
            <a:chOff x="1901952" y="1923166"/>
            <a:chExt cx="845393" cy="845393"/>
          </a:xfrm>
        </p:grpSpPr>
        <p:sp>
          <p:nvSpPr>
            <p:cNvPr id="5" name="AutoShape 5"/>
            <p:cNvSpPr/>
            <p:nvPr/>
          </p:nvSpPr>
          <p:spPr>
            <a:xfrm>
              <a:off x="1901952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743676" y="2345863"/>
            <a:ext cx="2194560" cy="3169920"/>
            <a:chOff x="3743676" y="2345863"/>
            <a:chExt cx="2194560" cy="3169920"/>
          </a:xfrm>
        </p:grpSpPr>
        <p:sp>
          <p:nvSpPr>
            <p:cNvPr id="7" name="AutoShape 7"/>
            <p:cNvSpPr/>
            <p:nvPr/>
          </p:nvSpPr>
          <p:spPr>
            <a:xfrm>
              <a:off x="3743676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4418259" y="1923166"/>
            <a:ext cx="845393" cy="845393"/>
            <a:chOff x="4418259" y="1923166"/>
            <a:chExt cx="845393" cy="845393"/>
          </a:xfrm>
        </p:grpSpPr>
        <p:sp>
          <p:nvSpPr>
            <p:cNvPr id="9" name="AutoShape 9"/>
            <p:cNvSpPr/>
            <p:nvPr/>
          </p:nvSpPr>
          <p:spPr>
            <a:xfrm>
              <a:off x="4418259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6259860" y="2345863"/>
            <a:ext cx="2194560" cy="3169920"/>
            <a:chOff x="6259860" y="2345863"/>
            <a:chExt cx="2194560" cy="3169920"/>
          </a:xfrm>
        </p:grpSpPr>
        <p:sp>
          <p:nvSpPr>
            <p:cNvPr id="11" name="AutoShape 11"/>
            <p:cNvSpPr/>
            <p:nvPr/>
          </p:nvSpPr>
          <p:spPr>
            <a:xfrm>
              <a:off x="6259860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934444" y="1923166"/>
            <a:ext cx="845393" cy="845393"/>
            <a:chOff x="6934444" y="1923166"/>
            <a:chExt cx="845393" cy="845393"/>
          </a:xfrm>
        </p:grpSpPr>
        <p:sp>
          <p:nvSpPr>
            <p:cNvPr id="13" name="AutoShape 13"/>
            <p:cNvSpPr/>
            <p:nvPr/>
          </p:nvSpPr>
          <p:spPr>
            <a:xfrm>
              <a:off x="6934444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8776167" y="2345863"/>
            <a:ext cx="2194560" cy="3169920"/>
            <a:chOff x="8776167" y="2345863"/>
            <a:chExt cx="2194560" cy="3169920"/>
          </a:xfrm>
        </p:grpSpPr>
        <p:sp>
          <p:nvSpPr>
            <p:cNvPr id="15" name="AutoShape 15"/>
            <p:cNvSpPr/>
            <p:nvPr/>
          </p:nvSpPr>
          <p:spPr>
            <a:xfrm>
              <a:off x="8776167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450750" y="1923166"/>
            <a:ext cx="845393" cy="845393"/>
            <a:chOff x="9450750" y="1923166"/>
            <a:chExt cx="845393" cy="845393"/>
          </a:xfrm>
        </p:grpSpPr>
        <p:sp>
          <p:nvSpPr>
            <p:cNvPr id="17" name="AutoShape 17"/>
            <p:cNvSpPr/>
            <p:nvPr/>
          </p:nvSpPr>
          <p:spPr>
            <a:xfrm>
              <a:off x="9450750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AutoShape 18"/>
          <p:cNvSpPr/>
          <p:nvPr/>
        </p:nvSpPr>
        <p:spPr>
          <a:xfrm>
            <a:off x="1229505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应急预案介绍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34659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详细讲解体育中考考试安全应急预案的内容，包括应急组织、通讯联络、现场处置等方面。</a:t>
            </a:r>
            <a:endParaRPr lang="en-US" sz="110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609" y="2090166"/>
            <a:ext cx="454080" cy="511393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449" y="2130947"/>
            <a:ext cx="631897" cy="492528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968" y="2113811"/>
            <a:ext cx="468345" cy="46410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7742" y="2159730"/>
            <a:ext cx="571411" cy="445417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3743676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应急演练实施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3848829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组织相关人员进行应急演练，熟悉应急流程，提高应急处置能力。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259860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急救技能培训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365014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针对体育中考可能出现的意外伤害情况，进行急救技能的培训，包括止血、包扎、心肺复苏等。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776167" y="2889069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安全意识培养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881321" y="3274531"/>
            <a:ext cx="1980224" cy="200391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通过案例分析、互动讨论等方式，提高相关人员的安全意识，增强安全防范意识。</a:t>
            </a:r>
            <a:endParaRPr lang="en-US" sz="1100"/>
          </a:p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体育中考考试安全风险评估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场地设施安全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检查运动场地、器材和设施是否完好，是否存在安全隐患。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考生身体状况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评估考生的身体健康状况，特别是是否有不适宜参加体育考试的疾病或伤病史。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考试过程中的安全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识别考试过程中可能出现的安全问题，如考生受伤、突发疾病等。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识别潜在安全风险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一般风险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可能对部分考生造成影响，需要采取一定措施保障考试安全。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轻微风险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对考试影响较小，可迅速恢复正常考试流程。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严重风险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对考试造成较大影响，甚至可能导致考试中断或取消。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评估风险等级和影响范围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2036075" y="5949378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824897" y="-3412461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11078723" y="5451328"/>
            <a:ext cx="569999" cy="569999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1574907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针对场地设施安全，应提前进行场地检查，确保场地、器材和设施符合安全标准，并在考试前进行再次确认。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74907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在考试过程中，应配备足够的医疗人员和急救设备，确保在发生突发情况时能迅速进行救治。同时，加强与当地医疗机构的联系，确保在需要时能迅速获得专业救治。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16589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对于严重风险情况，应立即启动应急预案，停止考试并进行人员疏散。同时与相关部门沟通协调，确保事态得到及时有效控制。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6589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针对考生身体状况，要求考生在考前进行体检，并提供相关证明。对于有特殊疾病的考生，应提供医生证明并安排适当的考试项目或免考。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制定针对性措施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应急预案制定与演练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成立应急指挥部，明确指挥长、副指挥长及成员职责，确保在紧急情况下能够快速响应。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明确应急组织结构和职责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识别潜在风险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制定应对措施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确定资源需求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对体育中考考试过程中可能出现的突发事件进行识别，如考生突发疾病、考场设施故障、恶劣天气等。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根据潜在风险，制定相应的应对措施，如紧急医疗救助、考场设施抢修、考试延期等。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评估应对突发事件所需的资源，如急救药品、备用考场、备用设备等，并提前准备。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制定详细应急预案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根据应急预案，制定详细的演练计划，包括演练目的、时间、地点、参与人员等。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制定演练计划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实施演练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评估演练效果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按照计划进行演练，记录演练过程中的重要事件和发现的问题。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对演练效果进行评估，包括响应时间、处置措施的有效性、资源利用情况等。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组织应急演练活动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72922" y="2599767"/>
            <a:ext cx="2150213" cy="2889707"/>
            <a:chOff x="972922" y="2599767"/>
            <a:chExt cx="2150213" cy="2889707"/>
          </a:xfrm>
        </p:grpSpPr>
        <p:sp>
          <p:nvSpPr>
            <p:cNvPr id="3" name="AutoShape 3"/>
            <p:cNvSpPr/>
            <p:nvPr/>
          </p:nvSpPr>
          <p:spPr>
            <a:xfrm>
              <a:off x="972922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" name="AutoShape 4"/>
          <p:cNvSpPr/>
          <p:nvPr/>
        </p:nvSpPr>
        <p:spPr>
          <a:xfrm>
            <a:off x="1588976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231" y="2348202"/>
            <a:ext cx="427404" cy="50303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3705053" y="2599767"/>
            <a:ext cx="2150213" cy="2889707"/>
            <a:chOff x="3705053" y="2599767"/>
            <a:chExt cx="2150213" cy="2889707"/>
          </a:xfrm>
        </p:grpSpPr>
        <p:sp>
          <p:nvSpPr>
            <p:cNvPr id="7" name="AutoShape 7"/>
            <p:cNvSpPr/>
            <p:nvPr/>
          </p:nvSpPr>
          <p:spPr>
            <a:xfrm>
              <a:off x="3705053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4321203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410" y="2409492"/>
            <a:ext cx="451403" cy="451403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6437185" y="2599767"/>
            <a:ext cx="2150213" cy="2889707"/>
            <a:chOff x="6437185" y="2599767"/>
            <a:chExt cx="2150213" cy="2889707"/>
          </a:xfrm>
        </p:grpSpPr>
        <p:sp>
          <p:nvSpPr>
            <p:cNvPr id="11" name="AutoShape 11"/>
            <p:cNvSpPr/>
            <p:nvPr/>
          </p:nvSpPr>
          <p:spPr>
            <a:xfrm>
              <a:off x="6437185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7053335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307" y="2346672"/>
            <a:ext cx="498064" cy="506191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9169412" y="2599767"/>
            <a:ext cx="2150213" cy="2889707"/>
            <a:chOff x="9169412" y="2599767"/>
            <a:chExt cx="2150213" cy="2889707"/>
          </a:xfrm>
        </p:grpSpPr>
        <p:sp>
          <p:nvSpPr>
            <p:cNvPr id="15" name="AutoShape 15"/>
            <p:cNvSpPr/>
            <p:nvPr/>
          </p:nvSpPr>
          <p:spPr>
            <a:xfrm>
              <a:off x="9169412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9785562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0068" y="2412169"/>
            <a:ext cx="468901" cy="375102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924705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汇总演练成果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30805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总结演练中取得的成果，如提高了应急处置能力、发现了潜在问题等。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05053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分析不足之处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3811153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分析演练中暴露出的不足，如应急预案的缺陷、资源准备的不足等。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394975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提出改进措施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501074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针对不足之处，提出相应的改进措施，如完善应急预案、加强资源储备等。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9157221" y="3291405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跟踪改进情况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9263320" y="3676867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对提出的改进措施进行跟踪，确保措施得到有效实施并取得预期效果。</a:t>
            </a:r>
            <a:endParaRPr lang="en-US" sz="1100"/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总结演练成果与不足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https://d.book118.com/197112166033006041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2024-09-13T22:02:06.250</cp:lastPrinted>
  <dcterms:created xsi:type="dcterms:W3CDTF">2024-09-13T14:02:06Z</dcterms:created>
  <dcterms:modified xsi:type="dcterms:W3CDTF">2024-09-13T14:02:08Z</dcterms:modified>
</cp:coreProperties>
</file>