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noProof="1"/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专业资料</a:t>
            </a:r>
            <a:r>
              <a:rPr lang="en-US" altLang="zh-CN" smtClean="0"/>
              <a:t>-</a:t>
            </a:r>
            <a:r>
              <a:rPr lang="zh-CN" altLang="en-US" smtClean="0"/>
              <a:t>医学专业课件</a:t>
            </a:r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noProof="1" smtClean="0"/>
            </a:lvl1pPr>
          </a:lstStyle>
          <a:p>
            <a:fld id="{D2A48B96-639E-45A3-A0BA-2464DFDB1FAA}" type="datetimeFigureOut">
              <a:rPr lang="zh-CN" altLang="en-US"/>
              <a:t>2024/2/24</a:t>
            </a:fld>
            <a:endParaRPr lang="zh-CN" altLang="en-US"/>
          </a:p>
        </p:txBody>
      </p:sp>
      <p:sp>
        <p:nvSpPr>
          <p:cNvPr id="3076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noProof="1"/>
            </a:lvl1pPr>
          </a:lstStyle>
          <a:p>
            <a:r>
              <a:rPr lang="en-US" altLang="zh-CN" smtClean="0"/>
              <a:t>.</a:t>
            </a:r>
            <a:r>
              <a:rPr lang="zh-CN" altLang="en-US" smtClean="0"/>
              <a:t>精选课件讲课</a:t>
            </a:r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noProof="1" smtClean="0"/>
            </a:lvl1pPr>
          </a:lstStyle>
          <a:p>
            <a:fld id="{808CEAB3-0A0B-4297-BBB9-7302E09B923D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512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512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512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717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717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717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921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922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126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126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1126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331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331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1331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536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536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1536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741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741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1741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945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945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1946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150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150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2150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355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355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2355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560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560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2560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7650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7651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2765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9698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9699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29700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1746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1747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3174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3794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3795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3379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5842" name="文本占位符 2"/>
          <p:cNvSpPr>
            <a:spLocks noGrp="1" noChangeArrowheads="1"/>
          </p:cNvSpPr>
          <p:nvPr>
            <p:ph type="body" idx="5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35843" name="页眉占位符 3"/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.卫生.</a:t>
            </a:r>
          </a:p>
        </p:txBody>
      </p:sp>
      <p:sp>
        <p:nvSpPr>
          <p:cNvPr id="3584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zh-CN" altLang="en-US" smtClean="0"/>
              <a:t>.管理.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08F4C-1D49-4529-A723-A79BEA13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06127-BA92-4ACA-BAC8-7D0A3EEE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07E1C-4E26-4C37-8F86-E14F94903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8F3A2-1FEF-41FA-B9CC-8C686D2E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40FD3-588E-4FF9-BFE7-042E0A02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112BE-1FB3-4B18-A2BE-D5B8F52BA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06B5C-EF02-45D8-BB9F-1256A8F4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1E56E-AAFB-4C5E-A9A4-4F9AFCAC9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80119-CE84-49AB-B777-D09054A4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EF2B2-B478-486B-AC59-9BBED7D3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A2E03-83CD-4B59-A2A2-017FF98B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组合 4"/>
            <p:cNvGrpSpPr/>
            <p:nvPr/>
          </p:nvGrpSpPr>
          <p:grpSpPr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矩形 11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rgbClr val="3333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ru-RU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矩形 12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rgbClr val="3333CC"/>
                  </a:gs>
                  <a:gs pos="100000">
                    <a:srgbClr val="FFFFFF"/>
                  </a:gs>
                </a:gsLst>
                <a:lin ang="0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ru-RU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" name="组合 5"/>
            <p:cNvGrpSpPr/>
            <p:nvPr/>
          </p:nvGrpSpPr>
          <p:grpSpPr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矩形 9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rgbClr val="FFCF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ru-RU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矩形 10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rgbClr val="FFCF01"/>
                  </a:gs>
                  <a:gs pos="100000">
                    <a:srgbClr val="FFFFFF"/>
                  </a:gs>
                </a:gsLst>
                <a:lin ang="0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ru-RU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SzTx/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2800" kern="1200">
                    <a:solidFill>
                      <a:schemeClr val="tx1"/>
                    </a:solidFill>
                    <a:latin typeface="Times New Roman" panose="02020603050405020304" pitchFamily="18" charset="0"/>
                    <a:ea typeface="隶书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7" name="矩形 6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0000"/>
                </a:gs>
              </a:gsLst>
              <a:lin ang="1890000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矩形 7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1C1C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矩形 8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rgbClr val="1C1C1C"/>
                </a:gs>
                <a:gs pos="100000">
                  <a:srgbClr val="FFFFFF"/>
                </a:gs>
              </a:gsLst>
              <a:lin ang="0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隶书" pitchFamily="49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60" name="标题 2059"/>
          <p:cNvSpPr>
            <a:spLocks noGrp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400" b="0" i="0" u="none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2061" name="副标题 2060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None/>
              <a:defRPr sz="2800" b="0" i="0" u="none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noProof="1"/>
              <a:t>单击此处编辑母版副标题样式</a:t>
            </a:r>
          </a:p>
        </p:txBody>
      </p:sp>
      <p:sp>
        <p:nvSpPr>
          <p:cNvPr id="14" name="日期占位符 2061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 sz="1400">
                <a:solidFill>
                  <a:schemeClr val="bg2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endParaRPr/>
          </a:p>
        </p:txBody>
      </p:sp>
      <p:sp>
        <p:nvSpPr>
          <p:cNvPr id="15" name="页脚占位符 2062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 algn="ctr">
              <a:defRPr sz="1400">
                <a:solidFill>
                  <a:schemeClr val="bg2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r>
              <a:rPr lang="ru-RU"/>
              <a:t>.</a:t>
            </a:r>
          </a:p>
        </p:txBody>
      </p:sp>
      <p:sp>
        <p:nvSpPr>
          <p:cNvPr id="16" name="灯片编号占位符 2063"/>
          <p:cNvSpPr>
            <a:spLocks noGrp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 algn="r">
              <a:defRPr sz="1400">
                <a:solidFill>
                  <a:schemeClr val="bg2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fld id="{1821868B-CC67-46DB-BC38-60C13331315E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32141704"/>
      </p:ext>
    </p:extLst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4B8E30-C611-4011-8A2F-439B3644CC2B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22931299"/>
      </p:ext>
    </p:extLst>
  </p:cSld>
  <p:clrMapOvr>
    <a:masterClrMapping/>
  </p:clrMapOvr>
  <p:transition/>
  <p:timing/>
  <p:hf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29C33-4C24-4C24-BF2D-B1FAA2D3E437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90113205"/>
      </p:ext>
    </p:extLst>
  </p:cSld>
  <p:clrMapOvr>
    <a:masterClrMapping/>
  </p:clrMapOvr>
  <p:transition/>
  <p:timing/>
  <p:hf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08476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146612" y="2017713"/>
            <a:ext cx="3808476" cy="4114800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E2C1D5-A327-41DD-BB47-9F81E1762989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90298515"/>
      </p:ext>
    </p:extLst>
  </p:cSld>
  <p:clrMapOvr>
    <a:masterClrMapping/>
  </p:clrMapOvr>
  <p:transition/>
  <p:timing/>
  <p:hf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0B0373-5FE8-47DD-A5ED-A1FF603E71B1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64186096"/>
      </p:ext>
    </p:extLst>
  </p:cSld>
  <p:clrMapOvr>
    <a:masterClrMapping/>
  </p:clrMapOvr>
  <p:transition/>
  <p:timing/>
  <p:hf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4200DA-91D5-4BBD-B891-CF4FA076EBB0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60644665"/>
      </p:ext>
    </p:extLst>
  </p:cSld>
  <p:clrMapOvr>
    <a:masterClrMapping/>
  </p:clrMapOvr>
  <p:transition/>
  <p:timing/>
  <p:hf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ACD100-253C-4028-BB2A-5EEBD021B5DB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34109522"/>
      </p:ext>
    </p:extLst>
  </p:cSld>
  <p:clrMapOvr>
    <a:masterClrMapping/>
  </p:clrMapOvr>
  <p:transition/>
  <p:timing/>
  <p:hf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A7D30-28DB-48CD-9F7B-84664289476F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23495138"/>
      </p:ext>
    </p:extLst>
  </p:cSld>
  <p:clrMapOvr>
    <a:masterClrMapping/>
  </p:clrMapOvr>
  <p:transition/>
  <p:timing/>
  <p:hf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797AEF-A70F-4304-9B81-185F554C9A38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11418202"/>
      </p:ext>
    </p:extLst>
  </p:cSld>
  <p:clrMapOvr>
    <a:masterClrMapping/>
  </p:clrMapOvr>
  <p:transition/>
  <p:timing/>
  <p:hf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43047A-9E6F-4ED6-940E-24DF85F830F7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31996544"/>
      </p:ext>
    </p:extLst>
  </p:cSld>
  <p:clrMapOvr>
    <a:masterClrMapping/>
  </p:clrMapOvr>
  <p:transition/>
  <p:timing/>
  <p:hf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004051" y="617538"/>
            <a:ext cx="1951038" cy="55149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40009" cy="55149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.</a:t>
            </a: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8DD1D-F225-40F0-80CA-BB986883AB8B}" type="slidenum">
              <a:rPr lang="ru-RU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57337583"/>
      </p:ext>
    </p:extLst>
  </p:cSld>
  <p:clrMapOvr>
    <a:masterClrMapping/>
  </p:clrMapOvr>
  <p:transition/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5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1400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ru-RU"/>
              <a:t>.</a:t>
            </a: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defRPr sz="1400" kern="1200" noProof="1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fld id="{557E9C8C-1CA2-4E74-BE18-C0C87982EDB6}" type="slidenum">
              <a:rPr lang="ru-RU"/>
              <a:t>‹#›</a:t>
            </a:fld>
            <a:endParaRPr lang="ru-R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/>
  <p:timing/>
  <p:hf hdr="0" dt="0"/>
  <p:txStyles>
    <p:titleStyle>
      <a:lvl1pPr algn="l" rtl="0" fontAlgn="base">
        <a:spcBef>
          <a:spcPct val="0"/>
        </a:spcBef>
        <a:spcAft>
          <a:spcPct val="0"/>
        </a:spcAft>
        <a:buSzTx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2pPr>
      <a:lvl3pPr marL="1143000" lvl="2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3pPr>
      <a:lvl4pPr marL="1600200" lvl="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4pPr>
      <a:lvl5pPr marL="2057400" lvl="4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panose="02020603050405020304" pitchFamily="18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0053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矩形 2066"/>
          <p:cNvSpPr>
            <a:spLocks noChangeArrowheads="1"/>
          </p:cNvSpPr>
          <p:nvPr/>
        </p:nvSpPr>
        <p:spPr bwMode="auto">
          <a:xfrm>
            <a:off x="827088" y="2060575"/>
            <a:ext cx="7200900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简述青霉素过敏反应的机理。</a:t>
            </a:r>
          </a:p>
          <a:p>
            <a:pPr eaLnBrk="0" hangingPunct="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陈述常用皮试液的标准剂量及配制方</a:t>
            </a:r>
          </a:p>
          <a:p>
            <a:pPr eaLnBrk="0" hangingPunct="0">
              <a:lnSpc>
                <a:spcPct val="120000"/>
              </a:lnSpc>
              <a:spcBef>
                <a:spcPct val="20000"/>
              </a:spcBef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  法、结果判断。</a:t>
            </a:r>
          </a:p>
          <a:p>
            <a:pPr eaLnBrk="0" hangingPunct="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3.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叙述过敏性休克的表现、急救措施。</a:t>
            </a:r>
          </a:p>
          <a:p>
            <a:pPr eaLnBrk="0" hangingPunct="0">
              <a:lnSpc>
                <a:spcPct val="120000"/>
              </a:lnSpc>
              <a:spcBef>
                <a:spcPct val="20000"/>
              </a:spcBef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4.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陈述破伤风抗毒素脱敏注射的原理和</a:t>
            </a:r>
          </a:p>
          <a:p>
            <a:pPr eaLnBrk="0" hangingPunct="0">
              <a:lnSpc>
                <a:spcPct val="120000"/>
              </a:lnSpc>
              <a:spcBef>
                <a:spcPct val="20000"/>
              </a:spcBef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  方法。</a:t>
            </a:r>
          </a:p>
        </p:txBody>
      </p:sp>
      <p:sp>
        <p:nvSpPr>
          <p:cNvPr id="4098" name="矩形 2067"/>
          <p:cNvSpPr>
            <a:spLocks noChangeArrowheads="1" noChangeShapeType="1" noTextEdit="1"/>
          </p:cNvSpPr>
          <p:nvPr/>
        </p:nvSpPr>
        <p:spPr bwMode="auto">
          <a:xfrm>
            <a:off x="1981200" y="762000"/>
            <a:ext cx="33528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华文行楷"/>
              </a:rPr>
              <a:t>学习目标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</a:t>
            </a:fld>
            <a:endParaRPr lang="ru-RU"/>
          </a:p>
        </p:txBody>
      </p:sp>
    </p:spTree>
  </p:cSld>
  <p:clrMapOvr>
    <a:masterClrMapping/>
  </p:clrMapOvr>
  <p:transition>
    <p:cut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2070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zh-CN" altLang="en-US" sz="5400" b="1" smtClean="0">
                <a:ea typeface="华文新魏" pitchFamily="2" charset="-122"/>
              </a:rPr>
              <a:t>一、药物过敏反应特点</a:t>
            </a:r>
          </a:p>
        </p:txBody>
      </p:sp>
      <p:sp>
        <p:nvSpPr>
          <p:cNvPr id="2072" name="文本占位符 2071"/>
          <p:cNvSpPr>
            <a:spLocks noGrp="1"/>
          </p:cNvSpPr>
          <p:nvPr>
            <p:ph type="body" idx="4294967295"/>
          </p:nvPr>
        </p:nvSpPr>
        <p:spPr>
          <a:xfrm>
            <a:off x="1603375" y="2232025"/>
            <a:ext cx="7119938" cy="3409950"/>
          </a:xfrm>
        </p:spPr>
        <p:txBody>
          <a:bodyPr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仅发生于用药人群的少数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很小剂量即可发生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3.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与正常药理反应或毒性无关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4.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一般发生于再次用药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5.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过敏反应的发生与体质有关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2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2074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zh-CN" altLang="en-US" sz="5400" b="1" smtClean="0">
                <a:ea typeface="华文新魏" pitchFamily="2" charset="-122"/>
              </a:rPr>
              <a:t>二、青霉素过敏试验</a:t>
            </a:r>
          </a:p>
        </p:txBody>
      </p:sp>
      <p:sp>
        <p:nvSpPr>
          <p:cNvPr id="2076" name="文本占位符 2075"/>
          <p:cNvSpPr>
            <a:spLocks noGrp="1"/>
          </p:cNvSpPr>
          <p:nvPr>
            <p:ph type="body" idx="4294967295"/>
          </p:nvPr>
        </p:nvSpPr>
        <p:spPr>
          <a:xfrm>
            <a:off x="1303338" y="2171700"/>
            <a:ext cx="7494587" cy="26924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青霉素的特点：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主要用于敏感的革兰阳性球菌、阴性球菌、螺旋体感染。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疗效高、毒性较低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最常见的不良反应是过敏反应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3</a:t>
            </a:fld>
            <a:endParaRPr lang="ru-RU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9" name="标题 2078"/>
          <p:cNvSpPr>
            <a:spLocks noGrp="1"/>
          </p:cNvSpPr>
          <p:nvPr>
            <p:ph type="title" idx="4294967295"/>
          </p:nvPr>
        </p:nvSpPr>
        <p:spPr>
          <a:xfrm>
            <a:off x="755650" y="620713"/>
            <a:ext cx="6911975" cy="865187"/>
          </a:xfrm>
        </p:spPr>
        <p:txBody>
          <a:bodyPr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（一）青霉素过敏试验法</a:t>
            </a:r>
          </a:p>
        </p:txBody>
      </p:sp>
      <p:sp>
        <p:nvSpPr>
          <p:cNvPr id="2080" name="文本占位符 2079"/>
          <p:cNvSpPr>
            <a:spLocks noGrp="1"/>
          </p:cNvSpPr>
          <p:nvPr>
            <p:ph type="body" idx="4294967295"/>
          </p:nvPr>
        </p:nvSpPr>
        <p:spPr>
          <a:xfrm>
            <a:off x="827088" y="1773238"/>
            <a:ext cx="8316912" cy="4876800"/>
          </a:xfrm>
        </p:spPr>
        <p:txBody>
          <a:bodyPr/>
          <a:lstStyle/>
          <a:p>
            <a:pPr marL="373380" indent="-373380">
              <a:buFont typeface="Wingdings" panose="05000000000000000000" pitchFamily="2" charset="2"/>
              <a:buNone/>
            </a:pPr>
            <a:r>
              <a:rPr lang="en-US" altLang="zh-CN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青霉素皮内试验液的配制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solidFill>
                  <a:srgbClr val="FFFF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注入皮内的标准剂量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6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为</a:t>
            </a:r>
            <a:r>
              <a:rPr lang="en-US" altLang="zh-CN" sz="36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20u </a:t>
            </a:r>
            <a:r>
              <a:rPr lang="en-US" altLang="zh-CN" sz="36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 </a:t>
            </a:r>
            <a:r>
              <a:rPr lang="en-US" altLang="zh-CN" sz="36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50u / 0.1ml</a:t>
            </a:r>
            <a:r>
              <a:rPr lang="en-US" altLang="zh-CN" sz="3600" b="1" noProof="1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万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生理盐水至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2ml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）取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0.1ml+0.9ml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生理盐水（</a:t>
            </a:r>
            <a:r>
              <a:rPr lang="en-US" altLang="zh-CN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万</a:t>
            </a:r>
            <a:r>
              <a:rPr lang="en-US" altLang="zh-CN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青霉素）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）取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0.1ml+0.9ml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生理盐水（</a:t>
            </a:r>
            <a:r>
              <a:rPr lang="en-US" altLang="zh-CN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2000u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青霉素）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）取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0.1ml+0.9ml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生理盐水（</a:t>
            </a:r>
            <a:r>
              <a:rPr lang="en-US" altLang="zh-CN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200u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青霉素）</a:t>
            </a:r>
          </a:p>
          <a:p>
            <a:pPr marL="373380" indent="-373380"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0.25 +0.75ml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生理盐水（</a:t>
            </a:r>
            <a:r>
              <a:rPr lang="en-US" altLang="zh-CN" sz="2800" b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250u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青霉素）</a:t>
            </a:r>
          </a:p>
          <a:p>
            <a:pPr marL="373380" indent="-373380">
              <a:buFont typeface="Wingdings" panose="05000000000000000000" pitchFamily="2" charset="2"/>
              <a:buNone/>
            </a:pPr>
            <a:endParaRPr lang="zh-CN" altLang="en-US" sz="28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4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标题 2082"/>
          <p:cNvSpPr>
            <a:spLocks noGrp="1"/>
          </p:cNvSpPr>
          <p:nvPr>
            <p:ph type="title" idx="4294967295"/>
          </p:nvPr>
        </p:nvSpPr>
        <p:spPr>
          <a:xfrm>
            <a:off x="827088" y="836613"/>
            <a:ext cx="7777162" cy="762000"/>
          </a:xfrm>
        </p:spPr>
        <p:txBody>
          <a:bodyPr/>
          <a:lstStyle/>
          <a:p>
            <a:pPr>
              <a:buSzTx/>
            </a:pPr>
            <a:r>
              <a:rPr lang="zh-CN" altLang="en-US" sz="4800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（一）青霉素过敏试验法</a:t>
            </a:r>
          </a:p>
        </p:txBody>
      </p:sp>
      <p:sp>
        <p:nvSpPr>
          <p:cNvPr id="2084" name="文本占位符 2083"/>
          <p:cNvSpPr>
            <a:spLocks noGrp="1"/>
          </p:cNvSpPr>
          <p:nvPr>
            <p:ph type="body" idx="4294967295"/>
          </p:nvPr>
        </p:nvSpPr>
        <p:spPr>
          <a:xfrm>
            <a:off x="1258888" y="1628775"/>
            <a:ext cx="6335712" cy="4752975"/>
          </a:xfrm>
        </p:spPr>
        <p:txBody>
          <a:bodyPr/>
          <a:lstStyle/>
          <a:p>
            <a:pPr eaLnBrk="0" hangingPunct="0">
              <a:lnSpc>
                <a:spcPct val="13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zh-CN" sz="3600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黑体" panose="02010609060101010101" pitchFamily="49" charset="-122"/>
              </a:rPr>
              <a:t>2.</a:t>
            </a:r>
            <a:r>
              <a:rPr lang="zh-CN" altLang="en-US" sz="3600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黑体" panose="02010609060101010101" pitchFamily="49" charset="-122"/>
              </a:rPr>
              <a:t>皮内试验方法</a:t>
            </a:r>
          </a:p>
          <a:p>
            <a:pPr eaLnBrk="0" hangingPunct="0">
              <a:lnSpc>
                <a:spcPct val="105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zh-CN" altLang="en-US" b="1" noProof="1">
                <a:solidFill>
                  <a:schemeClr val="tx2"/>
                </a:solidFill>
                <a:effectLst>
                  <a:outerShdw blurRad="38100" dist="38100" dir="2700000">
                    <a:srgbClr val="000000"/>
                  </a:outerShdw>
                </a:effectLst>
              </a:rPr>
              <a:t> </a:t>
            </a:r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在病人前臂掌侧下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1/3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处皮内注入</a:t>
            </a:r>
          </a:p>
          <a:p>
            <a:pPr eaLnBrk="0" hangingPunct="0">
              <a:lnSpc>
                <a:spcPct val="105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青霉素皮试液 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0.1 ml</a:t>
            </a:r>
          </a:p>
          <a:p>
            <a:pPr eaLnBrk="0" hangingPunct="0">
              <a:lnSpc>
                <a:spcPct val="105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20u</a:t>
            </a: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青霉素）。</a:t>
            </a:r>
          </a:p>
          <a:p>
            <a:pPr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</a:t>
            </a:r>
            <a:r>
              <a:rPr lang="en-US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</a:t>
            </a:r>
            <a:r>
              <a:rPr lang="zh-CN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注射后20min观察结果</a:t>
            </a:r>
          </a:p>
          <a:p>
            <a:pPr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zh-CN" sz="2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并记录。</a:t>
            </a:r>
            <a:endParaRPr lang="en-US" altLang="zh-CN" sz="28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Symbol" panose="05050102010706020507" pitchFamily="18" charset="2"/>
            </a:endParaRPr>
          </a:p>
        </p:txBody>
      </p:sp>
      <p:pic>
        <p:nvPicPr>
          <p:cNvPr id="12291" name="图片 208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0425" y="3068638"/>
            <a:ext cx="2949575" cy="216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5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8" name="标题 2087"/>
          <p:cNvSpPr>
            <a:spLocks noGrp="1"/>
          </p:cNvSpPr>
          <p:nvPr>
            <p:ph type="title" idx="4294967295"/>
          </p:nvPr>
        </p:nvSpPr>
        <p:spPr>
          <a:xfrm>
            <a:off x="1476375" y="1125538"/>
            <a:ext cx="5884863" cy="936625"/>
          </a:xfrm>
        </p:spPr>
        <p:txBody>
          <a:bodyPr/>
          <a:lstStyle/>
          <a:p>
            <a:pPr>
              <a:buSzTx/>
            </a:pPr>
            <a:r>
              <a:rPr lang="en-US" altLang="zh-CN" sz="4000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华文隶书" panose="02010800040101010101" pitchFamily="2" charset="-122"/>
              </a:rPr>
              <a:t>3.</a:t>
            </a:r>
            <a:r>
              <a:rPr lang="zh-CN" altLang="en-US" sz="4000" b="1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华文隶书" panose="02010800040101010101" pitchFamily="2" charset="-122"/>
              </a:rPr>
              <a:t>皮试结果的判断</a:t>
            </a:r>
          </a:p>
        </p:txBody>
      </p:sp>
      <p:sp>
        <p:nvSpPr>
          <p:cNvPr id="2089" name="矩形 2088"/>
          <p:cNvSpPr/>
          <p:nvPr/>
        </p:nvSpPr>
        <p:spPr>
          <a:xfrm>
            <a:off x="684213" y="404813"/>
            <a:ext cx="7056437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4400" u="none" kern="120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zh-CN" altLang="en-US" sz="4800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（一）青霉素过敏试验法</a:t>
            </a:r>
          </a:p>
        </p:txBody>
      </p:sp>
      <p:sp>
        <p:nvSpPr>
          <p:cNvPr id="2090" name="文本占位符 2089"/>
          <p:cNvSpPr>
            <a:spLocks noGrp="1"/>
          </p:cNvSpPr>
          <p:nvPr>
            <p:ph type="body" idx="4294967295"/>
          </p:nvPr>
        </p:nvSpPr>
        <p:spPr>
          <a:xfrm>
            <a:off x="971550" y="1981200"/>
            <a:ext cx="7561263" cy="4616450"/>
          </a:xfrm>
        </p:spPr>
        <p:txBody>
          <a:bodyPr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阴性：皮丘无改变或缩小，周围不红肿，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无红晕、无自觉症状。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阳性：皮丘隆起增大，出现红晕，直径大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于</a:t>
            </a:r>
            <a:r>
              <a:rPr lang="en-US" altLang="zh-CN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1cm</a:t>
            </a: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，周围有伪足伴局部痒感；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有时出现头晕、心慌、恶心，严重时发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生过敏性休克。</a:t>
            </a:r>
            <a:r>
              <a:rPr lang="zh-CN" altLang="en-US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结果记录：（</a:t>
            </a:r>
            <a:r>
              <a:rPr lang="en-US" altLang="zh-CN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-</a:t>
            </a:r>
            <a:r>
              <a:rPr lang="zh-CN" altLang="en-US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）（</a:t>
            </a:r>
            <a:r>
              <a:rPr lang="en-US" altLang="zh-CN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6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标题 2092"/>
          <p:cNvSpPr>
            <a:spLocks noGrp="1"/>
          </p:cNvSpPr>
          <p:nvPr>
            <p:ph type="title" idx="4294967295"/>
          </p:nvPr>
        </p:nvSpPr>
        <p:spPr>
          <a:xfrm>
            <a:off x="1150938" y="617538"/>
            <a:ext cx="7793037" cy="915987"/>
          </a:xfrm>
        </p:spPr>
        <p:txBody>
          <a:bodyPr/>
          <a:lstStyle/>
          <a:p>
            <a:pPr>
              <a:buSzTx/>
            </a:pPr>
            <a:r>
              <a:rPr lang="zh-CN" altLang="en-US" sz="4800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（一）青霉素过敏试验法</a:t>
            </a:r>
          </a:p>
        </p:txBody>
      </p:sp>
      <p:sp>
        <p:nvSpPr>
          <p:cNvPr id="2094" name="文本占位符 2093"/>
          <p:cNvSpPr>
            <a:spLocks noGrp="1"/>
          </p:cNvSpPr>
          <p:nvPr>
            <p:ph type="body" idx="4294967295"/>
          </p:nvPr>
        </p:nvSpPr>
        <p:spPr>
          <a:xfrm>
            <a:off x="684213" y="1484313"/>
            <a:ext cx="8077200" cy="4572000"/>
          </a:xfrm>
        </p:spPr>
        <p:txBody>
          <a:bodyPr/>
          <a:lstStyle/>
          <a:p>
            <a:pPr marL="290830" indent="-290830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4800" b="1" i="1" noProof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  <a:sym typeface="Symbol" panose="05050102010706020507" pitchFamily="18" charset="2"/>
              </a:rPr>
              <a:t>注意：</a:t>
            </a:r>
          </a:p>
          <a:p>
            <a:pPr marL="290830" indent="-290830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noProof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  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皮试结果</a:t>
            </a:r>
            <a:r>
              <a:rPr lang="zh-CN" altLang="en-US" b="1" noProof="1">
                <a:solidFill>
                  <a:srgbClr val="FF3399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阳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性者禁止使用青霉素，在体温单、病历、医嘱单、床头卡和注射薄上加以注明“</a:t>
            </a:r>
            <a:r>
              <a:rPr lang="zh-CN" altLang="en-US" b="1" noProof="1">
                <a:solidFill>
                  <a:srgbClr val="FF33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青霉素阳性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”，并告知病人和家属。</a:t>
            </a:r>
          </a:p>
          <a:p>
            <a:pPr marL="290830" indent="-290830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  皮试结果</a:t>
            </a:r>
            <a:r>
              <a:rPr lang="zh-CN" altLang="en-US" b="1" noProof="1">
                <a:solidFill>
                  <a:srgbClr val="FF3399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可疑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的须做对比试验。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7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7" name="标题 2096"/>
          <p:cNvSpPr>
            <a:spLocks noGrp="1"/>
          </p:cNvSpPr>
          <p:nvPr>
            <p:ph type="title" idx="4294967295"/>
          </p:nvPr>
        </p:nvSpPr>
        <p:spPr>
          <a:xfrm>
            <a:off x="1116013" y="692150"/>
            <a:ext cx="7273925" cy="928688"/>
          </a:xfrm>
        </p:spPr>
        <p:txBody>
          <a:bodyPr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098" name="文本占位符 2097"/>
          <p:cNvSpPr>
            <a:spLocks noGrp="1"/>
          </p:cNvSpPr>
          <p:nvPr>
            <p:ph type="body" idx="4294967295"/>
          </p:nvPr>
        </p:nvSpPr>
        <p:spPr>
          <a:xfrm>
            <a:off x="323850" y="2492375"/>
            <a:ext cx="80010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4400" b="1" noProof="1"/>
              <a:t> 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4400" b="1" noProof="1">
                <a:solidFill>
                  <a:srgbClr val="99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4400" b="1" noProof="1">
                <a:solidFill>
                  <a:srgbClr val="99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抗原</a:t>
            </a:r>
            <a:r>
              <a:rPr lang="en-US" altLang="zh-CN" sz="4400" b="1" noProof="1">
                <a:solidFill>
                  <a:srgbClr val="99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 sz="4400" b="1" noProof="1">
                <a:solidFill>
                  <a:srgbClr val="99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抗体      致敏细胞         </a:t>
            </a:r>
          </a:p>
          <a:p>
            <a:pPr>
              <a:buFont typeface="Wingdings" panose="05000000000000000000" pitchFamily="2" charset="2"/>
              <a:buNone/>
            </a:pPr>
            <a:endParaRPr lang="zh-CN" altLang="en-US" sz="4400" b="1" noProof="1">
              <a:solidFill>
                <a:srgbClr val="990033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4400" b="1" noProof="1">
                <a:solidFill>
                  <a:srgbClr val="9900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          过敏反应</a:t>
            </a:r>
          </a:p>
        </p:txBody>
      </p:sp>
      <p:sp>
        <p:nvSpPr>
          <p:cNvPr id="18435" name="右弧形箭头 2098"/>
          <p:cNvSpPr>
            <a:spLocks noChangeArrowheads="1"/>
          </p:cNvSpPr>
          <p:nvPr/>
        </p:nvSpPr>
        <p:spPr bwMode="auto">
          <a:xfrm>
            <a:off x="7596188" y="3789363"/>
            <a:ext cx="838200" cy="1676400"/>
          </a:xfrm>
          <a:prstGeom prst="curvedLeftArrow">
            <a:avLst>
              <a:gd name="adj1" fmla="val 22435"/>
              <a:gd name="adj2" fmla="val 73565"/>
              <a:gd name="adj3" fmla="val 33329"/>
            </a:avLst>
          </a:prstGeom>
          <a:solidFill>
            <a:srgbClr val="333399"/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6" name="右箭头 2099"/>
          <p:cNvSpPr>
            <a:spLocks noChangeArrowheads="1"/>
          </p:cNvSpPr>
          <p:nvPr/>
        </p:nvSpPr>
        <p:spPr bwMode="auto">
          <a:xfrm>
            <a:off x="3851275" y="3500438"/>
            <a:ext cx="1219200" cy="381000"/>
          </a:xfrm>
          <a:prstGeom prst="rightArrow">
            <a:avLst>
              <a:gd name="adj1" fmla="val 50000"/>
              <a:gd name="adj2" fmla="val 79615"/>
            </a:avLst>
          </a:prstGeom>
          <a:solidFill>
            <a:srgbClr val="333399"/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1" name="矩形 2100"/>
          <p:cNvSpPr/>
          <p:nvPr/>
        </p:nvSpPr>
        <p:spPr>
          <a:xfrm>
            <a:off x="1258888" y="1916113"/>
            <a:ext cx="3311525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4400" u="none" kern="120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en-US" altLang="zh-CN" sz="4800" b="1" noProof="1"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1.</a:t>
            </a:r>
            <a:r>
              <a:rPr lang="zh-CN" altLang="en-US" sz="4800" b="1" noProof="1">
                <a:effectLst>
                  <a:outerShdw blurRad="38100" dist="38100" dir="2700000">
                    <a:srgbClr val="FFFFFF"/>
                  </a:outerShdw>
                </a:effectLst>
                <a:ea typeface="黑体" panose="02010609060101010101" pitchFamily="49" charset="-122"/>
              </a:rPr>
              <a:t>发生机制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8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矩形 2103"/>
          <p:cNvSpPr>
            <a:spLocks noChangeArrowheads="1"/>
          </p:cNvSpPr>
          <p:nvPr/>
        </p:nvSpPr>
        <p:spPr bwMode="auto">
          <a:xfrm>
            <a:off x="1676400" y="533400"/>
            <a:ext cx="6248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2105" name="矩形 2104"/>
          <p:cNvSpPr/>
          <p:nvPr/>
        </p:nvSpPr>
        <p:spPr>
          <a:xfrm>
            <a:off x="611188" y="1341438"/>
            <a:ext cx="1584325" cy="854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000" b="1">
                <a:solidFill>
                  <a:srgbClr val="CC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青霉素</a:t>
            </a:r>
            <a:r>
              <a:rPr lang="en-US" altLang="zh-CN" sz="2000" b="1">
                <a:solidFill>
                  <a:srgbClr val="CC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G</a:t>
            </a:r>
          </a:p>
          <a:p>
            <a:pPr algn="ctr">
              <a:spcBef>
                <a:spcPct val="50000"/>
              </a:spcBef>
            </a:pPr>
            <a:r>
              <a:rPr lang="zh-CN" altLang="en-US" sz="2000" b="1">
                <a:solidFill>
                  <a:srgbClr val="CC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（半抗原）</a:t>
            </a:r>
          </a:p>
        </p:txBody>
      </p:sp>
      <p:sp>
        <p:nvSpPr>
          <p:cNvPr id="2106" name="矩形 2105"/>
          <p:cNvSpPr/>
          <p:nvPr/>
        </p:nvSpPr>
        <p:spPr>
          <a:xfrm>
            <a:off x="838200" y="3048000"/>
            <a:ext cx="1143000" cy="4572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 algn="ctr"/>
            <a:r>
              <a:rPr lang="zh-CN" altLang="en-US" sz="24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体内</a:t>
            </a:r>
          </a:p>
        </p:txBody>
      </p:sp>
      <p:sp>
        <p:nvSpPr>
          <p:cNvPr id="2107" name="矩形 2106"/>
          <p:cNvSpPr/>
          <p:nvPr/>
        </p:nvSpPr>
        <p:spPr>
          <a:xfrm>
            <a:off x="806450" y="3810000"/>
            <a:ext cx="488950" cy="12192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组织蛋白</a:t>
            </a:r>
          </a:p>
        </p:txBody>
      </p:sp>
      <p:sp>
        <p:nvSpPr>
          <p:cNvPr id="2108" name="矩形 2107"/>
          <p:cNvSpPr/>
          <p:nvPr/>
        </p:nvSpPr>
        <p:spPr>
          <a:xfrm>
            <a:off x="1371600" y="3810000"/>
            <a:ext cx="871538" cy="1295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青霉噻唑酸</a:t>
            </a:r>
          </a:p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青霉烯酸</a:t>
            </a:r>
          </a:p>
        </p:txBody>
      </p:sp>
      <p:sp>
        <p:nvSpPr>
          <p:cNvPr id="2109" name="矩形 2108"/>
          <p:cNvSpPr/>
          <p:nvPr/>
        </p:nvSpPr>
        <p:spPr>
          <a:xfrm>
            <a:off x="609600" y="5257800"/>
            <a:ext cx="1752600" cy="854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noProof="1">
                <a:solidFill>
                  <a:srgbClr val="CC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青霉噻唑蛋白</a:t>
            </a:r>
          </a:p>
          <a:p>
            <a:pPr>
              <a:spcBef>
                <a:spcPct val="50000"/>
              </a:spcBef>
            </a:pPr>
            <a:r>
              <a:rPr lang="zh-CN" altLang="en-US" sz="2000" b="1" noProof="1">
                <a:solidFill>
                  <a:srgbClr val="CC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青霉烯酸蛋白</a:t>
            </a:r>
          </a:p>
        </p:txBody>
      </p:sp>
      <p:cxnSp>
        <p:nvCxnSpPr>
          <p:cNvPr id="20487" name="直接连接符 2109"/>
          <p:cNvCxnSpPr>
            <a:cxnSpLocks noChangeShapeType="1"/>
          </p:cNvCxnSpPr>
          <p:nvPr/>
        </p:nvCxnSpPr>
        <p:spPr bwMode="auto">
          <a:xfrm>
            <a:off x="2209800" y="5638800"/>
            <a:ext cx="5334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1" name="矩形 2110"/>
          <p:cNvSpPr/>
          <p:nvPr/>
        </p:nvSpPr>
        <p:spPr>
          <a:xfrm>
            <a:off x="2743200" y="5410200"/>
            <a:ext cx="7620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机体</a:t>
            </a:r>
          </a:p>
        </p:txBody>
      </p:sp>
      <p:cxnSp>
        <p:nvCxnSpPr>
          <p:cNvPr id="20489" name="直接连接符 2111"/>
          <p:cNvCxnSpPr>
            <a:cxnSpLocks noChangeShapeType="1"/>
          </p:cNvCxnSpPr>
          <p:nvPr/>
        </p:nvCxnSpPr>
        <p:spPr bwMode="auto">
          <a:xfrm flipV="1">
            <a:off x="3124200" y="5157788"/>
            <a:ext cx="7938" cy="328612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3" name="矩形 2112"/>
          <p:cNvSpPr/>
          <p:nvPr/>
        </p:nvSpPr>
        <p:spPr>
          <a:xfrm>
            <a:off x="2555875" y="4365625"/>
            <a:ext cx="14478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 noProof="1">
                <a:solidFill>
                  <a:srgbClr val="CC3300"/>
                </a:solidFill>
                <a:latin typeface="Arial" pitchFamily="34" charset="0"/>
                <a:ea typeface="楷体_GB2312" pitchFamily="49" charset="-122"/>
              </a:rPr>
              <a:t>   </a:t>
            </a:r>
            <a:r>
              <a:rPr lang="zh-CN" altLang="en-US" sz="2000" b="1" noProof="1">
                <a:solidFill>
                  <a:srgbClr val="CC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抗体（</a:t>
            </a:r>
            <a:r>
              <a:rPr lang="en-US" altLang="zh-CN" sz="2000" b="1" noProof="1">
                <a:solidFill>
                  <a:srgbClr val="CC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IgE)</a:t>
            </a:r>
          </a:p>
        </p:txBody>
      </p:sp>
      <p:cxnSp>
        <p:nvCxnSpPr>
          <p:cNvPr id="20491" name="直接连接符 2113"/>
          <p:cNvCxnSpPr>
            <a:cxnSpLocks noChangeShapeType="1"/>
          </p:cNvCxnSpPr>
          <p:nvPr/>
        </p:nvCxnSpPr>
        <p:spPr bwMode="auto">
          <a:xfrm flipV="1">
            <a:off x="3124200" y="3716338"/>
            <a:ext cx="7938" cy="627062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5" name="矩形 2114"/>
          <p:cNvSpPr/>
          <p:nvPr/>
        </p:nvSpPr>
        <p:spPr>
          <a:xfrm>
            <a:off x="2590800" y="2819400"/>
            <a:ext cx="1066800" cy="854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吸附在</a:t>
            </a:r>
          </a:p>
          <a:p>
            <a:pPr>
              <a:spcBef>
                <a:spcPct val="50000"/>
              </a:spcBef>
            </a:pPr>
            <a:r>
              <a:rPr lang="zh-CN" altLang="en-US" sz="20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靶细胞</a:t>
            </a:r>
          </a:p>
        </p:txBody>
      </p:sp>
      <p:cxnSp>
        <p:nvCxnSpPr>
          <p:cNvPr id="20493" name="直接连接符 2115"/>
          <p:cNvCxnSpPr>
            <a:cxnSpLocks noChangeShapeType="1"/>
          </p:cNvCxnSpPr>
          <p:nvPr/>
        </p:nvCxnSpPr>
        <p:spPr bwMode="auto">
          <a:xfrm>
            <a:off x="2051050" y="1989138"/>
            <a:ext cx="1073150" cy="906462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7" name="矩形 2116"/>
          <p:cNvSpPr/>
          <p:nvPr/>
        </p:nvSpPr>
        <p:spPr>
          <a:xfrm>
            <a:off x="2411413" y="1844675"/>
            <a:ext cx="12954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noProof="1">
                <a:solidFill>
                  <a:srgbClr val="CC33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再次刺激</a:t>
            </a:r>
          </a:p>
        </p:txBody>
      </p:sp>
      <p:cxnSp>
        <p:nvCxnSpPr>
          <p:cNvPr id="20495" name="直接连接符 2117"/>
          <p:cNvCxnSpPr>
            <a:cxnSpLocks noChangeShapeType="1"/>
          </p:cNvCxnSpPr>
          <p:nvPr/>
        </p:nvCxnSpPr>
        <p:spPr bwMode="auto">
          <a:xfrm>
            <a:off x="3505200" y="3276600"/>
            <a:ext cx="7620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9" name="矩形 2118"/>
          <p:cNvSpPr/>
          <p:nvPr/>
        </p:nvSpPr>
        <p:spPr>
          <a:xfrm>
            <a:off x="3492500" y="2852738"/>
            <a:ext cx="7620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释放</a:t>
            </a:r>
          </a:p>
        </p:txBody>
      </p:sp>
      <p:sp>
        <p:nvSpPr>
          <p:cNvPr id="2120" name="矩形 2119"/>
          <p:cNvSpPr/>
          <p:nvPr/>
        </p:nvSpPr>
        <p:spPr>
          <a:xfrm>
            <a:off x="3492500" y="3357563"/>
            <a:ext cx="6858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破裂</a:t>
            </a:r>
          </a:p>
        </p:txBody>
      </p:sp>
      <p:cxnSp>
        <p:nvCxnSpPr>
          <p:cNvPr id="20498" name="直接连接符 2120"/>
          <p:cNvCxnSpPr>
            <a:cxnSpLocks noChangeShapeType="1"/>
          </p:cNvCxnSpPr>
          <p:nvPr/>
        </p:nvCxnSpPr>
        <p:spPr bwMode="auto">
          <a:xfrm flipH="1">
            <a:off x="4343400" y="1752600"/>
            <a:ext cx="0" cy="39624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499" name="直接连接符 2121"/>
          <p:cNvCxnSpPr>
            <a:cxnSpLocks noChangeShapeType="1"/>
          </p:cNvCxnSpPr>
          <p:nvPr/>
        </p:nvCxnSpPr>
        <p:spPr bwMode="auto">
          <a:xfrm>
            <a:off x="4343400" y="1752600"/>
            <a:ext cx="2286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00" name="直接连接符 2122"/>
          <p:cNvCxnSpPr>
            <a:cxnSpLocks noChangeShapeType="1"/>
          </p:cNvCxnSpPr>
          <p:nvPr/>
        </p:nvCxnSpPr>
        <p:spPr bwMode="auto">
          <a:xfrm>
            <a:off x="4343400" y="5715000"/>
            <a:ext cx="2286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01" name="直接连接符 2123"/>
          <p:cNvCxnSpPr>
            <a:cxnSpLocks noChangeShapeType="1"/>
          </p:cNvCxnSpPr>
          <p:nvPr/>
        </p:nvCxnSpPr>
        <p:spPr bwMode="auto">
          <a:xfrm>
            <a:off x="4343400" y="23622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02" name="直接连接符 2124"/>
          <p:cNvCxnSpPr>
            <a:cxnSpLocks noChangeShapeType="1"/>
          </p:cNvCxnSpPr>
          <p:nvPr/>
        </p:nvCxnSpPr>
        <p:spPr bwMode="auto">
          <a:xfrm>
            <a:off x="4343400" y="30480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03" name="直接连接符 2125"/>
          <p:cNvCxnSpPr>
            <a:cxnSpLocks noChangeShapeType="1"/>
          </p:cNvCxnSpPr>
          <p:nvPr/>
        </p:nvCxnSpPr>
        <p:spPr bwMode="auto">
          <a:xfrm>
            <a:off x="4343400" y="38862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04" name="直接连接符 2126"/>
          <p:cNvCxnSpPr>
            <a:cxnSpLocks noChangeShapeType="1"/>
          </p:cNvCxnSpPr>
          <p:nvPr/>
        </p:nvCxnSpPr>
        <p:spPr bwMode="auto">
          <a:xfrm>
            <a:off x="4343400" y="4800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28" name="矩形 2127"/>
          <p:cNvSpPr/>
          <p:nvPr/>
        </p:nvSpPr>
        <p:spPr>
          <a:xfrm>
            <a:off x="4572000" y="1600200"/>
            <a:ext cx="9144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组织胺</a:t>
            </a:r>
          </a:p>
        </p:txBody>
      </p:sp>
      <p:sp>
        <p:nvSpPr>
          <p:cNvPr id="2129" name="矩形 2128"/>
          <p:cNvSpPr/>
          <p:nvPr/>
        </p:nvSpPr>
        <p:spPr>
          <a:xfrm>
            <a:off x="4572000" y="2209800"/>
            <a:ext cx="990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缓激肽</a:t>
            </a:r>
          </a:p>
        </p:txBody>
      </p:sp>
      <p:sp>
        <p:nvSpPr>
          <p:cNvPr id="2130" name="矩形 2129"/>
          <p:cNvSpPr/>
          <p:nvPr/>
        </p:nvSpPr>
        <p:spPr>
          <a:xfrm>
            <a:off x="4572000" y="2895600"/>
            <a:ext cx="11430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5-</a:t>
            </a: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羟色胺</a:t>
            </a:r>
          </a:p>
        </p:txBody>
      </p:sp>
      <p:sp>
        <p:nvSpPr>
          <p:cNvPr id="2131" name="矩形 2130"/>
          <p:cNvSpPr/>
          <p:nvPr/>
        </p:nvSpPr>
        <p:spPr>
          <a:xfrm>
            <a:off x="4572000" y="3733800"/>
            <a:ext cx="11430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慢反应物</a:t>
            </a:r>
          </a:p>
        </p:txBody>
      </p:sp>
      <p:sp>
        <p:nvSpPr>
          <p:cNvPr id="2132" name="矩形 2131"/>
          <p:cNvSpPr/>
          <p:nvPr/>
        </p:nvSpPr>
        <p:spPr>
          <a:xfrm>
            <a:off x="4572000" y="4648200"/>
            <a:ext cx="1371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血清素</a:t>
            </a:r>
          </a:p>
        </p:txBody>
      </p:sp>
      <p:sp>
        <p:nvSpPr>
          <p:cNvPr id="2133" name="矩形 2132"/>
          <p:cNvSpPr/>
          <p:nvPr/>
        </p:nvSpPr>
        <p:spPr>
          <a:xfrm>
            <a:off x="4495800" y="5562600"/>
            <a:ext cx="12954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乙酰胆碱</a:t>
            </a:r>
          </a:p>
        </p:txBody>
      </p:sp>
      <p:cxnSp>
        <p:nvCxnSpPr>
          <p:cNvPr id="20511" name="直接连接符 2133"/>
          <p:cNvCxnSpPr>
            <a:cxnSpLocks noChangeShapeType="1"/>
          </p:cNvCxnSpPr>
          <p:nvPr/>
        </p:nvCxnSpPr>
        <p:spPr bwMode="auto">
          <a:xfrm flipH="1">
            <a:off x="5715000" y="1752600"/>
            <a:ext cx="0" cy="39624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2" name="直接连接符 2134"/>
          <p:cNvCxnSpPr>
            <a:cxnSpLocks noChangeShapeType="1"/>
          </p:cNvCxnSpPr>
          <p:nvPr/>
        </p:nvCxnSpPr>
        <p:spPr bwMode="auto">
          <a:xfrm>
            <a:off x="5486400" y="57150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3" name="直接连接符 2135"/>
          <p:cNvCxnSpPr>
            <a:cxnSpLocks noChangeShapeType="1"/>
          </p:cNvCxnSpPr>
          <p:nvPr/>
        </p:nvCxnSpPr>
        <p:spPr bwMode="auto">
          <a:xfrm>
            <a:off x="5486400" y="1752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4" name="直接连接符 2136"/>
          <p:cNvCxnSpPr>
            <a:cxnSpLocks noChangeShapeType="1"/>
          </p:cNvCxnSpPr>
          <p:nvPr/>
        </p:nvCxnSpPr>
        <p:spPr bwMode="auto">
          <a:xfrm>
            <a:off x="5715000" y="19050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5" name="直接连接符 2137"/>
          <p:cNvCxnSpPr>
            <a:cxnSpLocks noChangeShapeType="1"/>
          </p:cNvCxnSpPr>
          <p:nvPr/>
        </p:nvCxnSpPr>
        <p:spPr bwMode="auto">
          <a:xfrm>
            <a:off x="5715000" y="27432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6" name="直接连接符 2138"/>
          <p:cNvCxnSpPr>
            <a:cxnSpLocks noChangeShapeType="1"/>
          </p:cNvCxnSpPr>
          <p:nvPr/>
        </p:nvCxnSpPr>
        <p:spPr bwMode="auto">
          <a:xfrm>
            <a:off x="5715000" y="41148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17" name="直接连接符 2139"/>
          <p:cNvCxnSpPr>
            <a:cxnSpLocks noChangeShapeType="1"/>
          </p:cNvCxnSpPr>
          <p:nvPr/>
        </p:nvCxnSpPr>
        <p:spPr bwMode="auto">
          <a:xfrm>
            <a:off x="5715000" y="5562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518" name="矩形 2140"/>
          <p:cNvSpPr>
            <a:spLocks noChangeArrowheads="1"/>
          </p:cNvSpPr>
          <p:nvPr/>
        </p:nvSpPr>
        <p:spPr bwMode="auto">
          <a:xfrm>
            <a:off x="5943600" y="1600200"/>
            <a:ext cx="9906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>
                <a:solidFill>
                  <a:srgbClr val="0099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平滑肌收缩</a:t>
            </a:r>
          </a:p>
        </p:txBody>
      </p:sp>
      <p:sp>
        <p:nvSpPr>
          <p:cNvPr id="2142" name="矩形 2141"/>
          <p:cNvSpPr/>
          <p:nvPr/>
        </p:nvSpPr>
        <p:spPr>
          <a:xfrm>
            <a:off x="6019800" y="2590800"/>
            <a:ext cx="990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00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微血管扩张</a:t>
            </a:r>
          </a:p>
        </p:txBody>
      </p:sp>
      <p:sp>
        <p:nvSpPr>
          <p:cNvPr id="2143" name="矩形 2142"/>
          <p:cNvSpPr/>
          <p:nvPr/>
        </p:nvSpPr>
        <p:spPr>
          <a:xfrm>
            <a:off x="6019800" y="3886200"/>
            <a:ext cx="838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 noProof="1">
                <a:solidFill>
                  <a:srgbClr val="00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cap</a:t>
            </a:r>
            <a:r>
              <a:rPr lang="zh-CN" altLang="en-US" sz="1800" b="1" noProof="1">
                <a:solidFill>
                  <a:srgbClr val="00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通透性</a:t>
            </a:r>
          </a:p>
        </p:txBody>
      </p:sp>
      <p:cxnSp>
        <p:nvCxnSpPr>
          <p:cNvPr id="20521" name="直接连接符 2143"/>
          <p:cNvCxnSpPr>
            <a:cxnSpLocks noChangeShapeType="1"/>
          </p:cNvCxnSpPr>
          <p:nvPr/>
        </p:nvCxnSpPr>
        <p:spPr bwMode="auto">
          <a:xfrm flipH="1" flipV="1">
            <a:off x="6629400" y="4191000"/>
            <a:ext cx="0" cy="228600"/>
          </a:xfrm>
          <a:prstGeom prst="line">
            <a:avLst/>
          </a:prstGeom>
          <a:noFill/>
          <a:ln w="9525">
            <a:solidFill>
              <a:srgbClr val="008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45" name="矩形 2144"/>
          <p:cNvSpPr/>
          <p:nvPr/>
        </p:nvSpPr>
        <p:spPr>
          <a:xfrm>
            <a:off x="6019800" y="5257800"/>
            <a:ext cx="762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solidFill>
                  <a:srgbClr val="00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腺体分泌</a:t>
            </a:r>
          </a:p>
        </p:txBody>
      </p:sp>
      <p:cxnSp>
        <p:nvCxnSpPr>
          <p:cNvPr id="20523" name="直接连接符 2145"/>
          <p:cNvCxnSpPr>
            <a:cxnSpLocks noChangeShapeType="1"/>
          </p:cNvCxnSpPr>
          <p:nvPr/>
        </p:nvCxnSpPr>
        <p:spPr bwMode="auto">
          <a:xfrm flipH="1" flipV="1">
            <a:off x="6629400" y="5562600"/>
            <a:ext cx="0" cy="228600"/>
          </a:xfrm>
          <a:prstGeom prst="line">
            <a:avLst/>
          </a:prstGeom>
          <a:noFill/>
          <a:ln w="9525">
            <a:solidFill>
              <a:srgbClr val="008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4" name="直接连接符 2146"/>
          <p:cNvCxnSpPr>
            <a:cxnSpLocks noChangeShapeType="1"/>
          </p:cNvCxnSpPr>
          <p:nvPr/>
        </p:nvCxnSpPr>
        <p:spPr bwMode="auto">
          <a:xfrm flipH="1">
            <a:off x="6858000" y="1752600"/>
            <a:ext cx="0" cy="39624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5" name="直接连接符 2147"/>
          <p:cNvCxnSpPr>
            <a:cxnSpLocks noChangeShapeType="1"/>
          </p:cNvCxnSpPr>
          <p:nvPr/>
        </p:nvCxnSpPr>
        <p:spPr bwMode="auto">
          <a:xfrm>
            <a:off x="6858000" y="1752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6" name="直接连接符 2148"/>
          <p:cNvCxnSpPr>
            <a:cxnSpLocks noChangeShapeType="1"/>
          </p:cNvCxnSpPr>
          <p:nvPr/>
        </p:nvCxnSpPr>
        <p:spPr bwMode="auto">
          <a:xfrm>
            <a:off x="6858000" y="2514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7" name="直接连接符 2149"/>
          <p:cNvCxnSpPr>
            <a:cxnSpLocks noChangeShapeType="1"/>
          </p:cNvCxnSpPr>
          <p:nvPr/>
        </p:nvCxnSpPr>
        <p:spPr bwMode="auto">
          <a:xfrm>
            <a:off x="6858000" y="30480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8" name="直接连接符 2150"/>
          <p:cNvCxnSpPr>
            <a:cxnSpLocks noChangeShapeType="1"/>
          </p:cNvCxnSpPr>
          <p:nvPr/>
        </p:nvCxnSpPr>
        <p:spPr bwMode="auto">
          <a:xfrm>
            <a:off x="6858000" y="40386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29" name="直接连接符 2151"/>
          <p:cNvCxnSpPr>
            <a:cxnSpLocks noChangeShapeType="1"/>
          </p:cNvCxnSpPr>
          <p:nvPr/>
        </p:nvCxnSpPr>
        <p:spPr bwMode="auto">
          <a:xfrm>
            <a:off x="6858000" y="50292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30" name="直接连接符 2152"/>
          <p:cNvCxnSpPr>
            <a:cxnSpLocks noChangeShapeType="1"/>
          </p:cNvCxnSpPr>
          <p:nvPr/>
        </p:nvCxnSpPr>
        <p:spPr bwMode="auto">
          <a:xfrm>
            <a:off x="6858000" y="5715000"/>
            <a:ext cx="228600" cy="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54" name="矩形 2153"/>
          <p:cNvSpPr/>
          <p:nvPr/>
        </p:nvSpPr>
        <p:spPr>
          <a:xfrm>
            <a:off x="7086600" y="1600200"/>
            <a:ext cx="1371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支气管痉挛</a:t>
            </a:r>
          </a:p>
        </p:txBody>
      </p:sp>
      <p:sp>
        <p:nvSpPr>
          <p:cNvPr id="2155" name="矩形 2154"/>
          <p:cNvSpPr/>
          <p:nvPr/>
        </p:nvSpPr>
        <p:spPr>
          <a:xfrm>
            <a:off x="7086600" y="2362200"/>
            <a:ext cx="12192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组织水肿</a:t>
            </a:r>
          </a:p>
        </p:txBody>
      </p:sp>
      <p:sp>
        <p:nvSpPr>
          <p:cNvPr id="2156" name="矩形 2155"/>
          <p:cNvSpPr/>
          <p:nvPr/>
        </p:nvSpPr>
        <p:spPr>
          <a:xfrm>
            <a:off x="7086600" y="2819400"/>
            <a:ext cx="1219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血管容积增大</a:t>
            </a:r>
          </a:p>
        </p:txBody>
      </p:sp>
      <p:sp>
        <p:nvSpPr>
          <p:cNvPr id="2157" name="矩形 2156"/>
          <p:cNvSpPr/>
          <p:nvPr/>
        </p:nvSpPr>
        <p:spPr>
          <a:xfrm>
            <a:off x="7086600" y="3886200"/>
            <a:ext cx="12954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血浆渗出</a:t>
            </a:r>
          </a:p>
        </p:txBody>
      </p:sp>
      <p:sp>
        <p:nvSpPr>
          <p:cNvPr id="2158" name="矩形 2157"/>
          <p:cNvSpPr/>
          <p:nvPr/>
        </p:nvSpPr>
        <p:spPr>
          <a:xfrm>
            <a:off x="7010400" y="4876800"/>
            <a:ext cx="1371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胃肠道痉挛</a:t>
            </a:r>
          </a:p>
        </p:txBody>
      </p:sp>
      <p:sp>
        <p:nvSpPr>
          <p:cNvPr id="2159" name="矩形 2158"/>
          <p:cNvSpPr/>
          <p:nvPr/>
        </p:nvSpPr>
        <p:spPr>
          <a:xfrm>
            <a:off x="7086600" y="5562600"/>
            <a:ext cx="12192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 b="1" noProof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皮肤过敏</a:t>
            </a:r>
          </a:p>
        </p:txBody>
      </p:sp>
      <p:sp>
        <p:nvSpPr>
          <p:cNvPr id="2160" name="标题 2159"/>
          <p:cNvSpPr>
            <a:spLocks noGrp="1"/>
          </p:cNvSpPr>
          <p:nvPr>
            <p:ph type="title" idx="4294967295"/>
          </p:nvPr>
        </p:nvSpPr>
        <p:spPr>
          <a:xfrm>
            <a:off x="1331913" y="188913"/>
            <a:ext cx="6872287" cy="809625"/>
          </a:xfrm>
        </p:spPr>
        <p:txBody>
          <a:bodyPr/>
          <a:lstStyle/>
          <a:p>
            <a:pPr>
              <a:buSzTx/>
            </a:pPr>
            <a:r>
              <a:rPr lang="zh-CN" altLang="en-US" sz="4000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黑体" panose="02010609060101010101" pitchFamily="49" charset="-122"/>
              </a:rPr>
              <a:t>青霉素过敏反应的机制</a:t>
            </a:r>
            <a:endParaRPr lang="zh-CN" altLang="en-US" sz="4000" noProof="1">
              <a:solidFill>
                <a:srgbClr val="800000"/>
              </a:solidFill>
              <a:effectLst>
                <a:outerShdw blurRad="38100" dist="38100" dir="2700000">
                  <a:srgbClr val="000000"/>
                </a:outerShdw>
              </a:effectLst>
              <a:ea typeface="黑体" panose="02010609060101010101" pitchFamily="49" charset="-122"/>
            </a:endParaRPr>
          </a:p>
        </p:txBody>
      </p:sp>
      <p:cxnSp>
        <p:nvCxnSpPr>
          <p:cNvPr id="20538" name="直接连接符 2160"/>
          <p:cNvCxnSpPr>
            <a:cxnSpLocks noChangeShapeType="1"/>
          </p:cNvCxnSpPr>
          <p:nvPr/>
        </p:nvCxnSpPr>
        <p:spPr bwMode="auto">
          <a:xfrm flipH="1">
            <a:off x="1331913" y="2133600"/>
            <a:ext cx="0" cy="790575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539" name="直接连接符 2161"/>
          <p:cNvCxnSpPr>
            <a:cxnSpLocks noChangeShapeType="1"/>
          </p:cNvCxnSpPr>
          <p:nvPr/>
        </p:nvCxnSpPr>
        <p:spPr bwMode="auto">
          <a:xfrm flipH="1">
            <a:off x="1331913" y="3573463"/>
            <a:ext cx="0" cy="1584325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9</a:t>
            </a:fld>
            <a:endParaRPr lang="ru-RU"/>
          </a:p>
        </p:txBody>
      </p:sp>
    </p:spTree>
  </p:cSld>
  <p:clrMapOvr>
    <a:masterClrMapping/>
  </p:clrMapOvr>
  <p:transition>
    <p:cut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5" name="矩形 2164"/>
          <p:cNvSpPr/>
          <p:nvPr/>
        </p:nvSpPr>
        <p:spPr>
          <a:xfrm>
            <a:off x="1619250" y="1268413"/>
            <a:ext cx="3024188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4400" u="none" kern="120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en-US" altLang="zh-CN" sz="4800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2.</a:t>
            </a:r>
            <a:r>
              <a:rPr lang="zh-CN" altLang="en-US" sz="4800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临床表现</a:t>
            </a:r>
          </a:p>
        </p:txBody>
      </p:sp>
      <p:sp>
        <p:nvSpPr>
          <p:cNvPr id="2166" name="标题 2165"/>
          <p:cNvSpPr>
            <a:spLocks noGrp="1"/>
          </p:cNvSpPr>
          <p:nvPr>
            <p:ph type="title" idx="4294967295"/>
          </p:nvPr>
        </p:nvSpPr>
        <p:spPr>
          <a:xfrm>
            <a:off x="1258888" y="115888"/>
            <a:ext cx="7273925" cy="928687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167" name="文本占位符 2166"/>
          <p:cNvSpPr>
            <a:spLocks noGrp="1"/>
          </p:cNvSpPr>
          <p:nvPr>
            <p:ph type="body" idx="4294967295"/>
          </p:nvPr>
        </p:nvSpPr>
        <p:spPr>
          <a:xfrm>
            <a:off x="684213" y="1916113"/>
            <a:ext cx="8208962" cy="4114800"/>
          </a:xfrm>
        </p:spPr>
        <p:txBody>
          <a:bodyPr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b="1" noProof="1">
                <a:solidFill>
                  <a:srgbClr val="80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）过敏性休克</a:t>
            </a:r>
          </a:p>
          <a:p>
            <a:pPr>
              <a:lnSpc>
                <a:spcPct val="120000"/>
              </a:lnSpc>
              <a:buClr>
                <a:srgbClr val="CC00CC"/>
              </a:buClr>
              <a:buSzPct val="75000"/>
              <a:buFont typeface="Wingdings" panose="05000000000000000000" pitchFamily="2" charset="2"/>
              <a:buChar char="v"/>
            </a:pP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呼吸系统</a:t>
            </a:r>
            <a:r>
              <a:rPr lang="en-US" altLang="zh-CN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: </a:t>
            </a: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胸闷、气促、呼吸困难，伴濒死感。</a:t>
            </a:r>
          </a:p>
          <a:p>
            <a:pPr>
              <a:lnSpc>
                <a:spcPct val="120000"/>
              </a:lnSpc>
              <a:buClr>
                <a:srgbClr val="CC00CC"/>
              </a:buClr>
              <a:buSzPct val="75000"/>
              <a:buFont typeface="Wingdings" panose="05000000000000000000" pitchFamily="2" charset="2"/>
              <a:buChar char="v"/>
            </a:pP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循环系统</a:t>
            </a:r>
            <a:r>
              <a:rPr lang="en-US" altLang="zh-CN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: </a:t>
            </a: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面色苍白、冷汗、紫钳、脉搏细</a:t>
            </a:r>
          </a:p>
          <a:p>
            <a:pPr>
              <a:lnSpc>
                <a:spcPct val="120000"/>
              </a:lnSpc>
              <a:buClr>
                <a:srgbClr val="CC00CC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      弱、血压下降。</a:t>
            </a:r>
          </a:p>
          <a:p>
            <a:pPr>
              <a:lnSpc>
                <a:spcPct val="120000"/>
              </a:lnSpc>
              <a:buClr>
                <a:srgbClr val="CC00CC"/>
              </a:buClr>
              <a:buSzPct val="75000"/>
              <a:buFont typeface="Wingdings" panose="05000000000000000000" pitchFamily="2" charset="2"/>
              <a:buChar char="v"/>
            </a:pP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中枢神经系统：头晕眼花、四肢麻木、意识丧</a:t>
            </a:r>
          </a:p>
          <a:p>
            <a:pPr>
              <a:lnSpc>
                <a:spcPct val="120000"/>
              </a:lnSpc>
              <a:buClr>
                <a:srgbClr val="CC00CC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800" b="1" noProof="1">
                <a:solidFill>
                  <a:srgbClr val="00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            失、抽搐、大小便失禁等。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10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0" name="文本占位符 2169"/>
          <p:cNvSpPr>
            <a:spLocks noGrp="1"/>
          </p:cNvSpPr>
          <p:nvPr>
            <p:ph type="body" idx="4294967295"/>
          </p:nvPr>
        </p:nvSpPr>
        <p:spPr>
          <a:xfrm>
            <a:off x="827088" y="2386013"/>
            <a:ext cx="7772400" cy="4471987"/>
          </a:xfrm>
        </p:spPr>
        <p:txBody>
          <a:bodyPr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smtClean="0">
                <a:solidFill>
                  <a:schemeClr val="tx2"/>
                </a:solidFill>
                <a:ea typeface="黑体" panose="02010609060101010101" pitchFamily="49" charset="-122"/>
              </a:rPr>
              <a:t>      </a:t>
            </a:r>
            <a:r>
              <a:rPr lang="zh-CN" altLang="en-US" b="1" smtClean="0">
                <a:solidFill>
                  <a:srgbClr val="800000"/>
                </a:solidFill>
                <a:ea typeface="黑体" panose="02010609060101010101" pitchFamily="49" charset="-122"/>
              </a:rPr>
              <a:t>（</a:t>
            </a:r>
            <a:r>
              <a:rPr lang="en-US" altLang="zh-CN" b="1" smtClean="0">
                <a:solidFill>
                  <a:srgbClr val="800000"/>
                </a:solidFill>
                <a:ea typeface="黑体" panose="02010609060101010101" pitchFamily="49" charset="-122"/>
              </a:rPr>
              <a:t>2</a:t>
            </a:r>
            <a:r>
              <a:rPr lang="zh-CN" altLang="en-US" b="1" smtClean="0">
                <a:solidFill>
                  <a:srgbClr val="800000"/>
                </a:solidFill>
                <a:ea typeface="黑体" panose="02010609060101010101" pitchFamily="49" charset="-122"/>
              </a:rPr>
              <a:t>）</a:t>
            </a:r>
            <a:r>
              <a:rPr lang="zh-CN" altLang="en-US" sz="3600" b="1" smtClean="0">
                <a:solidFill>
                  <a:srgbClr val="8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血清病型反应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一般在用药后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712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天发生。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</a:t>
            </a: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临床表现同血清病相似。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    发热、关节肿痛、皮肤发痒、荨麻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疹、全身淋巴结肿大、腹痛等。</a:t>
            </a:r>
          </a:p>
        </p:txBody>
      </p:sp>
      <p:sp>
        <p:nvSpPr>
          <p:cNvPr id="2171" name="标题 2170"/>
          <p:cNvSpPr>
            <a:spLocks noGrp="1"/>
          </p:cNvSpPr>
          <p:nvPr>
            <p:ph type="title" idx="4294967295"/>
          </p:nvPr>
        </p:nvSpPr>
        <p:spPr>
          <a:xfrm>
            <a:off x="1042988" y="549275"/>
            <a:ext cx="7273925" cy="928688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172" name="矩形 2171"/>
          <p:cNvSpPr/>
          <p:nvPr/>
        </p:nvSpPr>
        <p:spPr>
          <a:xfrm>
            <a:off x="1547813" y="1557338"/>
            <a:ext cx="3024187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4400" u="none" kern="120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2.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临床表现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11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文本占位符 2174"/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2997200"/>
            <a:ext cx="7772400" cy="3502025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3600" b="1" smtClean="0">
                <a:solidFill>
                  <a:srgbClr val="669900"/>
                </a:solidFill>
                <a:ea typeface="黑体" panose="02010609060101010101" pitchFamily="49" charset="-122"/>
              </a:rPr>
              <a:t>   </a:t>
            </a:r>
            <a:r>
              <a:rPr lang="zh-CN" altLang="en-US" b="1" smtClean="0">
                <a:solidFill>
                  <a:srgbClr val="8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b="1" smtClean="0">
                <a:solidFill>
                  <a:srgbClr val="8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b="1" smtClean="0">
                <a:solidFill>
                  <a:srgbClr val="8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）器官或组织的过敏反应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36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皮肤过敏反应：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36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呼吸道过敏反应：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zh-CN" sz="36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 </a:t>
            </a:r>
            <a:r>
              <a:rPr lang="zh-CN" altLang="en-US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消化系统过敏反应：</a:t>
            </a:r>
          </a:p>
        </p:txBody>
      </p:sp>
      <p:pic>
        <p:nvPicPr>
          <p:cNvPr id="26626" name="图片 217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5825" y="2349500"/>
            <a:ext cx="1392238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图片 21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4800" y="4437063"/>
            <a:ext cx="37592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78" name="标题 2177"/>
          <p:cNvSpPr>
            <a:spLocks noGrp="1"/>
          </p:cNvSpPr>
          <p:nvPr>
            <p:ph type="title" idx="4294967295"/>
          </p:nvPr>
        </p:nvSpPr>
        <p:spPr>
          <a:xfrm>
            <a:off x="1116013" y="620713"/>
            <a:ext cx="7273925" cy="928687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179" name="矩形 2178"/>
          <p:cNvSpPr/>
          <p:nvPr/>
        </p:nvSpPr>
        <p:spPr>
          <a:xfrm>
            <a:off x="1619250" y="1916113"/>
            <a:ext cx="3024188" cy="762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4400" u="none" kern="120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r>
              <a:rPr lang="en-US" altLang="zh-CN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2.</a:t>
            </a:r>
            <a:r>
              <a:rPr lang="zh-CN" altLang="en-US" b="1" noProof="1">
                <a:effectLst>
                  <a:outerShdw blurRad="38100" dist="38100" dir="2700000">
                    <a:srgbClr val="FFFFFF"/>
                  </a:outerShdw>
                </a:effectLst>
                <a:latin typeface="华文新魏" panose="02010800040101010101" pitchFamily="2" charset="-122"/>
                <a:ea typeface="华文新魏" pitchFamily="2" charset="-122"/>
              </a:rPr>
              <a:t>临床表现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12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占位符 2181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1628775"/>
            <a:ext cx="7772400" cy="165576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zh-CN" sz="3600" b="1" smtClean="0">
                <a:solidFill>
                  <a:srgbClr val="9933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      </a:t>
            </a:r>
            <a:r>
              <a:rPr lang="zh-CN" altLang="en-US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做好预防及急救的准备，并密切观察病人的反应。</a:t>
            </a:r>
          </a:p>
        </p:txBody>
      </p:sp>
      <p:pic>
        <p:nvPicPr>
          <p:cNvPr id="28674" name="图片 218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0200" y="3676650"/>
            <a:ext cx="3429000" cy="257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5" name="图片 218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6375" y="3500438"/>
            <a:ext cx="3429000" cy="257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85" name="标题 2184"/>
          <p:cNvSpPr>
            <a:spLocks noGrp="1"/>
          </p:cNvSpPr>
          <p:nvPr>
            <p:ph type="title" idx="4294967295"/>
          </p:nvPr>
        </p:nvSpPr>
        <p:spPr>
          <a:xfrm>
            <a:off x="1116013" y="549275"/>
            <a:ext cx="7273925" cy="928688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13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文本占位符 2187"/>
          <p:cNvSpPr>
            <a:spLocks noGrp="1" noChangeArrowheads="1"/>
          </p:cNvSpPr>
          <p:nvPr>
            <p:ph type="body" idx="4294967295"/>
          </p:nvPr>
        </p:nvSpPr>
        <p:spPr>
          <a:xfrm>
            <a:off x="971550" y="1268413"/>
            <a:ext cx="7924800" cy="4144962"/>
          </a:xfrm>
        </p:spPr>
        <p:txBody>
          <a:bodyPr/>
          <a:lstStyle/>
          <a:p>
            <a:pPr eaLnBrk="0" hangingPunct="0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en-US" altLang="zh-CN" sz="3600" b="1" smtClean="0">
                <a:solidFill>
                  <a:srgbClr val="9933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3600" b="1" smtClean="0">
                <a:solidFill>
                  <a:srgbClr val="9933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急救措施</a:t>
            </a:r>
          </a:p>
          <a:p>
            <a:pPr eaLnBrk="0" hangingPunct="0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1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立即停药，就地平卧。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2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</a:t>
            </a:r>
            <a:r>
              <a:rPr lang="en-US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立即皮下注射0.1%的盐酸肾上腺素0.5-1ml，小儿酌减。如症状不缓解，可每隔30分钟皮下或静脉注射该药0.5ml。</a:t>
            </a:r>
          </a:p>
          <a:p>
            <a:pPr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3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）维持呼吸：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氧气吸入改善缺氧症状。 人工呼吸、呼吸兴奋剂或气管切开</a:t>
            </a:r>
          </a:p>
        </p:txBody>
      </p:sp>
      <p:sp>
        <p:nvSpPr>
          <p:cNvPr id="2189" name="椭圆形标注 2188"/>
          <p:cNvSpPr>
            <a:spLocks noChangeArrowheads="1"/>
          </p:cNvSpPr>
          <p:nvPr/>
        </p:nvSpPr>
        <p:spPr bwMode="auto">
          <a:xfrm>
            <a:off x="0" y="3860800"/>
            <a:ext cx="8686800" cy="3352800"/>
          </a:xfrm>
          <a:prstGeom prst="wedgeEllipseCallout">
            <a:avLst>
              <a:gd name="adj1" fmla="val -25380"/>
              <a:gd name="adj2" fmla="val 42088"/>
            </a:avLst>
          </a:prstGeom>
          <a:gradFill rotWithShape="0">
            <a:gsLst>
              <a:gs pos="0">
                <a:srgbClr val="00E4A8"/>
              </a:gs>
              <a:gs pos="100000">
                <a:srgbClr val="FFFFFF"/>
              </a:gs>
            </a:gsLst>
            <a:lin ang="18900000"/>
          </a:gradFill>
          <a:ln w="9525">
            <a:solidFill>
              <a:srgbClr val="000000"/>
            </a:solidFill>
            <a:miter lim="800000"/>
          </a:ln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隶书" pitchFamily="49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en-US" altLang="zh-CN" sz="3200" b="1">
                <a:ea typeface="宋体" panose="02010600030101010101" pitchFamily="2" charset="-122"/>
              </a:rPr>
              <a:t>      </a:t>
            </a:r>
            <a:r>
              <a:rPr lang="zh-CN" altLang="en-US" sz="3200" b="1">
                <a:ea typeface="宋体" panose="02010600030101010101" pitchFamily="2" charset="-122"/>
              </a:rPr>
              <a:t>肾上腺素是抢救过敏性休克的首选药物，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ea typeface="宋体" panose="02010600030101010101" pitchFamily="2" charset="-122"/>
              </a:rPr>
              <a:t>具有收缩血管、增加外周阻力、提升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ea typeface="宋体" panose="02010600030101010101" pitchFamily="2" charset="-122"/>
              </a:rPr>
              <a:t>血压、兴奋心肌、增加心输出量以及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ea typeface="宋体" panose="02010600030101010101" pitchFamily="2" charset="-122"/>
              </a:rPr>
              <a:t>松弛支气管平滑肌等作用。</a:t>
            </a:r>
          </a:p>
        </p:txBody>
      </p:sp>
      <p:sp>
        <p:nvSpPr>
          <p:cNvPr id="2190" name="标题 2189"/>
          <p:cNvSpPr>
            <a:spLocks noGrp="1"/>
          </p:cNvSpPr>
          <p:nvPr>
            <p:ph type="title" idx="4294967295"/>
          </p:nvPr>
        </p:nvSpPr>
        <p:spPr>
          <a:xfrm>
            <a:off x="1258888" y="404813"/>
            <a:ext cx="7273925" cy="928687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14</a:t>
            </a:fld>
            <a:endParaRPr lang="ru-RU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1" dur="500"/>
                                        <p:tgtEl>
                                          <p:spTgt spid="2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9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文本占位符 2192"/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1700213"/>
            <a:ext cx="7772400" cy="4876800"/>
          </a:xfrm>
        </p:spPr>
        <p:txBody>
          <a:bodyPr/>
          <a:lstStyle/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en-US" altLang="zh-CN" sz="3600" b="1" smtClean="0">
                <a:solidFill>
                  <a:srgbClr val="9933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3600" b="1" smtClean="0">
                <a:solidFill>
                  <a:srgbClr val="9933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急救措施</a:t>
            </a:r>
            <a:endParaRPr lang="zh-CN" altLang="en-US" b="1" smtClean="0">
              <a:solidFill>
                <a:srgbClr val="00FFFF"/>
              </a:solidFill>
              <a:latin typeface="黑体" panose="02010609060101010101" pitchFamily="49" charset="-122"/>
              <a:ea typeface="黑体" panose="02010609060101010101" pitchFamily="49" charset="-122"/>
              <a:sym typeface="Symbol" panose="05050102010706020507" pitchFamily="18" charset="2"/>
            </a:endParaRP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4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）抗过敏  遵医嘱给予激素类药物</a:t>
            </a: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5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使用抗组织胺药物</a:t>
            </a: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6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）根据病情使用升压药物，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补充血容量</a:t>
            </a: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7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呼吸、心跳停止，应立即行心肺复苏术</a:t>
            </a: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（</a:t>
            </a: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8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）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同时密切观察病人的生命体征、尿量及 </a:t>
            </a:r>
          </a:p>
          <a:p>
            <a:pPr>
              <a:lnSpc>
                <a:spcPct val="110000"/>
              </a:lnSpc>
              <a:spcBef>
                <a:spcPct val="30000"/>
              </a:spcBef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   病情变化，并做好纪录。</a:t>
            </a:r>
          </a:p>
        </p:txBody>
      </p:sp>
      <p:sp>
        <p:nvSpPr>
          <p:cNvPr id="2194" name="标题 2193"/>
          <p:cNvSpPr>
            <a:spLocks noGrp="1"/>
          </p:cNvSpPr>
          <p:nvPr>
            <p:ph type="title" idx="4294967295"/>
          </p:nvPr>
        </p:nvSpPr>
        <p:spPr>
          <a:xfrm>
            <a:off x="1042988" y="549275"/>
            <a:ext cx="7273925" cy="928688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（二）青霉素过敏反应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15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文本占位符 2196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621587" cy="4537075"/>
          </a:xfrm>
        </p:spPr>
        <p:txBody>
          <a:bodyPr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1.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用药前须详细询问用药史、过敏史和家族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   史：试验结果阳性者禁用青霉素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2.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试验结果可疑阳性，应做对照试验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3.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  <a:sym typeface="Symbol" panose="05050102010706020507" pitchFamily="18" charset="2"/>
              </a:rPr>
              <a:t>药液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现用现配，配置试验液或稀释青霉素药液的生理盐水应专用。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en-US" altLang="zh-CN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不宜空腹进行皮肤试验或药物注射</a:t>
            </a:r>
          </a:p>
        </p:txBody>
      </p:sp>
      <p:sp>
        <p:nvSpPr>
          <p:cNvPr id="2198" name="标题 2197"/>
          <p:cNvSpPr>
            <a:spLocks noGrp="1"/>
          </p:cNvSpPr>
          <p:nvPr>
            <p:ph type="title" idx="4294967295"/>
          </p:nvPr>
        </p:nvSpPr>
        <p:spPr>
          <a:xfrm>
            <a:off x="1116013" y="765175"/>
            <a:ext cx="7273925" cy="928688"/>
          </a:xfrm>
        </p:spPr>
        <p:txBody>
          <a:bodyPr anchor="ctr"/>
          <a:lstStyle/>
          <a:p>
            <a:pPr>
              <a:buSzTx/>
            </a:pPr>
            <a:r>
              <a:rPr lang="zh-CN" altLang="en-US" b="1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（三）注意事项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CD100-253C-4028-BB2A-5EEBD021B5DB}" type="slidenum">
              <a:rPr lang="ru-RU" smtClean="0"/>
              <a:t>16</a:t>
            </a:fld>
            <a:endParaRPr lang="ru-RU"/>
          </a:p>
        </p:txBody>
      </p:sp>
    </p:spTree>
  </p:cSld>
  <p:clrMapOvr>
    <a:masterClrMapping/>
  </p:clrMapOvr>
  <p:transition>
    <p:pull dir="r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https://d.book118.com/197120053023006044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Tahoma</vt:lpstr>
      <vt:lpstr>宋体</vt:lpstr>
      <vt:lpstr>Wingdings</vt:lpstr>
      <vt:lpstr>Times New Roman</vt:lpstr>
      <vt:lpstr>隶书</vt:lpstr>
      <vt:lpstr>楷体_GB2312</vt:lpstr>
      <vt:lpstr>华文行楷</vt:lpstr>
      <vt:lpstr>Calibri Light</vt:lpstr>
      <vt:lpstr>华文新魏</vt:lpstr>
      <vt:lpstr>黑体</vt:lpstr>
      <vt:lpstr>Symbol</vt:lpstr>
      <vt:lpstr>华文隶书</vt:lpstr>
      <vt:lpstr>Office Theme</vt:lpstr>
      <vt:lpstr>PowerPoint Presentation</vt:lpstr>
      <vt:lpstr>一、药物过敏反应特点</vt:lpstr>
      <vt:lpstr>二、青霉素过敏试验</vt:lpstr>
      <vt:lpstr>（一）青霉素过敏试验法</vt:lpstr>
      <vt:lpstr>（一）青霉素过敏试验法</vt:lpstr>
      <vt:lpstr>3.皮试结果的判断</vt:lpstr>
      <vt:lpstr>（一）青霉素过敏试验法</vt:lpstr>
      <vt:lpstr>（二）青霉素过敏反应</vt:lpstr>
      <vt:lpstr>青霉素过敏反应的机制</vt:lpstr>
      <vt:lpstr>（二）青霉素过敏反应</vt:lpstr>
      <vt:lpstr>（二）青霉素过敏反应</vt:lpstr>
      <vt:lpstr>（二）青霉素过敏反应</vt:lpstr>
      <vt:lpstr>（二）青霉素过敏反应</vt:lpstr>
      <vt:lpstr>（二）青霉素过敏反应</vt:lpstr>
      <vt:lpstr>（二）青霉素过敏反应</vt:lpstr>
      <vt:lpstr>（三）注意事项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2024-09-18T08:07:18.201</cp:lastPrinted>
  <dcterms:created xsi:type="dcterms:W3CDTF">2024-09-18T00:07:18Z</dcterms:created>
  <dcterms:modified xsi:type="dcterms:W3CDTF">2024-09-18T00:07:19Z</dcterms:modified>
</cp:coreProperties>
</file>