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PJLDCN+MS-UIGothic"/>
      <p:regular r:id="rId17"/>
    </p:embeddedFont>
    <p:embeddedFont>
      <p:font typeface="HTGIMH+ADIPOH+ArialMT"/>
      <p:regular r:id="rId18"/>
    </p:embeddedFont>
    <p:embeddedFont>
      <p:font typeface="WPMHOA+SWAUHK+MicrosoftYaHei-Bold"/>
      <p:regular r:id="rId19"/>
    </p:embeddedFont>
    <p:embeddedFont>
      <p:font typeface="DSSSCR+HACGSA+MicrosoftYaHei"/>
      <p:regular r:id="rId20"/>
    </p:embeddedFont>
    <p:embeddedFont>
      <p:font typeface="HKDOSM+UAGJTM+Arial-BoldMT"/>
      <p:regular r:id="rId21"/>
    </p:embeddedFont>
    <p:embeddedFont>
      <p:font typeface="OCNVRI+HACGSA+MicrosoftYaHei"/>
      <p:regular r:id="rId22"/>
    </p:embeddedFont>
    <p:embeddedFont>
      <p:font typeface="PBCLFG+ADIPOH+ArialMT"/>
      <p:regular r:id="rId23"/>
    </p:embeddedFont>
    <p:embeddedFont>
      <p:font typeface="STSQLL+SWAUHK+MicrosoftYaHei-Bold"/>
      <p:regular r:id="rId24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font" Target="fonts/font6.fntdata" /><Relationship Id="rId23" Type="http://schemas.openxmlformats.org/officeDocument/2006/relationships/font" Target="fonts/font7.fntdata" /><Relationship Id="rId24" Type="http://schemas.openxmlformats.org/officeDocument/2006/relationships/font" Target="fonts/font8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FD89E-2987-4225-A806-BE5F234C9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A338-D598-498C-B7F4-5879A11D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C495F-34CC-44A7-B7AD-A35BF91F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88A71-1EAF-463B-BEE2-D69D04A87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ED333-566E-4B39-9634-9D58A53D5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CFECF-683A-434B-89A5-78C0FAA3F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ADD18-DE02-44A4-B1BC-9F942E588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890B2-ED58-4929-92A6-A69B4A495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4773E-9A99-4EAB-9318-12B1A41D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EAF20-2AAC-4000-B123-673B417A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76977-2476-4E0D-B2DF-CACFE98D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21200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77229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PJLDCN+MS-UIGothic"/>
                <a:cs typeface="PJLDCN+MS-UIGothic"/>
              </a:rPr>
              <a:t>音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标</a:t>
            </a:r>
            <a:r>
              <a:rPr sz="4950">
                <a:solidFill>
                  <a:srgbClr val="CB3600"/>
                </a:solidFill>
                <a:latin typeface="PJLDCN+MS-UIGothic"/>
                <a:cs typeface="PJLDCN+MS-UIGothic"/>
              </a:rPr>
              <a:t>完整教学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PJLDCN+MS-UIGothic"/>
                <a:cs typeface="PJLDC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PJLDCN+MS-UIGothic"/>
                <a:cs typeface="PJLDCN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TGIMH+ADIPOH+ArialMT"/>
                <a:cs typeface="HTGIMH+ADIPO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音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标简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1830260"/>
            <a:ext cx="2490509" cy="2572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TGIMH+ADIPOH+ArialMT"/>
                <a:cs typeface="HTGIMH+ADIPO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音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知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TGIMH+ADIPOH+ArialMT"/>
                <a:cs typeface="HTGIMH+ADIPO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音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学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TGIMH+ADIPOH+ArialMT"/>
                <a:cs typeface="HTGIMH+ADIPO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音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标发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音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HTGIMH+ADIPOH+ArialMT"/>
                <a:cs typeface="HTGIMH+ADIPOH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音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学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习资</a:t>
            </a:r>
            <a:r>
              <a:rPr sz="2400">
                <a:solidFill>
                  <a:srgbClr val="8C1610"/>
                </a:solidFill>
                <a:latin typeface="PJLDCN+MS-UIGothic"/>
                <a:cs typeface="PJLDCN+MS-UIGothic"/>
              </a:rPr>
              <a:t>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WPMHOA+SWAUHK+MicrosoftYaHei-Bold"/>
                <a:cs typeface="WPMHOA+SWAUH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音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标简</a:t>
            </a: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 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是用来表示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音的符号，通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可以准确地表示出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符号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符号包括元音和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音，元音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表示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的音，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表示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阻碍气流的音。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6085" y="42322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音学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的基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19420" y="4232271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提高听力理解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9280" y="42322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言交流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是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的基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，掌握音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可以帮助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者正确地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音，提高口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表达能力。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746182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正确的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于听力理解也非常重要，掌握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可以帮助学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者更好地理解不同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微差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正确的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音是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言交流的基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，掌握音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以帮助学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PJLDCN+MS-UIGothic"/>
                <a:cs typeface="PJLDCN+MS-UIGothic"/>
              </a:rPr>
              <a:t>者更好地与他人交流。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的分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PMHOA+SWAUHK+MicrosoftYaHei-Bold"/>
                <a:cs typeface="WPMHOA+SWAUH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PMHOA+SWAUHK+MicrosoftYaHei-Bold"/>
                <a:cs typeface="WPMHOA+SWAUH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PMHOA+SWAUHK+MicrosoftYaHei-Bold"/>
                <a:cs typeface="WPMHOA+SWAUH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PJLDCN+MS-UIGothic"/>
                <a:cs typeface="PJLDCN+MS-UIGothic"/>
              </a:rPr>
              <a:t>国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际</a:t>
            </a: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PJLDCN+MS-UIGothic"/>
                <a:cs typeface="PJLDCN+MS-UIGothic"/>
              </a:rPr>
              <a:t>英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其他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言音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是国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上通用的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符号，包括一系列的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元音和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音符号。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专门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用来表示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音的符号，包括一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系列的元音和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音符号。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除了国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和英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之外，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有其他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言的音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，如法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、德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WPMHOA+SWAUHK+MicrosoftYaHei-Bold"/>
                <a:cs typeface="WPMHOA+SWAUH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音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知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元音音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元音音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单</a:t>
            </a: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元音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JLDCN+MS-UIGothic"/>
                <a:cs typeface="PJLDCN+MS-UIGothic"/>
              </a:rPr>
              <a:t>双元音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元音是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、气流通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口腔不受阻碍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出的音。元音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是英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中的重要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成部</a:t>
            </a:r>
          </a:p>
          <a:p>
            <a:pPr marL="26923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分，共有</a:t>
            </a:r>
            <a:r>
              <a:rPr sz="1500">
                <a:solidFill>
                  <a:srgbClr val="000000"/>
                </a:solidFill>
                <a:latin typeface="DSSSCR+HACGSA+MicrosoftYaHei"/>
                <a:cs typeface="DSSSCR+HACGSA+MicrosoftYaHei"/>
              </a:rPr>
              <a:t>20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个元音音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元音是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、气流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口腔不受阻碍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出的基本元</a:t>
            </a:r>
          </a:p>
          <a:p>
            <a:pPr marL="36448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音，共有</a:t>
            </a:r>
            <a:r>
              <a:rPr sz="1500">
                <a:solidFill>
                  <a:srgbClr val="000000"/>
                </a:solidFill>
                <a:latin typeface="DSSSCR+HACGSA+MicrosoftYaHei"/>
                <a:cs typeface="DSSSCR+HACGSA+MicrosoftYaHei"/>
              </a:rPr>
              <a:t>12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元音。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双元音是由两个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元音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合而成</a:t>
            </a:r>
          </a:p>
          <a:p>
            <a:pPr marL="42036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的，共有</a:t>
            </a:r>
            <a:r>
              <a:rPr sz="1500">
                <a:solidFill>
                  <a:srgbClr val="000000"/>
                </a:solidFill>
                <a:latin typeface="DSSSCR+HACGSA+MicrosoftYaHei"/>
                <a:cs typeface="DSSSCR+HACGSA+MicrosoftYaHei"/>
              </a:rPr>
              <a:t>8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个双元音。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音音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辅</a:t>
            </a:r>
            <a:r>
              <a:rPr sz="2300" spc="25">
                <a:solidFill>
                  <a:srgbClr val="EB554D"/>
                </a:solidFill>
                <a:latin typeface="PJLDCN+MS-UIGothic"/>
                <a:cs typeface="PJLDCN+MS-UIGothic"/>
              </a:rPr>
              <a:t>音音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EB554D"/>
                </a:solidFill>
                <a:latin typeface="PJLDCN+MS-UIGothic"/>
                <a:cs typeface="PJLDCN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JLDCN+MS-UIGothic"/>
                <a:cs typeface="PJLDCN+MS-UIGothic"/>
              </a:rPr>
              <a:t>爆破音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JLDCN+MS-UIGothic"/>
                <a:cs typeface="PJLDCN+MS-UIGothic"/>
              </a:rPr>
              <a:t>摩擦音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气流受阻或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鼻腔、口腔等部位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出的音，共有</a:t>
            </a:r>
            <a:r>
              <a:rPr sz="1500">
                <a:solidFill>
                  <a:srgbClr val="000000"/>
                </a:solidFill>
                <a:latin typeface="DSSSCR+HACGSA+MicrosoftYaHei"/>
                <a:cs typeface="DSSSCR+HACGSA+MicrosoftYaHei"/>
              </a:rPr>
              <a:t>28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6470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爆破音是指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、气流受阻后突然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放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出气流的音，共有</a:t>
            </a:r>
            <a:r>
              <a:rPr sz="1500">
                <a:solidFill>
                  <a:srgbClr val="000000"/>
                </a:solidFill>
                <a:latin typeface="DSSSCR+HACGSA+MicrosoftYaHei"/>
                <a:cs typeface="DSSSCR+HACGSA+MicrosoftYaHei"/>
              </a:rPr>
              <a:t>6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个爆破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摩擦音是指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气流受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阻后通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摩擦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出的音，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共有</a:t>
            </a:r>
            <a:r>
              <a:rPr sz="1500">
                <a:solidFill>
                  <a:srgbClr val="000000"/>
                </a:solidFill>
                <a:latin typeface="DSSSCR+HACGSA+MicrosoftYaHei"/>
                <a:cs typeface="DSSSCR+HACGSA+MicrosoftYaHei"/>
              </a:rPr>
              <a:t>14</a:t>
            </a:r>
            <a:r>
              <a:rPr sz="1500">
                <a:solidFill>
                  <a:srgbClr val="000000"/>
                </a:solidFill>
                <a:latin typeface="PJLDCN+MS-UIGothic"/>
                <a:cs typeface="PJLDCN+MS-UIGothic"/>
              </a:rPr>
              <a:t>个摩擦音。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标发</a:t>
            </a: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标发</a:t>
            </a:r>
            <a:r>
              <a:rPr sz="2000" spc="23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2000" spc="23">
                <a:solidFill>
                  <a:srgbClr val="FFFDFD"/>
                </a:solidFill>
                <a:latin typeface="PJLDCN+MS-UIGothic"/>
                <a:cs typeface="PJLDCN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3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掌握音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标发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规则对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于正确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音至关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重要，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包括元音和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音特点、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音技巧等。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包括清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浊对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立、送气与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不送气、声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等方面的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JLDCN+MS-UIGothic"/>
                <a:cs typeface="PJLDCN+MS-UIGothic"/>
              </a:rPr>
              <a:t>元音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3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元音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包括元音的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度、重音、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语调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等方面的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PJLDCN+MS-UIGothic"/>
                <a:cs typeface="PJLDC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WPMHOA+SWAUHK+MicrosoftYaHei-Bold"/>
                <a:cs typeface="WPMHOA+SWAUH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音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学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习</a:t>
            </a:r>
            <a:r>
              <a:rPr sz="4500">
                <a:solidFill>
                  <a:srgbClr val="982900"/>
                </a:solidFill>
                <a:latin typeface="PJLDCN+MS-UIGothic"/>
                <a:cs typeface="PJLDCN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PJLDCN+MS-UIGothic"/>
                <a:cs typeface="PJLDCN+MS-UIGothic"/>
              </a:rPr>
              <a:t>听与模仿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JLDCN+MS-UIGothic"/>
                <a:cs typeface="PJLDCN+MS-UIGothic"/>
              </a:rPr>
              <a:t>听力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音或真人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JLDCN+MS-UIGothic"/>
                <a:cs typeface="PJLDCN+MS-UIGothic"/>
              </a:rPr>
              <a:t>的敏感度，提高辨音能力。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JLDCN+MS-UIGothic"/>
                <a:cs typeface="PJLDCN+MS-UIGothic"/>
              </a:rPr>
              <a:t>模仿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PJLDCN+MS-UIGothic"/>
                <a:cs typeface="PJLDCN+MS-UIGothic"/>
              </a:rPr>
              <a:t>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鼓励学生模仿老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音或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音，注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音的准确性和清晰度，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FFFFFF"/>
                </a:solidFill>
                <a:latin typeface="PJLDCN+MS-UIGothic"/>
                <a:cs typeface="PJLDC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https://d.book118.com/197122120021006053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PJLDCN+MS-UIGothic</vt:lpstr>
      <vt:lpstr>SimSun</vt:lpstr>
      <vt:lpstr>HTGIMH+ADIPOH+ArialMT</vt:lpstr>
      <vt:lpstr>Times New Roman</vt:lpstr>
      <vt:lpstr>WPMHOA+SWAUHK+MicrosoftYaHei-Bold</vt:lpstr>
      <vt:lpstr>DSSSCR+HACGSA+MicrosoftYaHei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2024-09-26T21:24:11.724</cp:lastPrinted>
  <dcterms:created xsi:type="dcterms:W3CDTF">2024-09-26T13:24:11Z</dcterms:created>
  <dcterms:modified xsi:type="dcterms:W3CDTF">2024-09-26T13:24:12Z</dcterms:modified>
</cp:coreProperties>
</file>