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190F63-BF66-47C2-B604-E0A9BA8AAC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9985E-0D18-43C5-A467-4BC940C8A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28E8BE-B8B1-4D85-AB41-A8E13FFEB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A83798-7515-4563-BAC2-E7E8EA7FF9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C0C6CF-A5A7-4357-B3B2-6AE770CDE2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77B5A7-5A05-4B23-919E-2D196C77CF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C409AF-BB8C-4B58-8ACC-2FFE108E21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4A4959-5DC0-4C38-86B6-9365754EF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2BE649-981F-439F-8CEC-67811A67A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42547B-A850-4E2F-82E5-2BC6AAEA1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C01B57-FE66-40A9-8DAA-148A8D43E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13402000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鼻饲胃管护理培训PPT\n## 1.鼻饲胃管护理的基本概念与重要性\n### 1.1鼻饲胃管护理的定义与目的\n### 1.2鼻饲胃管护理的重要性及影响\n### 1.3鼻饲胃管护理的适应症与禁忌症\n## 2.鼻饲胃管的种类与选择\n### 2.1鼻饲胃管的种类及特点\n### 2.2如何选择合适的鼻饲胃管\n### 2.3鼻饲胃管的品牌与厂家推荐\n## 3.鼻饲胃管护理的操作流程\n### 3.1鼻饲胃管的插入方法与技巧\n### 3.2鼻饲胃管的固定与维护\n### 3.3鼻饲胃管的拔除与处理\n## 4.鼻饲胃管护理的并发症与预防\n### 4.1鼻饲胃管护理的常见并发症\n### 4.2并发症的原因分析与预防措施\n### 4.3并发症的处理方法与技巧\n## 5.鼻饲胃管护理的护理计划与实施\n### 5.1鼻饲胃管护理的护理计划制定\n### 5.2鼻饲胃管护理的实施与监测\n### 5.3鼻饲胃管护理的护理记录与评估\n## 6.鼻饲胃管护理的病人教育与管理\n### 6.1病人教育的目的与方法\n### 6.2病人的自我管理与注意事项\n### 6.3病人满意度调查与改进措施\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a:t>鼻饲胃管护理培训PPT</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TENCENT DOCS SMART CREATE</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0">
                <a:solidFill>
                  <a:schemeClr val="accent1"/>
                </a:solidFill>
                <a:effectLst/>
                <a:latin typeface="Microsoft YaHei Light" panose="020b0503020204020204" pitchFamily="34" charset="-122"/>
                <a:ea typeface="Microsoft YaHei Light" panose="020b0503020204020204" pitchFamily="34" charset="-122"/>
              </a:rPr>
              <a:t>Tencent</a:t>
            </a:r>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r>
              <a:rPr lang="en-US" altLang="zh-CN" spc="0">
                <a:solidFill>
                  <a:schemeClr val="accent1"/>
                </a:solidFill>
                <a:effectLst/>
                <a:latin typeface="Microsoft YaHei Light" panose="020b0503020204020204" pitchFamily="34" charset="-122"/>
                <a:ea typeface="Microsoft YaHei Light" panose="020b0503020204020204" pitchFamily="34" charset="-122"/>
              </a:rPr>
              <a:t>Docs</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4" name="" descr="{&quot;isTemplate&quot;:true,&quot;type&quot;:2}"/>
        <p:cNvGrpSpPr/>
        <p:nvPr/>
      </p:nvGrpSpPr>
      <p:grpSpPr>
        <a:xfrm>
          <a:off x="0" y="0"/>
          <a:ext cx="0" cy="0"/>
        </a:xfrm>
      </p:grpSpPr>
      <p:sp>
        <p:nvSpPr>
          <p:cNvPr id="135"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鼻饲胃管护理的基本概念与重要性</a:t>
            </a:r>
            <a:endParaRPr/>
          </a:p>
        </p:txBody>
      </p:sp>
      <p:sp>
        <p:nvSpPr>
          <p:cNvPr id="136"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3}"/>
        <p:cNvGrpSpPr/>
        <p:nvPr/>
      </p:nvGrpSpPr>
      <p:grpSpPr>
        <a:xfrm>
          <a:off x="0" y="0"/>
          <a:ext cx="0" cy="0"/>
        </a:xfrm>
      </p:grpSpPr>
      <p:grpSp>
        <p:nvGrpSpPr>
          <p:cNvPr id="22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2" name=""/>
            <p:cNvGrpSpPr/>
            <p:nvPr/>
          </p:nvGrpSpPr>
          <p:grpSpPr>
            <a:xfrm>
              <a:off x="685800" y="3146904"/>
              <a:ext cx="5760000" cy="3225487"/>
              <a:chOff x="685800" y="3146904"/>
              <a:chExt cx="5760000" cy="3225487"/>
            </a:xfrm>
          </p:grpSpPr>
          <p:sp>
            <p:nvSpPr>
              <p:cNvPr id="22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鼻饲胃管护理是指通过鼻饲途径为患者提供营养和药物的一种护理方法</a:t>
                </a:r>
                <a:endParaRPr kumimoji="1" lang="en-US" altLang="zh-CN" sz="1800" b="1">
                  <a:solidFill>
                    <a:schemeClr val="bg1"/>
                  </a:solidFill>
                  <a:latin typeface="+mj-ea"/>
                  <a:ea typeface="+mj-ea"/>
                </a:endParaRPr>
              </a:p>
            </p:txBody>
          </p:sp>
          <p:sp>
            <p:nvSpPr>
              <p:cNvPr id="22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营养支持：为不能自主进食的患者提供营养液，维持生命体征稳定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药物治疗：通过鼻饲途径给予患者药物治疗，提高药物疗效</a:t>
                </a:r>
                <a:endParaRPr/>
              </a:p>
            </p:txBody>
          </p:sp>
        </p:grpSp>
        <p:grpSp>
          <p:nvGrpSpPr>
            <p:cNvPr id="225" name=""/>
            <p:cNvGrpSpPr/>
            <p:nvPr/>
          </p:nvGrpSpPr>
          <p:grpSpPr>
            <a:xfrm>
              <a:off x="6016236" y="3146904"/>
              <a:ext cx="5400000" cy="3225487"/>
              <a:chOff x="6016236" y="3146904"/>
              <a:chExt cx="5400000" cy="3225487"/>
            </a:xfrm>
          </p:grpSpPr>
          <p:sp>
            <p:nvSpPr>
              <p:cNvPr id="22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鼻饲胃管护理的目的</a:t>
                </a:r>
                <a:endParaRPr kumimoji="1" lang="en-US" altLang="zh-CN" sz="1800" b="1">
                  <a:solidFill>
                    <a:schemeClr val="bg1"/>
                  </a:solidFill>
                  <a:latin typeface="+mj-ea"/>
                  <a:ea typeface="+mj-ea"/>
                </a:endParaRPr>
              </a:p>
            </p:txBody>
          </p:sp>
          <p:sp>
            <p:nvSpPr>
              <p:cNvPr id="22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减轻患者的胃肠道负担，促进病情恢复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预防并发症，提高患者生活质量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为患者提供个性化的营养和药物治疗方案</a:t>
                </a:r>
                <a:endParaRPr/>
              </a:p>
            </p:txBody>
          </p:sp>
        </p:grpSp>
      </p:grpSp>
      <p:sp>
        <p:nvSpPr>
          <p:cNvPr id="22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鼻饲胃管护理的定义与目的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descr="{&quot;isTemplate&quot;:true,&quot;type&quot;:3}"/>
        <p:cNvGrpSpPr/>
        <p:nvPr/>
      </p:nvGrpSpPr>
      <p:grpSpPr>
        <a:xfrm>
          <a:off x="0" y="0"/>
          <a:ext cx="0" cy="0"/>
        </a:xfrm>
      </p:grpSpPr>
      <p:pic>
        <p:nvPicPr>
          <p:cNvPr id="23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2" name="Group 598"/>
            <p:cNvGrpSpPr/>
            <p:nvPr/>
          </p:nvGrpSpPr>
          <p:grpSpPr>
            <a:xfrm>
              <a:off x="763829" y="1414808"/>
              <a:ext cx="6972294" cy="2337649"/>
              <a:chOff x="763829" y="1414808"/>
              <a:chExt cx="6972294" cy="2337649"/>
            </a:xfrm>
          </p:grpSpPr>
          <p:sp>
            <p:nvSpPr>
              <p:cNvPr id="23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鼻饲胃管护理的重要性</a:t>
                </a:r>
                <a:endParaRPr/>
              </a:p>
            </p:txBody>
          </p:sp>
          <p:sp>
            <p:nvSpPr>
              <p:cNvPr id="23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对于不能自主进食的患者，鼻饲胃管护理是维持生命体征稳定的重要手段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鼻饲胃管护理可以预防并发症，如吸入性肺炎、胃肠道感染等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鼻饲胃管护理为患者提供个性化的营养和药物治疗方案，提高治疗效果</a:t>
                </a:r>
                <a:endParaRPr/>
              </a:p>
            </p:txBody>
          </p:sp>
          <p:sp>
            <p:nvSpPr>
              <p:cNvPr id="23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9" name="Group 591"/>
            <p:cNvGrpSpPr/>
            <p:nvPr/>
          </p:nvGrpSpPr>
          <p:grpSpPr>
            <a:xfrm>
              <a:off x="689593" y="3949139"/>
              <a:ext cx="7078256" cy="2128975"/>
              <a:chOff x="689593" y="3949139"/>
              <a:chExt cx="7078256" cy="2128975"/>
            </a:xfrm>
          </p:grpSpPr>
          <p:sp>
            <p:nvSpPr>
              <p:cNvPr id="24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鼻饲胃管护理的影响</a:t>
                </a:r>
                <a:endParaRPr/>
              </a:p>
            </p:txBody>
          </p:sp>
          <p:sp>
            <p:nvSpPr>
              <p:cNvPr id="24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正确的鼻饲胃管护理可以提高患者的生活质量，缩短住院时间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错误的鼻饲胃管护理可能导致并发症，加重病情，甚至危及生命</a:t>
                </a:r>
                <a:endParaRPr/>
              </a:p>
            </p:txBody>
          </p:sp>
          <p:sp>
            <p:nvSpPr>
              <p:cNvPr id="24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鼻饲胃管护理的重要性及影响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7" name="" descr="{&quot;isTemplate&quot;:true,&quot;type&quot;:3}"/>
        <p:cNvGrpSpPr/>
        <p:nvPr/>
      </p:nvGrpSpPr>
      <p:grpSpPr>
        <a:xfrm>
          <a:off x="0" y="0"/>
          <a:ext cx="0" cy="0"/>
        </a:xfrm>
      </p:grpSpPr>
      <p:sp>
        <p:nvSpPr>
          <p:cNvPr id="24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鼻饲胃管护理的适应症与禁忌症</a:t>
            </a:r>
            <a:endParaRPr lang="en-US" altLang="zh-CN" sz="2800" b="1">
              <a:latin typeface="+mj-ea"/>
              <a:ea typeface="+mj-ea"/>
            </a:endParaRPr>
          </a:p>
        </p:txBody>
      </p:sp>
      <p:grpSp>
        <p:nvGrpSpPr>
          <p:cNvPr id="24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0" name=""/>
            <p:cNvGrpSpPr/>
            <p:nvPr/>
          </p:nvGrpSpPr>
          <p:grpSpPr>
            <a:xfrm>
              <a:off x="660399" y="2074672"/>
              <a:ext cx="5100082" cy="4536540"/>
              <a:chOff x="660399" y="2074672"/>
              <a:chExt cx="5100082" cy="4536540"/>
            </a:xfrm>
          </p:grpSpPr>
          <p:sp>
            <p:nvSpPr>
              <p:cNvPr id="25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适应症</a:t>
                </a:r>
                <a:endParaRPr lang="en-US" altLang="zh-CN" sz="2000" b="1">
                  <a:latin typeface="Microsoft YaHei" panose="020b0503020204020204" pitchFamily="34" charset="-122"/>
                  <a:ea typeface="Microsoft YaHei" panose="020b0503020204020204" pitchFamily="34" charset="-122"/>
                </a:endParaRPr>
              </a:p>
            </p:txBody>
          </p:sp>
          <p:sp>
            <p:nvSpPr>
              <p:cNvPr id="25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不能自主进食的患者，如昏迷、重症、吞咽功能障碍等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需要营养支持的患者，如消化道疾病、烧伤、创伤等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需要药物治疗的患者，如哮喘、肺部感染、急性胰腺炎等</a:t>
                </a:r>
                <a:endParaRPr/>
              </a:p>
            </p:txBody>
          </p:sp>
          <p:pic>
            <p:nvPicPr>
              <p:cNvPr id="25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5" name=""/>
            <p:cNvGrpSpPr/>
            <p:nvPr/>
          </p:nvGrpSpPr>
          <p:grpSpPr>
            <a:xfrm>
              <a:off x="6431519" y="2074672"/>
              <a:ext cx="5100082" cy="4536540"/>
              <a:chOff x="660399" y="2074672"/>
              <a:chExt cx="5100082" cy="4536540"/>
            </a:xfrm>
          </p:grpSpPr>
          <p:sp>
            <p:nvSpPr>
              <p:cNvPr id="25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禁忌症</a:t>
                </a:r>
                <a:endParaRPr lang="en-US" altLang="zh-CN" sz="2000" b="1">
                  <a:latin typeface="Microsoft YaHei" panose="020b0503020204020204" pitchFamily="34" charset="-122"/>
                  <a:ea typeface="Microsoft YaHei" panose="020b0503020204020204" pitchFamily="34" charset="-122"/>
                </a:endParaRPr>
              </a:p>
            </p:txBody>
          </p:sp>
          <p:sp>
            <p:nvSpPr>
              <p:cNvPr id="25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鼻腔、食管、胃等部位有急性炎症、出血、狭窄等病变者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严重的心肺功能不全、高血压、糖尿病等患者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对鼻饲胃管护理材料过敏的患者</a:t>
                </a:r>
                <a:endParaRPr/>
              </a:p>
            </p:txBody>
          </p:sp>
          <p:pic>
            <p:nvPicPr>
              <p:cNvPr id="25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0" name="" descr="{&quot;isTemplate&quot;:true,&quot;type&quot;:2}"/>
        <p:cNvGrpSpPr/>
        <p:nvPr/>
      </p:nvGrpSpPr>
      <p:grpSpPr>
        <a:xfrm>
          <a:off x="0" y="0"/>
          <a:ext cx="0" cy="0"/>
        </a:xfrm>
      </p:grpSpPr>
      <p:sp>
        <p:nvSpPr>
          <p:cNvPr id="261"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鼻饲胃管的种类与选择</a:t>
            </a:r>
            <a:endParaRPr/>
          </a:p>
        </p:txBody>
      </p:sp>
      <p:sp>
        <p:nvSpPr>
          <p:cNvPr id="262"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3" name="" descr="{&quot;isTemplate&quot;:true,&quot;type&quot;:3}"/>
        <p:cNvGrpSpPr/>
        <p:nvPr/>
      </p:nvGrpSpPr>
      <p:grpSpPr>
        <a:xfrm>
          <a:off x="0" y="0"/>
          <a:ext cx="0" cy="0"/>
        </a:xfrm>
      </p:grpSpPr>
      <p:sp>
        <p:nvSpPr>
          <p:cNvPr id="26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鼻饲胃管的种类及特点</a:t>
            </a:r>
            <a:endParaRPr lang="en-US" altLang="zh-CN" sz="2800" b="1">
              <a:latin typeface="+mj-ea"/>
              <a:ea typeface="+mj-ea"/>
            </a:endParaRPr>
          </a:p>
        </p:txBody>
      </p:sp>
      <p:grpSp>
        <p:nvGrpSpPr>
          <p:cNvPr id="26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6" name=""/>
            <p:cNvGrpSpPr/>
            <p:nvPr/>
          </p:nvGrpSpPr>
          <p:grpSpPr>
            <a:xfrm>
              <a:off x="660399" y="2074672"/>
              <a:ext cx="5100082" cy="4536540"/>
              <a:chOff x="660399" y="2074672"/>
              <a:chExt cx="5100082" cy="4536540"/>
            </a:xfrm>
          </p:grpSpPr>
          <p:sp>
            <p:nvSpPr>
              <p:cNvPr id="26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鼻饲胃管的种类</a:t>
                </a:r>
                <a:endParaRPr lang="en-US" altLang="zh-CN" sz="2000" b="1">
                  <a:latin typeface="Microsoft YaHei" panose="020b0503020204020204" pitchFamily="34" charset="-122"/>
                  <a:ea typeface="Microsoft YaHei" panose="020b0503020204020204" pitchFamily="34" charset="-122"/>
                </a:endParaRPr>
              </a:p>
            </p:txBody>
          </p:sp>
          <p:sp>
            <p:nvSpPr>
              <p:cNvPr id="26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普通胃管：主要用于短期鼻饲，如胃肠减压、洗胃等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硅胶胃管：适用于长期鼻饲，如营养支持、药物治疗等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空肠管：用于鼻饲营养液、药物等，减少对胃的刺激</a:t>
                </a:r>
                <a:endParaRPr/>
              </a:p>
            </p:txBody>
          </p:sp>
          <p:pic>
            <p:nvPicPr>
              <p:cNvPr id="27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71" name=""/>
            <p:cNvGrpSpPr/>
            <p:nvPr/>
          </p:nvGrpSpPr>
          <p:grpSpPr>
            <a:xfrm>
              <a:off x="6431519" y="2074672"/>
              <a:ext cx="5100082" cy="4536540"/>
              <a:chOff x="660399" y="2074672"/>
              <a:chExt cx="5100082" cy="4536540"/>
            </a:xfrm>
          </p:grpSpPr>
          <p:sp>
            <p:nvSpPr>
              <p:cNvPr id="27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鼻饲胃管的特点</a:t>
                </a:r>
                <a:endParaRPr lang="en-US" altLang="zh-CN" sz="2000" b="1">
                  <a:latin typeface="Microsoft YaHei" panose="020b0503020204020204" pitchFamily="34" charset="-122"/>
                  <a:ea typeface="Microsoft YaHei" panose="020b0503020204020204" pitchFamily="34" charset="-122"/>
                </a:endParaRPr>
              </a:p>
            </p:txBody>
          </p:sp>
          <p:sp>
            <p:nvSpPr>
              <p:cNvPr id="27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普通胃管：材质较硬，易引起不适，但不影响鼻饲效果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硅胶胃管：材质较软，舒适度高，减少对鼻腔、食管、胃的刺激</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空肠管：长度较长，可到达空肠，减少药物对胃的刺激</a:t>
                </a:r>
                <a:endParaRPr/>
              </a:p>
            </p:txBody>
          </p:sp>
          <p:pic>
            <p:nvPicPr>
              <p:cNvPr id="27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6" name="" descr="{&quot;isTemplate&quot;:true,&quot;type&quot;:3}"/>
        <p:cNvGrpSpPr/>
        <p:nvPr/>
      </p:nvGrpSpPr>
      <p:grpSpPr>
        <a:xfrm>
          <a:off x="0" y="0"/>
          <a:ext cx="0" cy="0"/>
        </a:xfrm>
      </p:grpSpPr>
      <p:grpSp>
        <p:nvGrpSpPr>
          <p:cNvPr id="27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78" name="Group 628"/>
            <p:cNvGrpSpPr/>
            <p:nvPr/>
          </p:nvGrpSpPr>
          <p:grpSpPr>
            <a:xfrm>
              <a:off x="1197254" y="3971227"/>
              <a:ext cx="11008530" cy="2106887"/>
              <a:chOff x="1197254" y="3971227"/>
              <a:chExt cx="11008530" cy="2106887"/>
            </a:xfrm>
          </p:grpSpPr>
          <p:sp>
            <p:nvSpPr>
              <p:cNvPr id="27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根据患者的病情和需求选择合适的鼻饲胃管</a:t>
                </a:r>
                <a:endParaRPr/>
              </a:p>
            </p:txBody>
          </p:sp>
          <p:sp>
            <p:nvSpPr>
              <p:cNvPr id="28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对于短期鼻饲的患者，可以选择普通胃管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对于长期鼻饲的患者，可以选择硅胶胃管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对于需要药物刺激较小的患者，可以选择空肠管</a:t>
                </a:r>
                <a:endParaRPr/>
              </a:p>
            </p:txBody>
          </p:sp>
        </p:grpSp>
        <p:grpSp>
          <p:nvGrpSpPr>
            <p:cNvPr id="285" name="Group 635"/>
            <p:cNvGrpSpPr/>
            <p:nvPr/>
          </p:nvGrpSpPr>
          <p:grpSpPr>
            <a:xfrm>
              <a:off x="3499345" y="1423099"/>
              <a:ext cx="11008530" cy="2005901"/>
              <a:chOff x="3499345" y="1423099"/>
              <a:chExt cx="11008530" cy="2005901"/>
            </a:xfrm>
          </p:grpSpPr>
          <p:sp>
            <p:nvSpPr>
              <p:cNvPr id="28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考虑患者的年龄、性别、体质等因素选择合适的鼻饲胃管</a:t>
                </a:r>
                <a:endParaRPr/>
              </a:p>
            </p:txBody>
          </p:sp>
          <p:sp>
            <p:nvSpPr>
              <p:cNvPr id="28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年老体弱、儿童患者可以选择硅胶胃管，减少不适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女性患者可以选择直径较小的鼻饲胃管，减少不适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体质较壮实的患者可以选择较粗的鼻饲胃管，保证鼻饲效果</a:t>
                </a:r>
                <a:endParaRPr/>
              </a:p>
            </p:txBody>
          </p:sp>
          <p:sp>
            <p:nvSpPr>
              <p:cNvPr id="28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如何选择合适的鼻饲胃管</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3" name="" descr="{&quot;isTemplate&quot;:true,&quot;type&quot;:3}"/>
        <p:cNvGrpSpPr/>
        <p:nvPr/>
      </p:nvGrpSpPr>
      <p:grpSpPr>
        <a:xfrm>
          <a:off x="0" y="0"/>
          <a:ext cx="0" cy="0"/>
        </a:xfrm>
      </p:grpSpPr>
      <p:pic>
        <p:nvPicPr>
          <p:cNvPr id="29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9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96" name="Group 598"/>
            <p:cNvGrpSpPr/>
            <p:nvPr/>
          </p:nvGrpSpPr>
          <p:grpSpPr>
            <a:xfrm>
              <a:off x="763829" y="1414808"/>
              <a:ext cx="6972294" cy="2337649"/>
              <a:chOff x="763829" y="1414808"/>
              <a:chExt cx="6972294" cy="2337649"/>
            </a:xfrm>
          </p:grpSpPr>
          <p:sp>
            <p:nvSpPr>
              <p:cNvPr id="29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品牌与厂家推荐</a:t>
                </a:r>
                <a:endParaRPr/>
              </a:p>
            </p:txBody>
          </p:sp>
          <p:sp>
            <p:nvSpPr>
              <p:cNvPr id="29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普通胃管：品牌如福尔康、贝朗等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硅胶胃管：品牌如库克、麦瑞等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空肠管：品牌如波士顿科学、费森尤斯等</a:t>
                </a:r>
                <a:endParaRPr/>
              </a:p>
            </p:txBody>
          </p:sp>
          <p:sp>
            <p:nvSpPr>
              <p:cNvPr id="29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03" name="Group 591"/>
            <p:cNvGrpSpPr/>
            <p:nvPr/>
          </p:nvGrpSpPr>
          <p:grpSpPr>
            <a:xfrm>
              <a:off x="689593" y="3949139"/>
              <a:ext cx="7078256" cy="2128975"/>
              <a:chOff x="689593" y="3949139"/>
              <a:chExt cx="7078256" cy="2128975"/>
            </a:xfrm>
          </p:grpSpPr>
          <p:sp>
            <p:nvSpPr>
              <p:cNvPr id="30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选择建议</a:t>
                </a:r>
                <a:endParaRPr/>
              </a:p>
            </p:txBody>
          </p:sp>
          <p:sp>
            <p:nvSpPr>
              <p:cNvPr id="30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选择正规厂家生产的鼻饲胃管，保证产品质量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根据医生的建议和患者的实际情况选择合适的品牌和型号</a:t>
                </a:r>
                <a:endParaRPr/>
              </a:p>
            </p:txBody>
          </p:sp>
          <p:sp>
            <p:nvSpPr>
              <p:cNvPr id="30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鼻饲胃管的品牌与厂家推荐</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鼻饲胃管护理的操作流程</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pic>
        <p:nvPicPr>
          <p:cNvPr id="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 name="Group 598"/>
            <p:cNvGrpSpPr/>
            <p:nvPr/>
          </p:nvGrpSpPr>
          <p:grpSpPr>
            <a:xfrm>
              <a:off x="763829" y="1414808"/>
              <a:ext cx="6972294" cy="2337649"/>
              <a:chOff x="763829" y="1414808"/>
              <a:chExt cx="6972294" cy="2337649"/>
            </a:xfrm>
          </p:grpSpPr>
          <p:sp>
            <p:nvSpPr>
              <p:cNvPr id="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插入方法</a:t>
                </a:r>
                <a:endParaRPr/>
              </a:p>
            </p:txBody>
          </p:sp>
          <p:sp>
            <p:nvSpPr>
              <p:cNvPr id="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患者取仰卧位，头部稍抬高，鼻腔清洁消毒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用石蜡油润滑胃管前端，沿鼻腔缓慢插入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插入过程中注意观察患者的反应，如出现恶心、咳嗽等，应暂停插入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胃管插入深度约为45-55cm，确认胃管在胃内后固定</a:t>
                </a:r>
                <a:endParaRPr/>
              </a:p>
            </p:txBody>
          </p:sp>
          <p:sp>
            <p:nvSpPr>
              <p:cNvPr id="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 name="Group 591"/>
            <p:cNvGrpSpPr/>
            <p:nvPr/>
          </p:nvGrpSpPr>
          <p:grpSpPr>
            <a:xfrm>
              <a:off x="689593" y="3949139"/>
              <a:ext cx="7078256" cy="2128975"/>
              <a:chOff x="689593" y="3949139"/>
              <a:chExt cx="7078256" cy="2128975"/>
            </a:xfrm>
          </p:grpSpPr>
          <p:sp>
            <p:nvSpPr>
              <p:cNvPr id="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插入技巧</a:t>
                </a:r>
                <a:endParaRPr/>
              </a:p>
            </p:txBody>
          </p:sp>
          <p:sp>
            <p:nvSpPr>
              <p:cNvPr id="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选择合适的鼻腔插入，避免反复插管引起损伤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插入过程中保持胃管与鼻腔的弧度，减少摩擦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注意患者的舒适度，避免过度牵拉胃管</a:t>
                </a:r>
                <a:endParaRPr/>
              </a:p>
            </p:txBody>
          </p:sp>
          <p:sp>
            <p:nvSpPr>
              <p:cNvPr id="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鼻饲胃管的插入方法与技巧</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sp>
        <p:nvSpPr>
          <p:cNvPr id="2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鼻饲胃管的固定与维护</a:t>
            </a:r>
            <a:endParaRPr lang="en-US" altLang="zh-CN" sz="2800" b="1">
              <a:latin typeface="+mj-ea"/>
              <a:ea typeface="+mj-ea"/>
            </a:endParaRPr>
          </a:p>
        </p:txBody>
      </p:sp>
      <p:grpSp>
        <p:nvGrpSpPr>
          <p:cNvPr id="2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 name=""/>
            <p:cNvGrpSpPr/>
            <p:nvPr/>
          </p:nvGrpSpPr>
          <p:grpSpPr>
            <a:xfrm>
              <a:off x="660399" y="2074672"/>
              <a:ext cx="5100082" cy="4536540"/>
              <a:chOff x="660399" y="2074672"/>
              <a:chExt cx="5100082" cy="4536540"/>
            </a:xfrm>
          </p:grpSpPr>
          <p:sp>
            <p:nvSpPr>
              <p:cNvPr id="3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固定方法</a:t>
                </a:r>
                <a:endParaRPr lang="en-US" altLang="zh-CN" sz="2000" b="1">
                  <a:latin typeface="Microsoft YaHei" panose="020b0503020204020204" pitchFamily="34" charset="-122"/>
                  <a:ea typeface="Microsoft YaHei" panose="020b0503020204020204" pitchFamily="34" charset="-122"/>
                </a:endParaRPr>
              </a:p>
            </p:txBody>
          </p:sp>
          <p:sp>
            <p:nvSpPr>
              <p:cNvPr id="3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使用鼻饲固定器固定胃管，防止滑脱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在胃管与皮肤接触处使用纱布进行保护，防止摩擦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定期更换固定器，保持清洁干燥</a:t>
                </a:r>
                <a:endParaRPr/>
              </a:p>
            </p:txBody>
          </p:sp>
          <p:pic>
            <p:nvPicPr>
              <p:cNvPr id="3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5" name=""/>
            <p:cNvGrpSpPr/>
            <p:nvPr/>
          </p:nvGrpSpPr>
          <p:grpSpPr>
            <a:xfrm>
              <a:off x="6431519" y="2074672"/>
              <a:ext cx="5100082" cy="4536540"/>
              <a:chOff x="660399" y="2074672"/>
              <a:chExt cx="5100082" cy="4536540"/>
            </a:xfrm>
          </p:grpSpPr>
          <p:sp>
            <p:nvSpPr>
              <p:cNvPr id="3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维护方法</a:t>
                </a:r>
                <a:endParaRPr lang="en-US" altLang="zh-CN" sz="2000" b="1">
                  <a:latin typeface="Microsoft YaHei" panose="020b0503020204020204" pitchFamily="34" charset="-122"/>
                  <a:ea typeface="Microsoft YaHei" panose="020b0503020204020204" pitchFamily="34" charset="-122"/>
                </a:endParaRPr>
              </a:p>
            </p:txBody>
          </p:sp>
          <p:sp>
            <p:nvSpPr>
              <p:cNvPr id="3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保持鼻饲胃管的通畅，避免堵塞</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每天进行鼻饲胃管的冲洗，保持清洁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注意观察患者的鼻饲反应，如出现不适，及时调整鼻饲速度和量</a:t>
                </a:r>
                <a:endParaRPr/>
              </a:p>
            </p:txBody>
          </p:sp>
          <p:pic>
            <p:nvPicPr>
              <p:cNvPr id="3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pic>
        <p:nvPicPr>
          <p:cNvPr id="4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3" name="Group 598"/>
            <p:cNvGrpSpPr/>
            <p:nvPr/>
          </p:nvGrpSpPr>
          <p:grpSpPr>
            <a:xfrm>
              <a:off x="763829" y="1414808"/>
              <a:ext cx="6972294" cy="2337649"/>
              <a:chOff x="763829" y="1414808"/>
              <a:chExt cx="6972294" cy="2337649"/>
            </a:xfrm>
          </p:grpSpPr>
          <p:sp>
            <p:nvSpPr>
              <p:cNvPr id="4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拔除方法</a:t>
                </a:r>
                <a:endParaRPr/>
              </a:p>
            </p:txBody>
          </p:sp>
          <p:sp>
            <p:nvSpPr>
              <p:cNvPr id="4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患者在拔管前应空腹，避免呕吐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拔管过程中，患者取仰卧位，头部稍抬高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缓慢拔出胃管，避免快速拔出引起不适</a:t>
                </a:r>
                <a:endParaRPr/>
              </a:p>
            </p:txBody>
          </p:sp>
          <p:sp>
            <p:nvSpPr>
              <p:cNvPr id="4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0" name="Group 591"/>
            <p:cNvGrpSpPr/>
            <p:nvPr/>
          </p:nvGrpSpPr>
          <p:grpSpPr>
            <a:xfrm>
              <a:off x="689593" y="3949139"/>
              <a:ext cx="7078256" cy="2128975"/>
              <a:chOff x="689593" y="3949139"/>
              <a:chExt cx="7078256" cy="2128975"/>
            </a:xfrm>
          </p:grpSpPr>
          <p:sp>
            <p:nvSpPr>
              <p:cNvPr id="5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处理方法</a:t>
                </a:r>
                <a:endParaRPr/>
              </a:p>
            </p:txBody>
          </p:sp>
          <p:sp>
            <p:nvSpPr>
              <p:cNvPr id="5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拔出胃管后，观察患者的鼻腔、口腔、咽喉部有无损伤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如出现鼻饲胃管断裂，应立即处理，避免并发症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拔管后，保持鼻腔清洁，避免感染</a:t>
                </a:r>
                <a:endParaRPr/>
              </a:p>
            </p:txBody>
          </p:sp>
          <p:sp>
            <p:nvSpPr>
              <p:cNvPr id="5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鼻饲胃管的拔除与处理</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https://d.book118.com/197134020005006042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鼻饲胃管护理培训PPT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2024-09-15T02:29:03.640</cp:lastPrinted>
  <dcterms:created xsi:type="dcterms:W3CDTF">2024-09-14T18:29:03Z</dcterms:created>
  <dcterms:modified xsi:type="dcterms:W3CDTF">2024-09-14T18:29:05Z</dcterms:modified>
</cp:coreProperties>
</file>