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2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" Target="../slides/slide21.xml" TargetMode="Internal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TargetMode="Interna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" Target="../slides/slide21.xml" TargetMode="Internal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" Target="../slides/slide21.xml" TargetMode="Internal" /><Relationship Id="rId3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" Target="../slides/slide21.xml" TargetMode="Internal" /><Relationship Id="rId3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" Target="../slides/slide21.xml" TargetMode="Internal" /><Relationship Id="rId3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" Target="../slides/slide21.xml" TargetMode="Internal" /><Relationship Id="rId3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" Target="../slides/slide21.xml" TargetMode="Internal" /><Relationship Id="rId3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" Target="../slides/slide21.xml" TargetMode="Internal" /><Relationship Id="rId3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" Target="../slides/slide21.xml" TargetMode="Internal" /><Relationship Id="rId3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" Target="../slides/slide21.xml" TargetMode="Internal" /><Relationship Id="rId3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TargetMode="Internal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020AD-EA11-45F4-99E7-A1B64EB24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EE8D3-29BB-45E2-ABD5-75E62881E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D493F-8A71-4DE1-A058-D87AE3032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B9005-39CD-43B3-8FD0-158127BB6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241FE2-D61D-4B12-96CB-0F298ADE5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BFEB51-2BFC-4DC5-B58A-893B59E37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56C9D5-04C7-4B59-BD82-F86E1DA92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9F6EB-D5E3-495B-89E2-B592CB0FE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07AA0-D71E-4A81-8918-C7FF9067C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B9C48-E676-4E61-8D7E-481DA9ED3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E6AE2-F6AB-4384-B388-E557CD5D7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8" name="矩形 7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10057432" y="6437778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主题一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矩形 8">
            <a:hlinkClick action="ppaction://hlinksldjump?num=31"/>
          </p:cNvPr>
          <p:cNvSpPr>
            <a:spLocks noChangeAspect="1"/>
          </p:cNvSpPr>
          <p:nvPr userDrawn="1"/>
        </p:nvSpPr>
        <p:spPr>
          <a:xfrm>
            <a:off x="11022633" y="6437777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主题二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不带链接灰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300" y="-2731"/>
            <a:ext cx="12208300" cy="6848856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>
            <a:hlinkClick r:id="rId1" action="ppaction://hlinksldjump"/>
          </p:cNvPr>
          <p:cNvSpPr>
            <a:spLocks noChangeAspect="1"/>
          </p:cNvSpPr>
          <p:nvPr userDrawn="1"/>
        </p:nvSpPr>
        <p:spPr>
          <a:xfrm>
            <a:off x="10057432" y="6437778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主题一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矩形 6">
            <a:hlinkClick action="ppaction://noaction"/>
          </p:cNvPr>
          <p:cNvSpPr>
            <a:spLocks noChangeAspect="1"/>
          </p:cNvSpPr>
          <p:nvPr userDrawn="1"/>
        </p:nvSpPr>
        <p:spPr>
          <a:xfrm>
            <a:off x="11022633" y="6437777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主题二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969111"/>
            <a:ext cx="12192000" cy="388888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2" name="矩形 11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10057432" y="6437778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主题一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action="ppaction://noaction"/>
          </p:cNvPr>
          <p:cNvSpPr>
            <a:spLocks noChangeAspect="1"/>
          </p:cNvSpPr>
          <p:nvPr userDrawn="1"/>
        </p:nvSpPr>
        <p:spPr>
          <a:xfrm>
            <a:off x="11022633" y="6437777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主题二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388659"/>
            <a:ext cx="12192000" cy="3469340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3" name="矩形 12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10057432" y="6437778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主题一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" name="矩形 13">
            <a:hlinkClick action="ppaction://noaction"/>
          </p:cNvPr>
          <p:cNvSpPr>
            <a:spLocks noChangeAspect="1"/>
          </p:cNvSpPr>
          <p:nvPr userDrawn="1"/>
        </p:nvSpPr>
        <p:spPr>
          <a:xfrm>
            <a:off x="11022633" y="6437777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主题二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786691"/>
            <a:ext cx="12192000" cy="307130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3" name="矩形 12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10057432" y="6437778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主题一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" name="矩形 13">
            <a:hlinkClick action="ppaction://noaction"/>
          </p:cNvPr>
          <p:cNvSpPr>
            <a:spLocks noChangeAspect="1"/>
          </p:cNvSpPr>
          <p:nvPr userDrawn="1"/>
        </p:nvSpPr>
        <p:spPr>
          <a:xfrm>
            <a:off x="11022633" y="6437777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主题二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130936"/>
            <a:ext cx="12192000" cy="2727062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3" name="矩形 12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10057432" y="6437778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主题一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" name="矩形 13">
            <a:hlinkClick action="ppaction://noaction"/>
          </p:cNvPr>
          <p:cNvSpPr>
            <a:spLocks noChangeAspect="1"/>
          </p:cNvSpPr>
          <p:nvPr userDrawn="1"/>
        </p:nvSpPr>
        <p:spPr>
          <a:xfrm>
            <a:off x="11022633" y="6437777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主题二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7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518212"/>
            <a:ext cx="12192000" cy="2339786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3" name="矩形 12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10057432" y="6437778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主题一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" name="矩形 13">
            <a:hlinkClick action="ppaction://noaction"/>
          </p:cNvPr>
          <p:cNvSpPr>
            <a:spLocks noChangeAspect="1"/>
          </p:cNvSpPr>
          <p:nvPr userDrawn="1"/>
        </p:nvSpPr>
        <p:spPr>
          <a:xfrm>
            <a:off x="11022633" y="6437777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主题二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8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797910"/>
            <a:ext cx="12192000" cy="206008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2" name="矩形 11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10057432" y="6437778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主题一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action="ppaction://noaction"/>
          </p:cNvPr>
          <p:cNvSpPr>
            <a:spLocks noChangeAspect="1"/>
          </p:cNvSpPr>
          <p:nvPr userDrawn="1"/>
        </p:nvSpPr>
        <p:spPr>
          <a:xfrm>
            <a:off x="11022633" y="6437777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主题二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238974"/>
            <a:ext cx="12192000" cy="161902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2" name="矩形 11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10057432" y="6437778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主题一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action="ppaction://noaction"/>
          </p:cNvPr>
          <p:cNvSpPr>
            <a:spLocks noChangeAspect="1"/>
          </p:cNvSpPr>
          <p:nvPr userDrawn="1"/>
        </p:nvSpPr>
        <p:spPr>
          <a:xfrm>
            <a:off x="11022633" y="6437777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主题二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0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583219"/>
            <a:ext cx="12192000" cy="127477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2" name="矩形 11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10057432" y="6437778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主题一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action="ppaction://noaction"/>
          </p:cNvPr>
          <p:cNvSpPr>
            <a:spLocks noChangeAspect="1"/>
          </p:cNvSpPr>
          <p:nvPr userDrawn="1"/>
        </p:nvSpPr>
        <p:spPr>
          <a:xfrm>
            <a:off x="11022633" y="6437777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主题二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970493"/>
            <a:ext cx="12192000" cy="88750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2" name="矩形 11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10057432" y="6437778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主题一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action="ppaction://noaction"/>
          </p:cNvPr>
          <p:cNvSpPr>
            <a:spLocks noChangeAspect="1"/>
          </p:cNvSpPr>
          <p:nvPr userDrawn="1"/>
        </p:nvSpPr>
        <p:spPr>
          <a:xfrm>
            <a:off x="11022633" y="6437777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主题二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>
            <a:hlinkClick r:id="rId1" action="ppaction://hlinksldjump"/>
          </p:cNvPr>
          <p:cNvSpPr>
            <a:spLocks noChangeAspect="1"/>
          </p:cNvSpPr>
          <p:nvPr userDrawn="1"/>
        </p:nvSpPr>
        <p:spPr>
          <a:xfrm>
            <a:off x="10057432" y="6437778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主题一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action="ppaction://noaction"/>
          </p:cNvPr>
          <p:cNvSpPr>
            <a:spLocks noChangeAspect="1"/>
          </p:cNvSpPr>
          <p:nvPr userDrawn="1"/>
        </p:nvSpPr>
        <p:spPr>
          <a:xfrm>
            <a:off x="11022633" y="6437777"/>
            <a:ext cx="902668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0030101010101" pitchFamily="49" charset="-122"/>
                <a:ea typeface="黑体" panose="02010600030101010101" pitchFamily="49" charset="-122"/>
                <a:cs typeface="Times New Roman" panose="02020603050405020304" pitchFamily="18" charset="0"/>
                <a:sym typeface="+mn-lt"/>
              </a:rPr>
              <a:t>主题二</a:t>
            </a:r>
            <a:endParaRPr lang="zh-CN" altLang="en-US" sz="1400">
              <a:solidFill>
                <a:schemeClr val="bg1"/>
              </a:solidFill>
              <a:latin typeface="黑体" panose="02010600030101010101" pitchFamily="49" charset="-122"/>
              <a:ea typeface="黑体" panose="0201060003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不带链接1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692400"/>
            <a:ext cx="12192000" cy="4165599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969111"/>
            <a:ext cx="12192000" cy="388888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388659"/>
            <a:ext cx="12192000" cy="3469340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786691"/>
            <a:ext cx="12192000" cy="307130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130936"/>
            <a:ext cx="12192000" cy="2727062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518212"/>
            <a:ext cx="12192000" cy="2339786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7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797910"/>
            <a:ext cx="12192000" cy="206008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8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238974"/>
            <a:ext cx="12192000" cy="161902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583219"/>
            <a:ext cx="12192000" cy="127477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0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970493"/>
            <a:ext cx="12192000" cy="88750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2717800"/>
            <a:ext cx="12192000" cy="4140200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image" Target="file:///D:\qq&#25991;&#20214;\712321467\Image\C2C\Image2\%7b75232B38-A165-1FB7-499C-2E1C792CACB5%7d.png" TargetMode="External" /><Relationship Id="rId36" Type="http://schemas.openxmlformats.org/officeDocument/2006/relationships/image" Target="../media/image2.png" /><Relationship Id="rId37" Type="http://schemas.openxmlformats.org/officeDocument/2006/relationships/image" Target="../media/image3.jpeg" /><Relationship Id="rId38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3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36" r:link="rId3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36021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 title=""/>
          <p:cNvSpPr/>
          <p:nvPr/>
        </p:nvSpPr>
        <p:spPr>
          <a:xfrm>
            <a:off x="0" y="3220714"/>
            <a:ext cx="12192000" cy="78113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3D735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流程图: 数据 5" title=""/>
          <p:cNvSpPr/>
          <p:nvPr/>
        </p:nvSpPr>
        <p:spPr>
          <a:xfrm>
            <a:off x="7295707" y="3220714"/>
            <a:ext cx="2966617" cy="781130"/>
          </a:xfrm>
          <a:prstGeom prst="flowChartInputOutput">
            <a:avLst/>
          </a:prstGeom>
          <a:solidFill>
            <a:srgbClr val="E4FFEE"/>
          </a:solidFill>
          <a:ln>
            <a:solidFill>
              <a:srgbClr val="E4FFE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1001385" y="2898137"/>
            <a:ext cx="3239716" cy="1447800"/>
          </a:xfrm>
          <a:prstGeom prst="rect">
            <a:avLst/>
          </a:prstGeom>
          <a:solidFill>
            <a:schemeClr val="accent6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7" title=""/>
          <p:cNvSpPr txBox="1"/>
          <p:nvPr/>
        </p:nvSpPr>
        <p:spPr>
          <a:xfrm>
            <a:off x="1262343" y="3291736"/>
            <a:ext cx="2717800" cy="61555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专题二</a:t>
            </a:r>
            <a:endParaRPr lang="en-US" altLang="zh-CN" sz="340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4241101" y="2133447"/>
            <a:ext cx="787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smtClean="0">
                <a:latin typeface="黑体" panose="02010600030101010101" pitchFamily="49" charset="-122"/>
                <a:ea typeface="黑体" panose="02010600030101010101" pitchFamily="49" charset="-122"/>
              </a:rPr>
              <a:t>第</a:t>
            </a:r>
            <a:r>
              <a:rPr lang="en-US" altLang="zh-CN" sz="3200" smtClean="0">
                <a:latin typeface="黑体" panose="02010600030101010101" pitchFamily="49" charset="-122"/>
                <a:ea typeface="黑体" panose="02010600030101010101" pitchFamily="49" charset="-122"/>
              </a:rPr>
              <a:t>5</a:t>
            </a:r>
            <a:r>
              <a:rPr lang="zh-CN" altLang="zh-CN" sz="3200" smtClean="0">
                <a:latin typeface="黑体" panose="02010600030101010101" pitchFamily="49" charset="-122"/>
                <a:ea typeface="黑体" panose="02010600030101010101" pitchFamily="49" charset="-122"/>
              </a:rPr>
              <a:t>讲</a:t>
            </a:r>
            <a:r>
              <a:rPr lang="en-US" altLang="zh-CN" sz="3200" smtClean="0">
                <a:latin typeface="黑体" panose="02010600030101010101" pitchFamily="49" charset="-122"/>
                <a:ea typeface="黑体" panose="02010600030101010101" pitchFamily="49" charset="-122"/>
              </a:rPr>
              <a:t>  </a:t>
            </a:r>
            <a:r>
              <a:rPr lang="zh-CN" altLang="zh-CN" sz="3200" smtClean="0">
                <a:latin typeface="黑体" panose="02010600030101010101" pitchFamily="49" charset="-122"/>
                <a:ea typeface="黑体" panose="02010600030101010101" pitchFamily="49" charset="-122"/>
              </a:rPr>
              <a:t>列强</a:t>
            </a:r>
            <a:r>
              <a:rPr lang="zh-CN" altLang="zh-CN" sz="3200">
                <a:latin typeface="黑体" panose="02010600030101010101" pitchFamily="49" charset="-122"/>
                <a:ea typeface="黑体" panose="02010600030101010101" pitchFamily="49" charset="-122"/>
              </a:rPr>
              <a:t>入侵与民族</a:t>
            </a:r>
            <a:r>
              <a:rPr lang="zh-CN" altLang="zh-CN" sz="3200" smtClean="0">
                <a:latin typeface="黑体" panose="02010600030101010101" pitchFamily="49" charset="-122"/>
                <a:ea typeface="黑体" panose="02010600030101010101" pitchFamily="49" charset="-122"/>
              </a:rPr>
              <a:t>危机</a:t>
            </a:r>
            <a:endParaRPr lang="en-US" altLang="zh-CN" sz="3200" smtClean="0">
              <a:latin typeface="黑体" panose="02010600030101010101" pitchFamily="49" charset="-122"/>
              <a:ea typeface="黑体" panose="02010600030101010101" pitchFamily="49" charset="-122"/>
            </a:endParaRPr>
          </a:p>
          <a:p>
            <a:r>
              <a:rPr lang="en-US" altLang="zh-CN" sz="3200">
                <a:latin typeface="黑体" panose="02010600030101010101" pitchFamily="49" charset="-122"/>
                <a:ea typeface="黑体" panose="02010600030101010101" pitchFamily="49" charset="-122"/>
              </a:rPr>
              <a:t> </a:t>
            </a:r>
            <a:r>
              <a:rPr lang="en-US" altLang="zh-CN" sz="3200" smtClean="0">
                <a:latin typeface="黑体" panose="02010600030101010101" pitchFamily="49" charset="-122"/>
                <a:ea typeface="黑体" panose="02010600030101010101" pitchFamily="49" charset="-122"/>
              </a:rPr>
              <a:t>      </a:t>
            </a:r>
            <a:r>
              <a:rPr lang="zh-CN" altLang="zh-CN" sz="3200" smtClean="0">
                <a:latin typeface="黑体" panose="02010600030101010101" pitchFamily="49" charset="-122"/>
                <a:ea typeface="黑体" panose="02010600030101010101" pitchFamily="49" charset="-122"/>
              </a:rPr>
              <a:t>和</a:t>
            </a:r>
            <a:r>
              <a:rPr lang="zh-CN" altLang="zh-CN" sz="3200">
                <a:latin typeface="黑体" panose="02010600030101010101" pitchFamily="49" charset="-122"/>
                <a:ea typeface="黑体" panose="02010600030101010101" pitchFamily="49" charset="-122"/>
              </a:rPr>
              <a:t>中国军民维护国家主权的斗争</a:t>
            </a:r>
            <a:endParaRPr lang="zh-CN" altLang="zh-CN" sz="3200">
              <a:latin typeface="黑体" panose="02010600030101010101" pitchFamily="49" charset="-122"/>
              <a:ea typeface="黑体" panose="02010600030101010101" pitchFamily="49" charset="-122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7941353" y="3245570"/>
            <a:ext cx="2475314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3D7351"/>
                </a:solidFill>
                <a:latin typeface="黑体" panose="02010600030101010101" pitchFamily="49" charset="-122"/>
                <a:ea typeface="黑体" panose="02010600030101010101" pitchFamily="49" charset="-122"/>
              </a:rPr>
              <a:t>历 史</a:t>
            </a:r>
            <a:endParaRPr lang="zh-CN" altLang="en-US" sz="4000" b="1">
              <a:solidFill>
                <a:srgbClr val="3D7351"/>
              </a:solidFill>
              <a:latin typeface="黑体" panose="02010600030101010101" pitchFamily="49" charset="-122"/>
              <a:ea typeface="黑体" panose="02010600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MH_Others_1" title=""/>
          <p:cNvSpPr txBox="1"/>
          <p:nvPr>
            <p:custDataLst>
              <p:tags r:id="rId2"/>
            </p:custDataLst>
          </p:nvPr>
        </p:nvSpPr>
        <p:spPr>
          <a:xfrm>
            <a:off x="4078074" y="1153897"/>
            <a:ext cx="3742735" cy="615553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pc="1500" smtClean="0">
                <a:solidFill>
                  <a:srgbClr val="3D735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内容索引</a:t>
            </a:r>
            <a:endParaRPr lang="zh-CN" altLang="en-US" sz="4000" b="1" spc="1500">
              <a:solidFill>
                <a:srgbClr val="3D735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3963774" y="2338812"/>
            <a:ext cx="5222756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 smtClea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强基础  固本增分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3301226" y="2338812"/>
            <a:ext cx="662548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5" name="矩形 14" title=""/>
          <p:cNvSpPr/>
          <p:nvPr/>
        </p:nvSpPr>
        <p:spPr>
          <a:xfrm>
            <a:off x="3963774" y="3670869"/>
            <a:ext cx="5222756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 smtClea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研考点  精准突破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6" name="矩形 15" title=""/>
          <p:cNvSpPr/>
          <p:nvPr/>
        </p:nvSpPr>
        <p:spPr>
          <a:xfrm>
            <a:off x="3301225" y="3670870"/>
            <a:ext cx="662549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3963774" y="5002926"/>
            <a:ext cx="5222756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 smtClea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练经典  强化提升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3301226" y="5002926"/>
            <a:ext cx="662548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 noChangeAspect="1"/>
          </p:cNvGraphicFramePr>
          <p:nvPr/>
        </p:nvGraphicFramePr>
        <p:xfrm>
          <a:off x="381000" y="2547158"/>
          <a:ext cx="11430000" cy="853440"/>
        </p:xfrm>
        <a:graphic>
          <a:graphicData uri="http://schemas.openxmlformats.org/drawingml/2006/table">
            <a:tbl>
              <a:tblPr firstRow="1" firstCol="1" bandRow="1"/>
              <a:tblGrid>
                <a:gridCol w="1177636"/>
                <a:gridCol w="10252364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课程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标准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列举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1840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年至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1900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年间西方列强的侵华史实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概述中国军民反抗外来侵略斗争的事迹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体会中华民族英勇不屈的斗争精神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5" title=""/>
          <p:cNvSpPr>
            <a:spLocks noChangeArrowheads="1"/>
          </p:cNvSpPr>
          <p:nvPr/>
        </p:nvSpPr>
        <p:spPr bwMode="auto">
          <a:xfrm>
            <a:off x="1853022" y="1976834"/>
            <a:ext cx="8703138" cy="2243931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836060" y="2744856"/>
            <a:ext cx="6605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100" smtClean="0">
                <a:latin typeface="华文细黑" panose="02010600040101010101" pitchFamily="2" charset="-122"/>
                <a:ea typeface="华文细黑" panose="02010600040101010101" pitchFamily="2" charset="-122"/>
                <a:cs typeface="Arial" pitchFamily="34" charset="0"/>
                <a:sym typeface="+mn-lt"/>
              </a:rPr>
              <a:t>强基础  固本增分</a:t>
            </a:r>
            <a:endParaRPr lang="zh-CN" altLang="en-US" sz="3600" b="1" spc="100">
              <a:latin typeface="华文细黑" panose="02010600040101010101" pitchFamily="2" charset="-122"/>
              <a:ea typeface="华文细黑" panose="02010600040101010101" pitchFamily="2" charset="-122"/>
              <a:cs typeface="Arial" pitchFamily="34" charset="0"/>
              <a:sym typeface="+mn-lt"/>
            </a:endParaRPr>
          </a:p>
        </p:txBody>
      </p:sp>
      <p:grpSp>
        <p:nvGrpSpPr>
          <p:cNvPr id="36" name="组合 35" title=""/>
          <p:cNvGrpSpPr/>
          <p:nvPr/>
        </p:nvGrpSpPr>
        <p:grpSpPr>
          <a:xfrm>
            <a:off x="2760629" y="2526596"/>
            <a:ext cx="890916" cy="1144406"/>
            <a:chOff x="2760629" y="2526596"/>
            <a:chExt cx="890916" cy="1144406"/>
          </a:xfrm>
        </p:grpSpPr>
        <p:sp>
          <p:nvSpPr>
            <p:cNvPr id="18" name="圆角矩形 17"/>
            <p:cNvSpPr/>
            <p:nvPr/>
          </p:nvSpPr>
          <p:spPr>
            <a:xfrm rot="2700000">
              <a:off x="2760629" y="2526596"/>
              <a:ext cx="890916" cy="890916"/>
            </a:xfrm>
            <a:prstGeom prst="roundRect">
              <a:avLst>
                <a:gd name="adj" fmla="val 12535"/>
              </a:avLst>
            </a:prstGeom>
            <a:solidFill>
              <a:srgbClr val="3D7351"/>
            </a:solidFill>
            <a:ln w="22225">
              <a:solidFill>
                <a:srgbClr val="FCFCFC"/>
              </a:solidFill>
            </a:ln>
            <a:effectLst>
              <a:innerShdw blurRad="114300">
                <a:prstClr val="black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圆角矩形 18"/>
            <p:cNvSpPr/>
            <p:nvPr/>
          </p:nvSpPr>
          <p:spPr>
            <a:xfrm rot="2700000">
              <a:off x="2760629" y="2780086"/>
              <a:ext cx="890916" cy="890916"/>
            </a:xfrm>
            <a:prstGeom prst="roundRect">
              <a:avLst>
                <a:gd name="adj" fmla="val 12535"/>
              </a:avLst>
            </a:prstGeom>
            <a:gradFill>
              <a:gsLst>
                <a:gs pos="92000">
                  <a:srgbClr val="FAFCFB"/>
                </a:gs>
                <a:gs pos="15000">
                  <a:srgbClr val="CDCED0"/>
                </a:gs>
              </a:gsLst>
              <a:lin ang="2700000" scaled="1"/>
            </a:gradFill>
            <a:ln w="22225">
              <a:gradFill>
                <a:gsLst>
                  <a:gs pos="36000">
                    <a:srgbClr val="FCFCFC"/>
                  </a:gs>
                  <a:gs pos="71000">
                    <a:srgbClr val="FAFCFB"/>
                  </a:gs>
                </a:gsLst>
                <a:lin ang="3000000" scaled="0"/>
              </a:gra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" name="组合 20" title=""/>
          <p:cNvGrpSpPr/>
          <p:nvPr/>
        </p:nvGrpSpPr>
        <p:grpSpPr>
          <a:xfrm>
            <a:off x="0" y="0"/>
            <a:ext cx="5279877" cy="2358512"/>
            <a:chExt cx="5279877" cy="2358512"/>
          </a:xfrm>
        </p:grpSpPr>
        <p:cxnSp>
          <p:nvCxnSpPr>
            <p:cNvPr id="22" name="直接连接符 21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3" name="组合 22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3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4" name="组合 23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3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5" name="组合 24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3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26" name="直接连接符 25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7" name="组合 26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28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9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37" name="Rectangle 5" title=""/>
          <p:cNvSpPr>
            <a:spLocks noChangeArrowheads="1"/>
          </p:cNvSpPr>
          <p:nvPr/>
        </p:nvSpPr>
        <p:spPr bwMode="auto">
          <a:xfrm>
            <a:off x="1981200" y="2136424"/>
            <a:ext cx="8460660" cy="1965675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53" name="组合 52" title=""/>
          <p:cNvGrpSpPr/>
          <p:nvPr/>
        </p:nvGrpSpPr>
        <p:grpSpPr>
          <a:xfrm>
            <a:off x="6912123" y="4471125"/>
            <a:ext cx="5279877" cy="2358512"/>
            <a:chExt cx="5279877" cy="2358512"/>
          </a:xfrm>
        </p:grpSpPr>
        <p:cxnSp>
          <p:nvCxnSpPr>
            <p:cNvPr id="54" name="直接连接符 53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5" name="组合 54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66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7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56" name="组合 55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6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57" name="组合 56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6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58" name="直接连接符 57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9" name="组合 58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6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1098605"/>
            <a:ext cx="11430000" cy="283891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知识点一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列强入侵与民族危机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背景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世界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西方资本主义迅猛发展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急需开辟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和原料产地。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中国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国力渐衰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社会危机严重。</a:t>
            </a:r>
            <a:endParaRPr lang="zh-CN" altLang="zh-CN" sz="2800">
              <a:solidFill>
                <a:srgbClr val="000000"/>
              </a:solidFill>
              <a:effectLst/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>
            <a:spLocks noChangeAspect="1"/>
          </p:cNvSpPr>
          <p:nvPr/>
        </p:nvSpPr>
        <p:spPr>
          <a:xfrm>
            <a:off x="6927272" y="2191821"/>
            <a:ext cx="2428870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商品销售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市场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 title=""/>
          <p:cNvSpPr>
            <a:spLocks noChangeAspect="1"/>
          </p:cNvSpPr>
          <p:nvPr/>
        </p:nvSpPr>
        <p:spPr>
          <a:xfrm>
            <a:off x="381000" y="605244"/>
            <a:ext cx="1989647" cy="59830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发动</a:t>
            </a:r>
            <a:r>
              <a:rPr lang="zh-CN" altLang="zh-CN" sz="2800" smtClean="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战争</a:t>
            </a:r>
            <a:r>
              <a:rPr lang="en-US" altLang="zh-CN" sz="2800" smtClean="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800">
              <a:solidFill>
                <a:srgbClr val="000000"/>
              </a:solidFill>
              <a:effectLst/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2" name="表格 11" title=""/>
          <p:cNvGraphicFramePr>
            <a:graphicFrameLocks noGrp="1" noChangeAspect="1"/>
          </p:cNvGraphicFramePr>
          <p:nvPr/>
        </p:nvGraphicFramePr>
        <p:xfrm>
          <a:off x="381000" y="1548939"/>
          <a:ext cx="11430000" cy="3840480"/>
        </p:xfrm>
        <a:graphic>
          <a:graphicData uri="http://schemas.openxmlformats.org/drawingml/2006/table">
            <a:tbl>
              <a:tblPr firstRow="1" firstCol="1" bandRow="1"/>
              <a:tblGrid>
                <a:gridCol w="1427018"/>
                <a:gridCol w="6192982"/>
                <a:gridCol w="3810000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战争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条约内容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两次鸦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片战争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NEU-BZ-S92" panose="0201060001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①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《南京条约》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割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________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给英国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;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赔款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2 100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万银元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;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开放广州</a:t>
                      </a:r>
                      <a:r>
                        <a:rPr lang="zh-CN" sz="28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、厦门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lang="zh-CN" sz="280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、宁波、上海五处为通商口岸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;</a:t>
                      </a:r>
                      <a:r>
                        <a:rPr lang="zh-CN" sz="2800" u="wavy">
                          <a:solidFill>
                            <a:srgbClr val="000000"/>
                          </a:solidFill>
                          <a:effectLst/>
                          <a:uFill>
                            <a:solidFill>
                              <a:srgbClr val="00FFFF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协定关税</a:t>
                      </a:r>
                      <a:r>
                        <a:rPr lang="en-US" sz="2800" u="wavy">
                          <a:solidFill>
                            <a:srgbClr val="000000"/>
                          </a:solidFill>
                          <a:effectLst/>
                          <a:uFill>
                            <a:solidFill>
                              <a:srgbClr val="00FFFF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NEU-BZ-S92" panose="0201060001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②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美、法等国在中国取得了</a:t>
                      </a:r>
                      <a:r>
                        <a:rPr lang="en-US" sz="28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__________</a:t>
                      </a:r>
                      <a:r>
                        <a:rPr lang="zh-CN" sz="28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片面最惠国待遇、居住及租地权、军舰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巡查贸易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权、传教士传教权等特权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中国开始沦为半殖民地半封建社会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3" name="图片 1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4380" y="3608676"/>
            <a:ext cx="727684" cy="324389"/>
          </a:xfrm>
          <a:prstGeom prst="rect">
            <a:avLst/>
          </a:prstGeom>
        </p:spPr>
      </p:pic>
      <p:sp>
        <p:nvSpPr>
          <p:cNvPr id="15" name="矩形 14" title=""/>
          <p:cNvSpPr>
            <a:spLocks noChangeAspect="1"/>
          </p:cNvSpPr>
          <p:nvPr/>
        </p:nvSpPr>
        <p:spPr>
          <a:xfrm>
            <a:off x="3965864" y="3444627"/>
            <a:ext cx="3865161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3C3CC8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宋体" panose="02010600030101010101" pitchFamily="2" charset="-122"/>
              </a:rPr>
              <a:t>最能反映英国侵华</a:t>
            </a:r>
            <a:r>
              <a:rPr lang="zh-CN" altLang="zh-CN" sz="2800" smtClean="0">
                <a:solidFill>
                  <a:srgbClr val="3C3CC8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宋体" panose="02010600030101010101" pitchFamily="2" charset="-122"/>
              </a:rPr>
              <a:t>目</a:t>
            </a:r>
            <a:r>
              <a:rPr lang="zh-CN" altLang="zh-CN" sz="2800" smtClean="0">
                <a:solidFill>
                  <a:srgbClr val="3C3CC8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800" smtClean="0">
                <a:solidFill>
                  <a:srgbClr val="3C3CC8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Times New Roman" panose="02020603050405020304" pitchFamily="18" charset="0"/>
              </a:rPr>
              <a:t> </a:t>
            </a:r>
            <a:endParaRPr lang="zh-CN" altLang="en-US" sz="2800">
              <a:latin typeface="方正启体简体" panose="03000509000000000000" pitchFamily="65" charset="-122"/>
              <a:ea typeface="方正启体简体" panose="03000509000000000000" pitchFamily="65" charset="-122"/>
            </a:endParaRPr>
          </a:p>
        </p:txBody>
      </p:sp>
      <p:sp>
        <p:nvSpPr>
          <p:cNvPr id="16" name="矩形 15" title=""/>
          <p:cNvSpPr>
            <a:spLocks noChangeAspect="1"/>
          </p:cNvSpPr>
          <p:nvPr/>
        </p:nvSpPr>
        <p:spPr>
          <a:xfrm>
            <a:off x="4838700" y="1846671"/>
            <a:ext cx="1351652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香港岛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17" name="矩形 16" title=""/>
          <p:cNvSpPr>
            <a:spLocks noChangeAspect="1"/>
          </p:cNvSpPr>
          <p:nvPr/>
        </p:nvSpPr>
        <p:spPr>
          <a:xfrm>
            <a:off x="2633368" y="2626308"/>
            <a:ext cx="992579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福州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20" name="矩形 19" title=""/>
          <p:cNvSpPr>
            <a:spLocks noChangeAspect="1"/>
          </p:cNvSpPr>
          <p:nvPr/>
        </p:nvSpPr>
        <p:spPr>
          <a:xfrm>
            <a:off x="5981700" y="3974629"/>
            <a:ext cx="2069797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领事裁判权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pic>
        <p:nvPicPr>
          <p:cNvPr id="2052" name="箭头左下1.eps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400050" cy="10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箭头下1.eps" title="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28575" cy="10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" name="表格 11" title=""/>
          <p:cNvGraphicFramePr>
            <a:graphicFrameLocks noGrp="1" noChangeAspect="1"/>
          </p:cNvGraphicFramePr>
          <p:nvPr/>
        </p:nvGraphicFramePr>
        <p:xfrm>
          <a:off x="453737" y="1120421"/>
          <a:ext cx="11423073" cy="3971124"/>
        </p:xfrm>
        <a:graphic>
          <a:graphicData uri="http://schemas.openxmlformats.org/drawingml/2006/table">
            <a:tbl>
              <a:tblPr firstRow="1" firstCol="1" bandRow="1"/>
              <a:tblGrid>
                <a:gridCol w="1717964"/>
                <a:gridCol w="5902036"/>
                <a:gridCol w="3803073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战争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条约内容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44404"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 u="wavy">
                          <a:solidFill>
                            <a:srgbClr val="000000"/>
                          </a:solidFill>
                          <a:effectLst/>
                          <a:uFill>
                            <a:solidFill>
                              <a:srgbClr val="00FFFF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中日甲午战争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NEU-BZ-S92" panose="02010600010101010101" pitchFamily="2" charset="-122"/>
                          <a:ea typeface="NEU-BZ-S92" panose="0201060001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《马关条约》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割辽东半岛、台湾全岛及所有附属各岛屿、澎湖列岛给日本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;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赔偿日本军费白银二亿两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;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开放沙市、</a:t>
                      </a:r>
                      <a:r>
                        <a:rPr lang="zh-CN" sz="280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、苏州、杭州为商埠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;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允许日本在中国的通商口岸</a:t>
                      </a:r>
                      <a:r>
                        <a:rPr lang="en-US" sz="28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__________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进一步破坏了中国的领土主权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刺激了列强瓜分中国的野心。大大加深了中国半殖民地半封建化程度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" name="箭头下1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127471" y="2452990"/>
            <a:ext cx="54282" cy="227129"/>
          </a:xfrm>
          <a:prstGeom prst="rect">
            <a:avLst/>
          </a:prstGeom>
        </p:spPr>
      </p:pic>
      <p:sp>
        <p:nvSpPr>
          <p:cNvPr id="2" name="矩形 1" title=""/>
          <p:cNvSpPr>
            <a:spLocks noChangeAspect="1"/>
          </p:cNvSpPr>
          <p:nvPr/>
        </p:nvSpPr>
        <p:spPr>
          <a:xfrm>
            <a:off x="432955" y="2566555"/>
            <a:ext cx="11430000" cy="228068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3C3CC8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>
                <a:solidFill>
                  <a:srgbClr val="3C3CC8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宋体" panose="02010600030101010101" pitchFamily="2" charset="-122"/>
              </a:rPr>
              <a:t>一开厂</a:t>
            </a:r>
            <a:r>
              <a:rPr lang="zh-CN" altLang="zh-CN" sz="2800">
                <a:solidFill>
                  <a:srgbClr val="3C3CC8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Times New Roman" panose="02020603050405020304" pitchFamily="18" charset="0"/>
              </a:rPr>
              <a:t>、</a:t>
            </a:r>
            <a:endParaRPr lang="zh-CN" altLang="zh-CN" sz="2800">
              <a:solidFill>
                <a:srgbClr val="000000"/>
              </a:solidFill>
              <a:latin typeface="方正启体简体" panose="03000509000000000000" pitchFamily="65" charset="-122"/>
              <a:ea typeface="方正启体简体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3C3CC8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宋体" panose="02010600030101010101" pitchFamily="2" charset="-122"/>
              </a:rPr>
              <a:t>赔二亿</a:t>
            </a:r>
            <a:r>
              <a:rPr lang="zh-CN" altLang="zh-CN" sz="2800">
                <a:solidFill>
                  <a:srgbClr val="3C3CC8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Times New Roman" panose="02020603050405020304" pitchFamily="18" charset="0"/>
              </a:rPr>
              <a:t>、</a:t>
            </a:r>
            <a:endParaRPr lang="zh-CN" altLang="zh-CN" sz="2800">
              <a:solidFill>
                <a:srgbClr val="000000"/>
              </a:solidFill>
              <a:latin typeface="方正启体简体" panose="03000509000000000000" pitchFamily="65" charset="-122"/>
              <a:ea typeface="方正启体简体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3C3CC8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宋体" panose="02010600030101010101" pitchFamily="2" charset="-122"/>
              </a:rPr>
              <a:t>割三岛</a:t>
            </a:r>
            <a:r>
              <a:rPr lang="zh-CN" altLang="zh-CN" sz="2800">
                <a:solidFill>
                  <a:srgbClr val="3C3CC8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Times New Roman" panose="02020603050405020304" pitchFamily="18" charset="0"/>
              </a:rPr>
              <a:t>、</a:t>
            </a:r>
            <a:endParaRPr lang="zh-CN" altLang="zh-CN" sz="2800">
              <a:solidFill>
                <a:srgbClr val="000000"/>
              </a:solidFill>
              <a:latin typeface="方正启体简体" panose="03000509000000000000" pitchFamily="65" charset="-122"/>
              <a:ea typeface="方正启体简体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3C3CC8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宋体" panose="02010600030101010101" pitchFamily="2" charset="-122"/>
              </a:rPr>
              <a:t>开四口</a:t>
            </a:r>
            <a:r>
              <a:rPr lang="en-US" altLang="zh-CN" sz="2800" smtClean="0">
                <a:solidFill>
                  <a:srgbClr val="3C3CC8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</a:rPr>
              <a:t>”   </a:t>
            </a:r>
            <a:endParaRPr lang="zh-CN" altLang="en-US" sz="2800">
              <a:latin typeface="方正启体简体" panose="03000509000000000000" pitchFamily="65" charset="-122"/>
              <a:ea typeface="方正启体简体" panose="03000509000000000000" pitchFamily="65" charset="-122"/>
            </a:endParaRPr>
          </a:p>
        </p:txBody>
      </p:sp>
      <p:sp>
        <p:nvSpPr>
          <p:cNvPr id="3" name="矩形 2" title=""/>
          <p:cNvSpPr>
            <a:spLocks noChangeAspect="1"/>
          </p:cNvSpPr>
          <p:nvPr/>
        </p:nvSpPr>
        <p:spPr>
          <a:xfrm>
            <a:off x="3103418" y="2680119"/>
            <a:ext cx="992579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重庆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5" name="矩形 4" title=""/>
          <p:cNvSpPr>
            <a:spLocks noChangeAspect="1"/>
          </p:cNvSpPr>
          <p:nvPr/>
        </p:nvSpPr>
        <p:spPr>
          <a:xfrm>
            <a:off x="6147955" y="3106670"/>
            <a:ext cx="171072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开设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工厂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 noChangeAspect="1"/>
          </p:cNvGraphicFramePr>
          <p:nvPr/>
        </p:nvGraphicFramePr>
        <p:xfrm>
          <a:off x="381000" y="1156855"/>
          <a:ext cx="11430000" cy="3840480"/>
        </p:xfrm>
        <a:graphic>
          <a:graphicData uri="http://schemas.openxmlformats.org/drawingml/2006/table">
            <a:tbl>
              <a:tblPr firstRow="1" firstCol="1" bandRow="1"/>
              <a:tblGrid>
                <a:gridCol w="2289464"/>
                <a:gridCol w="5330536"/>
                <a:gridCol w="3810000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战争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条约内容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八国联军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侵华战争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《辛丑条约》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向侵华各国赔款白银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4.5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亿两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分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39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年还清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本息共计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9.8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亿两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;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划定北京东交民巷为</a:t>
                      </a:r>
                      <a:r>
                        <a:rPr lang="en-US" sz="28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“_________”,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允许各国派兵保护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;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严禁中国人民参加</a:t>
                      </a:r>
                      <a:r>
                        <a:rPr lang="en-US" sz="28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________;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拆除天津大沽到北京沿线设防的炮台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允许各国派兵驻扎北京到山海关铁路沿线要地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标志着清政府完全成为</a:t>
                      </a:r>
                      <a:r>
                        <a:rPr lang="en-US" sz="28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________</a:t>
                      </a:r>
                      <a:r>
                        <a:rPr lang="zh-CN" sz="28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统治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中国的工具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矩形 4" title=""/>
          <p:cNvSpPr>
            <a:spLocks noChangeAspect="1"/>
          </p:cNvSpPr>
          <p:nvPr/>
        </p:nvSpPr>
        <p:spPr>
          <a:xfrm>
            <a:off x="3134591" y="2719507"/>
            <a:ext cx="1351652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使馆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界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6" name="矩形 5" title=""/>
          <p:cNvSpPr>
            <a:spLocks noChangeAspect="1"/>
          </p:cNvSpPr>
          <p:nvPr/>
        </p:nvSpPr>
        <p:spPr>
          <a:xfrm>
            <a:off x="5441373" y="3155429"/>
            <a:ext cx="171072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反帝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活动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7" name="矩形 6" title=""/>
          <p:cNvSpPr>
            <a:spLocks noChangeAspect="1"/>
          </p:cNvSpPr>
          <p:nvPr/>
        </p:nvSpPr>
        <p:spPr>
          <a:xfrm>
            <a:off x="7945581" y="2937221"/>
            <a:ext cx="171072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帝国主义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746262"/>
            <a:ext cx="11430000" cy="457356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瓜分狂潮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原因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《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》刺激和加剧了列强对中国的争夺。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过程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:_____________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是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列强瓜分中国狂潮的开端。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 panose="02010600010101010101" pitchFamily="2" charset="-122"/>
                <a:cs typeface="宋体" panose="02010600030101010101" pitchFamily="2" charset="-122"/>
              </a:rPr>
              <a:t>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1897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德国占领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俄国强占旅顺口和大连湾。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 panose="0201060001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英、法、日等国纷纷在中国强占租借地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划分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“________”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 panose="02010600010101010101" pitchFamily="2" charset="-122"/>
                <a:cs typeface="宋体" panose="02010600030101010101" pitchFamily="2" charset="-122"/>
              </a:rPr>
              <a:t>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1899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美国提出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“________”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政策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形成列强共同宰割中国的局面。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影响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破坏中国领土、领海和司法等主权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列强加大经济侵略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控制了中国的经济命脉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中国逐步沦为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</a:rPr>
              <a:t>_______________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国家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zh-CN" altLang="en-US" sz="2800"/>
          </a:p>
        </p:txBody>
      </p:sp>
      <p:sp>
        <p:nvSpPr>
          <p:cNvPr id="3" name="矩形 2" title=""/>
          <p:cNvSpPr>
            <a:spLocks noChangeAspect="1"/>
          </p:cNvSpPr>
          <p:nvPr/>
        </p:nvSpPr>
        <p:spPr>
          <a:xfrm>
            <a:off x="1939637" y="1295457"/>
            <a:ext cx="171072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马关条约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4" name="矩形 3" title=""/>
          <p:cNvSpPr>
            <a:spLocks noChangeAspect="1"/>
          </p:cNvSpPr>
          <p:nvPr/>
        </p:nvSpPr>
        <p:spPr>
          <a:xfrm>
            <a:off x="1716792" y="1792395"/>
            <a:ext cx="2428870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三国干涉还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辽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5" name="矩形 4" title=""/>
          <p:cNvSpPr>
            <a:spLocks noChangeAspect="1"/>
          </p:cNvSpPr>
          <p:nvPr/>
        </p:nvSpPr>
        <p:spPr>
          <a:xfrm>
            <a:off x="4166444" y="2345435"/>
            <a:ext cx="1351652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胶州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湾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6" name="矩形 5" title=""/>
          <p:cNvSpPr>
            <a:spLocks noChangeAspect="1"/>
          </p:cNvSpPr>
          <p:nvPr/>
        </p:nvSpPr>
        <p:spPr>
          <a:xfrm>
            <a:off x="7755917" y="2955723"/>
            <a:ext cx="171072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势力范围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7" name="矩形 6" title=""/>
          <p:cNvSpPr>
            <a:spLocks noChangeAspect="1"/>
          </p:cNvSpPr>
          <p:nvPr/>
        </p:nvSpPr>
        <p:spPr>
          <a:xfrm>
            <a:off x="3986907" y="3532513"/>
            <a:ext cx="171072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门户开放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8" name="矩形 7" title=""/>
          <p:cNvSpPr>
            <a:spLocks noChangeAspect="1"/>
          </p:cNvSpPr>
          <p:nvPr/>
        </p:nvSpPr>
        <p:spPr>
          <a:xfrm>
            <a:off x="4478326" y="4620145"/>
            <a:ext cx="2787943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半殖民地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半封建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455795"/>
            <a:ext cx="11430000" cy="564160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FF0000"/>
                </a:solidFill>
                <a:latin typeface="NEU-BZ-S92" panose="02010600010101010101" pitchFamily="2" charset="-122"/>
                <a:ea typeface="方正水云简体_中"/>
                <a:cs typeface="Times New Roman" panose="02020603050405020304" pitchFamily="18" charset="0"/>
              </a:rPr>
              <a:t>结论要语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800">
                <a:solidFill>
                  <a:srgbClr val="FF0000"/>
                </a:solidFill>
                <a:latin typeface="NEU-BZ-S92" panose="02010600010101010101" pitchFamily="2" charset="-122"/>
                <a:ea typeface="方正水云简体_中"/>
                <a:cs typeface="Times New Roman" panose="02020603050405020304" pitchFamily="18" charset="0"/>
              </a:rPr>
              <a:t>辨一辨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鸦片战争是英国资产阶级拓展海外市场、掠夺生产原料的必然结果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英国通过发动鸦片战争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打开了中国大门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中国逐渐融入资本主义世界市场。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与协定关税相比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五口通商更能反映英国发动鸦片战争的本质要求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《马关条约》的签订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标志着列强对华经济侵略进入了资本输出的新阶段。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八国联军侵华的根本原因是镇压义和团运动。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)</a:t>
            </a:r>
            <a:endParaRPr lang="zh-CN" altLang="en-US" sz="2800"/>
          </a:p>
        </p:txBody>
      </p:sp>
      <p:sp>
        <p:nvSpPr>
          <p:cNvPr id="3" name="矩形 2" title=""/>
          <p:cNvSpPr>
            <a:spLocks noChangeAspect="1"/>
          </p:cNvSpPr>
          <p:nvPr/>
        </p:nvSpPr>
        <p:spPr>
          <a:xfrm>
            <a:off x="11031681" y="1594406"/>
            <a:ext cx="498855" cy="60439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smtClean="0">
                <a:solidFill>
                  <a:srgbClr val="FF0000"/>
                </a:solidFill>
                <a:latin typeface="Cambria Math" panose="02040503050406030204" pitchFamily="18" charset="0"/>
                <a:ea typeface="NEU-BZ-S92" panose="02010600010101010101" pitchFamily="2" charset="-122"/>
                <a:cs typeface="Times New Roman" panose="02020603050405020304" pitchFamily="18" charset="0"/>
              </a:rPr>
              <a:t>√ </a:t>
            </a:r>
            <a:endParaRPr lang="zh-CN" altLang="en-US" sz="2800"/>
          </a:p>
        </p:txBody>
      </p:sp>
      <p:sp>
        <p:nvSpPr>
          <p:cNvPr id="4" name="矩形 3" title=""/>
          <p:cNvSpPr>
            <a:spLocks noChangeAspect="1"/>
          </p:cNvSpPr>
          <p:nvPr/>
        </p:nvSpPr>
        <p:spPr>
          <a:xfrm>
            <a:off x="1409699" y="2744939"/>
            <a:ext cx="498855" cy="60439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smtClean="0">
                <a:solidFill>
                  <a:srgbClr val="FF0000"/>
                </a:solidFill>
                <a:latin typeface="Cambria Math" panose="02040503050406030204" pitchFamily="18" charset="0"/>
                <a:ea typeface="NEU-BZ-S92" panose="02010600010101010101" pitchFamily="2" charset="-122"/>
                <a:cs typeface="Times New Roman" panose="02020603050405020304" pitchFamily="18" charset="0"/>
              </a:rPr>
              <a:t>√ </a:t>
            </a:r>
            <a:endParaRPr lang="zh-CN" altLang="en-US" sz="2800"/>
          </a:p>
        </p:txBody>
      </p:sp>
      <p:sp>
        <p:nvSpPr>
          <p:cNvPr id="5" name="矩形 4" title=""/>
          <p:cNvSpPr>
            <a:spLocks noChangeAspect="1"/>
          </p:cNvSpPr>
          <p:nvPr/>
        </p:nvSpPr>
        <p:spPr>
          <a:xfrm>
            <a:off x="10964354" y="3847988"/>
            <a:ext cx="633507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× </a:t>
            </a:r>
            <a:endParaRPr lang="zh-CN" altLang="en-US" sz="2800"/>
          </a:p>
        </p:txBody>
      </p:sp>
      <p:sp>
        <p:nvSpPr>
          <p:cNvPr id="6" name="矩形 5" title=""/>
          <p:cNvSpPr>
            <a:spLocks noChangeAspect="1"/>
          </p:cNvSpPr>
          <p:nvPr/>
        </p:nvSpPr>
        <p:spPr>
          <a:xfrm>
            <a:off x="1409698" y="4875076"/>
            <a:ext cx="498855" cy="60439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smtClean="0">
                <a:solidFill>
                  <a:srgbClr val="FF0000"/>
                </a:solidFill>
                <a:latin typeface="Cambria Math" panose="02040503050406030204" pitchFamily="18" charset="0"/>
                <a:ea typeface="NEU-BZ-S92" panose="02010600010101010101" pitchFamily="2" charset="-122"/>
                <a:cs typeface="Times New Roman" panose="02020603050405020304" pitchFamily="18" charset="0"/>
              </a:rPr>
              <a:t>√ </a:t>
            </a:r>
            <a:endParaRPr lang="zh-CN" altLang="en-US" sz="2800"/>
          </a:p>
        </p:txBody>
      </p:sp>
      <p:sp>
        <p:nvSpPr>
          <p:cNvPr id="7" name="矩形 6" title=""/>
          <p:cNvSpPr>
            <a:spLocks noChangeAspect="1"/>
          </p:cNvSpPr>
          <p:nvPr/>
        </p:nvSpPr>
        <p:spPr>
          <a:xfrm>
            <a:off x="8086072" y="5479472"/>
            <a:ext cx="633507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× 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806218"/>
            <a:ext cx="11430000" cy="228068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FF0000"/>
                </a:solidFill>
                <a:latin typeface="NEU-BZ-S92" panose="02010600010101010101" pitchFamily="2" charset="-122"/>
                <a:ea typeface="方正水云简体_中"/>
                <a:cs typeface="Times New Roman" panose="02020603050405020304" pitchFamily="18" charset="0"/>
              </a:rPr>
              <a:t>旁栏边角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800">
                <a:solidFill>
                  <a:srgbClr val="FF0000"/>
                </a:solidFill>
                <a:latin typeface="NEU-BZ-S92" panose="02010600010101010101" pitchFamily="2" charset="-122"/>
                <a:ea typeface="方正水云简体_中"/>
                <a:cs typeface="Times New Roman" panose="02020603050405020304" pitchFamily="18" charset="0"/>
              </a:rPr>
              <a:t>练一练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阅读必修第一册第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25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页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中日甲午战争后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清政府签订《马关条约》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被迫开放沙市、重庆、苏州和杭州为商埠。从地理位置上分析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列强侵华呈现什么特点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?</a:t>
            </a:r>
            <a:endParaRPr lang="zh-CN" altLang="en-US" sz="2800"/>
          </a:p>
        </p:txBody>
      </p:sp>
      <p:sp>
        <p:nvSpPr>
          <p:cNvPr id="3" name="矩形 2" title=""/>
          <p:cNvSpPr>
            <a:spLocks noChangeAspect="1"/>
          </p:cNvSpPr>
          <p:nvPr/>
        </p:nvSpPr>
        <p:spPr>
          <a:xfrm>
            <a:off x="381000" y="3666136"/>
            <a:ext cx="11430000" cy="115845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阅读必修第一册第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页《辛丑条约》的内容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哪一条内容最能体现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清政府完全成为帝国主义统治中国的工具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”?</a:t>
            </a:r>
            <a:endParaRPr lang="zh-CN" altLang="zh-CN" sz="2800">
              <a:solidFill>
                <a:srgbClr val="000000"/>
              </a:solidFill>
              <a:effectLst/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>
            <a:spLocks noChangeAspect="1"/>
          </p:cNvSpPr>
          <p:nvPr/>
        </p:nvSpPr>
        <p:spPr>
          <a:xfrm>
            <a:off x="381000" y="3086907"/>
            <a:ext cx="11430000" cy="76450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3C3CC8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提示</a:t>
            </a:r>
            <a:r>
              <a:rPr lang="zh-CN" altLang="zh-CN" sz="2800">
                <a:solidFill>
                  <a:srgbClr val="3C3CC8"/>
                </a:solidFill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列强侵华区域由东部沿海到长江中游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并深入内地。</a:t>
            </a:r>
            <a:endParaRPr lang="zh-CN" altLang="en-US" sz="2800"/>
          </a:p>
        </p:txBody>
      </p:sp>
      <p:sp>
        <p:nvSpPr>
          <p:cNvPr id="5" name="矩形 4" title=""/>
          <p:cNvSpPr>
            <a:spLocks noChangeAspect="1"/>
          </p:cNvSpPr>
          <p:nvPr/>
        </p:nvSpPr>
        <p:spPr>
          <a:xfrm>
            <a:off x="381000" y="4824595"/>
            <a:ext cx="11430000" cy="12137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3C3CC8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提示</a:t>
            </a:r>
            <a:r>
              <a:rPr lang="zh-CN" altLang="zh-CN" sz="2800">
                <a:solidFill>
                  <a:srgbClr val="3C3CC8"/>
                </a:solidFill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严禁中国人民参加反帝活动。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1169907"/>
            <a:ext cx="11430000" cy="115845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阅读必修第一册第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26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页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知识链接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”,“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三国干涉还辽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体现了列强之间的什么关系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zh-CN" altLang="zh-CN" sz="2800">
              <a:solidFill>
                <a:srgbClr val="000000"/>
              </a:solidFill>
              <a:effectLst/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>
            <a:spLocks noChangeAspect="1"/>
          </p:cNvSpPr>
          <p:nvPr/>
        </p:nvSpPr>
        <p:spPr>
          <a:xfrm>
            <a:off x="381000" y="2328366"/>
            <a:ext cx="11430000" cy="196125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3C3CC8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提示</a:t>
            </a:r>
            <a:r>
              <a:rPr lang="zh-CN" altLang="zh-CN" sz="2800">
                <a:solidFill>
                  <a:srgbClr val="3C3CC8"/>
                </a:solidFill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既勾结又争斗。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>
            <a:spLocks noChangeAspect="1"/>
          </p:cNvSpPr>
          <p:nvPr/>
        </p:nvSpPr>
        <p:spPr>
          <a:xfrm>
            <a:off x="381000" y="102982"/>
            <a:ext cx="11430000" cy="620176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知识点二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中国军民维护国家主权的斗争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人民群众自发的反抗斗争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三元里抗英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原因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:1841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占据广州四方炮台的英军到三元里抢掠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当地人民奋起反抗。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意义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中国近代史上中国人民第一次</a:t>
            </a:r>
            <a:r>
              <a:rPr lang="zh-CN" altLang="zh-CN" sz="28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的大规模抵抗外国侵略的斗争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表现了中国人民不畏强暴、抵御外侮的爱国精神。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台湾军民反割台斗争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原因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甲午战争中国战败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签订《马关条约》。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(2)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表现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:1895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5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</a:rPr>
              <a:t>,________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徐骧领导台湾人民与刘永福领导的黑旗军痛击日军。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10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 u="wavy">
                <a:solidFill>
                  <a:srgbClr val="000000"/>
                </a:solidFill>
                <a:uFill>
                  <a:solidFill>
                    <a:srgbClr val="00FFFF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台湾沦陷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zh-CN" altLang="en-US" sz="2800"/>
          </a:p>
        </p:txBody>
      </p:sp>
      <p:pic>
        <p:nvPicPr>
          <p:cNvPr id="6" name="图片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V="1">
            <a:off x="4426206" y="5813466"/>
            <a:ext cx="790030" cy="352181"/>
          </a:xfrm>
          <a:prstGeom prst="rect">
            <a:avLst/>
          </a:prstGeom>
        </p:spPr>
      </p:pic>
      <p:sp>
        <p:nvSpPr>
          <p:cNvPr id="7" name="矩形 6" title=""/>
          <p:cNvSpPr>
            <a:spLocks noChangeAspect="1"/>
          </p:cNvSpPr>
          <p:nvPr/>
        </p:nvSpPr>
        <p:spPr>
          <a:xfrm>
            <a:off x="5216236" y="5652258"/>
            <a:ext cx="5301451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7030A0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</a:rPr>
              <a:t>1945</a:t>
            </a:r>
            <a:r>
              <a:rPr lang="zh-CN" altLang="zh-CN" sz="2800">
                <a:solidFill>
                  <a:srgbClr val="7030A0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宋体" panose="02010600030101010101" pitchFamily="2" charset="-122"/>
              </a:rPr>
              <a:t>年抗日战争胜利后</a:t>
            </a:r>
            <a:r>
              <a:rPr lang="zh-CN" altLang="zh-CN" sz="2800" smtClean="0">
                <a:solidFill>
                  <a:srgbClr val="7030A0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宋体" panose="02010600030101010101" pitchFamily="2" charset="-122"/>
              </a:rPr>
              <a:t>回归祖</a:t>
            </a:r>
            <a:r>
              <a:rPr lang="zh-CN" altLang="zh-CN" sz="2800" smtClean="0">
                <a:solidFill>
                  <a:srgbClr val="7030A0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Times New Roman" panose="02020603050405020304" pitchFamily="18" charset="0"/>
              </a:rPr>
              <a:t>国</a:t>
            </a:r>
            <a:r>
              <a:rPr lang="en-US" altLang="zh-CN" sz="2800" smtClean="0">
                <a:solidFill>
                  <a:srgbClr val="7030A0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Times New Roman" panose="02020603050405020304" pitchFamily="18" charset="0"/>
              </a:rPr>
              <a:t> </a:t>
            </a:r>
            <a:endParaRPr lang="zh-CN" altLang="en-US" sz="2800">
              <a:latin typeface="方正启体简体" panose="03000509000000000000" pitchFamily="65" charset="-122"/>
              <a:ea typeface="方正启体简体" panose="03000509000000000000" pitchFamily="65" charset="-122"/>
            </a:endParaRPr>
          </a:p>
        </p:txBody>
      </p:sp>
      <p:sp>
        <p:nvSpPr>
          <p:cNvPr id="8" name="矩形 7" title=""/>
          <p:cNvSpPr>
            <a:spLocks noChangeAspect="1"/>
          </p:cNvSpPr>
          <p:nvPr/>
        </p:nvSpPr>
        <p:spPr>
          <a:xfrm>
            <a:off x="6501245" y="2822885"/>
            <a:ext cx="992579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自发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9" name="矩形 8" title=""/>
          <p:cNvSpPr>
            <a:spLocks noChangeAspect="1"/>
          </p:cNvSpPr>
          <p:nvPr/>
        </p:nvSpPr>
        <p:spPr>
          <a:xfrm>
            <a:off x="3469569" y="5078244"/>
            <a:ext cx="1351652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丘逢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甲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 title=""/>
          <p:cNvSpPr>
            <a:spLocks noChangeAspect="1"/>
          </p:cNvSpPr>
          <p:nvPr/>
        </p:nvSpPr>
        <p:spPr>
          <a:xfrm>
            <a:off x="381000" y="0"/>
            <a:ext cx="11430000" cy="677268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义和团运动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zh-CN" altLang="zh-CN" sz="2800">
                <a:solidFill>
                  <a:srgbClr val="000000"/>
                </a:solidFill>
                <a:latin typeface="NEU-BZ-S92" panose="02010600010101010101" pitchFamily="2" charset="-122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背景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:19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世纪末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西方列强掀起瓜分中国的狂潮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中国的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空前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严重。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过程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 panose="0201060001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发展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:1899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年袁世凯围剿义和团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山东义和团转移到直隶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向京津地区发展。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 panose="0201060001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抗击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:1900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在落垡、廊坊一带围攻八国联军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攻击北京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使馆和西什库教堂。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 panose="02010600010101010101" pitchFamily="2" charset="-122"/>
                <a:cs typeface="宋体" panose="02010600030101010101" pitchFamily="2" charset="-122"/>
              </a:rPr>
              <a:t>③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结果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联合剿杀下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最终失败。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意义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 panose="0201060001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在中国近代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斗争史上写下了光辉的一页。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 panose="0201060001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义和团战士不畏强暴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英勇斗争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阻止了列强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阴谋的实现。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zh-CN" altLang="zh-CN" sz="2800">
                <a:solidFill>
                  <a:srgbClr val="000000"/>
                </a:solidFill>
                <a:cs typeface="宋体" panose="02010600030101010101" pitchFamily="2" charset="-122"/>
              </a:rPr>
              <a:t>③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沉重打击了清政府的统治。</a:t>
            </a:r>
            <a:endParaRPr lang="zh-CN" altLang="en-US" sz="2800"/>
          </a:p>
        </p:txBody>
      </p:sp>
      <p:sp>
        <p:nvSpPr>
          <p:cNvPr id="5" name="矩形 4" title=""/>
          <p:cNvSpPr>
            <a:spLocks noChangeAspect="1"/>
          </p:cNvSpPr>
          <p:nvPr/>
        </p:nvSpPr>
        <p:spPr>
          <a:xfrm>
            <a:off x="8943109" y="443402"/>
            <a:ext cx="171072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民族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危机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6" name="矩形 5" title=""/>
          <p:cNvSpPr>
            <a:spLocks noChangeAspect="1"/>
          </p:cNvSpPr>
          <p:nvPr/>
        </p:nvSpPr>
        <p:spPr>
          <a:xfrm>
            <a:off x="9701646" y="3007816"/>
            <a:ext cx="171072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东交民巷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7" name="矩形 6" title=""/>
          <p:cNvSpPr>
            <a:spLocks noChangeAspect="1"/>
          </p:cNvSpPr>
          <p:nvPr/>
        </p:nvSpPr>
        <p:spPr>
          <a:xfrm>
            <a:off x="1960417" y="4036847"/>
            <a:ext cx="2428870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中外反动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势力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8" name="矩形 7" title=""/>
          <p:cNvSpPr>
            <a:spLocks noChangeAspect="1"/>
          </p:cNvSpPr>
          <p:nvPr/>
        </p:nvSpPr>
        <p:spPr>
          <a:xfrm>
            <a:off x="2531918" y="5046575"/>
            <a:ext cx="171072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反帝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爱国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9" name="矩形 8" title=""/>
          <p:cNvSpPr>
            <a:spLocks noChangeAspect="1"/>
          </p:cNvSpPr>
          <p:nvPr/>
        </p:nvSpPr>
        <p:spPr>
          <a:xfrm>
            <a:off x="7332518" y="5545339"/>
            <a:ext cx="171072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瓜分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中国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>
            <a:spLocks noChangeAspect="1"/>
          </p:cNvSpPr>
          <p:nvPr/>
        </p:nvSpPr>
        <p:spPr>
          <a:xfrm>
            <a:off x="381000" y="631963"/>
            <a:ext cx="11430000" cy="508145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爱国官兵的抵抗斗争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左宗棠收复新疆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背景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第二次鸦片战争以后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西方列强将侵略势力伸向中国西北、西南等地。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过程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 panose="02010600010101010101" pitchFamily="2" charset="-122"/>
                <a:cs typeface="宋体" panose="02010600030101010101" pitchFamily="2" charset="-122"/>
              </a:rPr>
              <a:t>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1875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清政府任命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为钦差大臣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督办新疆军务。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 panose="02010600010101010101" pitchFamily="2" charset="-122"/>
                <a:cs typeface="宋体" panose="02010600030101010101" pitchFamily="2" charset="-122"/>
              </a:rPr>
              <a:t>②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1876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左宗棠率军西征。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 panose="02010600010101010101" pitchFamily="2" charset="-122"/>
                <a:cs typeface="宋体" panose="02010600030101010101" pitchFamily="2" charset="-122"/>
              </a:rPr>
              <a:t>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1878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除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外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新疆重回祖国怀抱。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(3)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影响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:________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在新疆设立行省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加强了对新疆地区的控制。</a:t>
            </a:r>
            <a:endParaRPr lang="zh-CN" altLang="en-US" sz="2800"/>
          </a:p>
        </p:txBody>
      </p:sp>
      <p:sp>
        <p:nvSpPr>
          <p:cNvPr id="4" name="矩形 3" title=""/>
          <p:cNvSpPr>
            <a:spLocks noChangeAspect="1"/>
          </p:cNvSpPr>
          <p:nvPr/>
        </p:nvSpPr>
        <p:spPr>
          <a:xfrm>
            <a:off x="3851564" y="3384525"/>
            <a:ext cx="1351652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左宗棠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5" name="矩形 4" title=""/>
          <p:cNvSpPr>
            <a:spLocks noChangeAspect="1"/>
          </p:cNvSpPr>
          <p:nvPr/>
        </p:nvSpPr>
        <p:spPr>
          <a:xfrm>
            <a:off x="2594264" y="4475041"/>
            <a:ext cx="992579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伊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犁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6" name="矩形 5" title=""/>
          <p:cNvSpPr>
            <a:spLocks noChangeAspect="1"/>
          </p:cNvSpPr>
          <p:nvPr/>
        </p:nvSpPr>
        <p:spPr>
          <a:xfrm>
            <a:off x="1931719" y="5075270"/>
            <a:ext cx="992579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1884 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1045688"/>
            <a:ext cx="11430000" cy="284084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黄海海战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爆发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:1894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中国北洋舰队遭日舰偷袭。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经过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丁汝昌、刘步蟾、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等率军英勇作战。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(3)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结果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北洋水师主力尚存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但李鸿章采取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“________”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政策。日军从海陆两路围攻威海卫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 u="wavy">
                <a:solidFill>
                  <a:srgbClr val="000000"/>
                </a:solidFill>
                <a:uFill>
                  <a:solidFill>
                    <a:srgbClr val="00FFFF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北洋舰队全军覆没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zh-CN" altLang="en-US" sz="2800"/>
          </a:p>
        </p:txBody>
      </p:sp>
      <p:pic>
        <p:nvPicPr>
          <p:cNvPr id="3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6951" y="3785319"/>
            <a:ext cx="1012024" cy="451143"/>
          </a:xfrm>
          <a:prstGeom prst="rect">
            <a:avLst/>
          </a:prstGeom>
        </p:spPr>
      </p:pic>
      <p:sp>
        <p:nvSpPr>
          <p:cNvPr id="4" name="矩形 3" title=""/>
          <p:cNvSpPr>
            <a:spLocks noChangeAspect="1"/>
          </p:cNvSpPr>
          <p:nvPr/>
        </p:nvSpPr>
        <p:spPr>
          <a:xfrm>
            <a:off x="4215245" y="3886530"/>
            <a:ext cx="3485249" cy="6201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7030A0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宋体" panose="02010600030101010101" pitchFamily="2" charset="-122"/>
              </a:rPr>
              <a:t>标志着洋务运动</a:t>
            </a:r>
            <a:r>
              <a:rPr lang="zh-CN" altLang="zh-CN" sz="2800" smtClean="0">
                <a:solidFill>
                  <a:srgbClr val="7030A0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宋体" panose="02010600030101010101" pitchFamily="2" charset="-122"/>
              </a:rPr>
              <a:t>失</a:t>
            </a:r>
            <a:r>
              <a:rPr lang="zh-CN" altLang="zh-CN" sz="2800" smtClean="0">
                <a:solidFill>
                  <a:srgbClr val="7030A0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Times New Roman" panose="02020603050405020304" pitchFamily="18" charset="0"/>
              </a:rPr>
              <a:t>败</a:t>
            </a:r>
            <a:r>
              <a:rPr lang="en-US" altLang="zh-CN" sz="2800" smtClean="0">
                <a:solidFill>
                  <a:srgbClr val="7030A0"/>
                </a:solidFill>
                <a:latin typeface="方正启体简体" panose="03000509000000000000" pitchFamily="65" charset="-122"/>
                <a:ea typeface="方正启体简体" panose="03000509000000000000" pitchFamily="65" charset="-122"/>
                <a:cs typeface="Times New Roman" panose="02020603050405020304" pitchFamily="18" charset="0"/>
              </a:rPr>
              <a:t> </a:t>
            </a:r>
            <a:endParaRPr lang="zh-CN" altLang="en-US" sz="2800">
              <a:latin typeface="方正启体简体" panose="03000509000000000000" pitchFamily="65" charset="-122"/>
              <a:ea typeface="方正启体简体" panose="03000509000000000000" pitchFamily="65" charset="-122"/>
            </a:endParaRPr>
          </a:p>
        </p:txBody>
      </p:sp>
      <p:sp>
        <p:nvSpPr>
          <p:cNvPr id="5" name="矩形 4" title=""/>
          <p:cNvSpPr>
            <a:spLocks noChangeAspect="1"/>
          </p:cNvSpPr>
          <p:nvPr/>
        </p:nvSpPr>
        <p:spPr>
          <a:xfrm>
            <a:off x="4606217" y="2165994"/>
            <a:ext cx="1351652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邓世昌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6" name="矩形 5" title=""/>
          <p:cNvSpPr>
            <a:spLocks noChangeAspect="1"/>
          </p:cNvSpPr>
          <p:nvPr/>
        </p:nvSpPr>
        <p:spPr>
          <a:xfrm>
            <a:off x="6845131" y="2673891"/>
            <a:ext cx="1710725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避战保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船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227673"/>
            <a:ext cx="11430000" cy="620176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FF0000"/>
                </a:solidFill>
                <a:latin typeface="NEU-BZ-S92" panose="02010600010101010101" pitchFamily="2" charset="-122"/>
                <a:ea typeface="方正水云简体_中"/>
                <a:cs typeface="Times New Roman" panose="02020603050405020304" pitchFamily="18" charset="0"/>
              </a:rPr>
              <a:t>结论要语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800">
                <a:solidFill>
                  <a:srgbClr val="FF0000"/>
                </a:solidFill>
                <a:latin typeface="NEU-BZ-S92" panose="02010600010101010101" pitchFamily="2" charset="-122"/>
                <a:ea typeface="方正水云简体_中"/>
                <a:cs typeface="Times New Roman" panose="02020603050405020304" pitchFamily="18" charset="0"/>
              </a:rPr>
              <a:t>辨一辨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三元里人民抗英斗争是中国政府组织的第一次大规模反侵略斗争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.1871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俄国借口安定边疆秩序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出兵强占中国新疆的伊犁地区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加剧了中国的边疆危机。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北洋海军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致远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舰管带邓世昌在黄海海战中壮烈殉国。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北洋舰队全军覆没的标志是日军占领威海卫港。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台湾人民反抗日本殖民统治的斗争持续近半个世纪。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中日甲午战争后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帝国主义掀起了瓜分中国的狂潮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是义和团兴起的根本原因。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.“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扶清灭洋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”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的口号反映了民族矛盾的尖锐。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)</a:t>
            </a:r>
            <a:endParaRPr lang="zh-CN" altLang="en-US" sz="2800"/>
          </a:p>
        </p:txBody>
      </p:sp>
      <p:sp>
        <p:nvSpPr>
          <p:cNvPr id="3" name="矩形 2" title=""/>
          <p:cNvSpPr>
            <a:spLocks noChangeAspect="1"/>
          </p:cNvSpPr>
          <p:nvPr/>
        </p:nvSpPr>
        <p:spPr>
          <a:xfrm>
            <a:off x="10969337" y="1373604"/>
            <a:ext cx="633507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× </a:t>
            </a:r>
            <a:endParaRPr lang="zh-CN" altLang="en-US" sz="2800"/>
          </a:p>
        </p:txBody>
      </p:sp>
      <p:sp>
        <p:nvSpPr>
          <p:cNvPr id="4" name="矩形 3" title=""/>
          <p:cNvSpPr>
            <a:spLocks noChangeAspect="1"/>
          </p:cNvSpPr>
          <p:nvPr/>
        </p:nvSpPr>
        <p:spPr>
          <a:xfrm>
            <a:off x="3176154" y="2488024"/>
            <a:ext cx="498855" cy="60439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smtClean="0">
                <a:solidFill>
                  <a:srgbClr val="FF0000"/>
                </a:solidFill>
                <a:latin typeface="Cambria Math" panose="02040503050406030204" pitchFamily="18" charset="0"/>
                <a:ea typeface="NEU-BZ-S92" panose="02010600010101010101" pitchFamily="2" charset="-122"/>
                <a:cs typeface="Times New Roman" panose="02020603050405020304" pitchFamily="18" charset="0"/>
              </a:rPr>
              <a:t>√ </a:t>
            </a:r>
            <a:endParaRPr lang="zh-CN" altLang="en-US" sz="2800"/>
          </a:p>
        </p:txBody>
      </p:sp>
      <p:sp>
        <p:nvSpPr>
          <p:cNvPr id="5" name="矩形 4" title=""/>
          <p:cNvSpPr>
            <a:spLocks noChangeAspect="1"/>
          </p:cNvSpPr>
          <p:nvPr/>
        </p:nvSpPr>
        <p:spPr>
          <a:xfrm>
            <a:off x="9473045" y="3026356"/>
            <a:ext cx="498855" cy="60439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smtClean="0">
                <a:solidFill>
                  <a:srgbClr val="FF0000"/>
                </a:solidFill>
                <a:latin typeface="Cambria Math" panose="02040503050406030204" pitchFamily="18" charset="0"/>
                <a:ea typeface="NEU-BZ-S92" panose="02010600010101010101" pitchFamily="2" charset="-122"/>
                <a:cs typeface="Times New Roman" panose="02020603050405020304" pitchFamily="18" charset="0"/>
              </a:rPr>
              <a:t>√ </a:t>
            </a:r>
            <a:endParaRPr lang="zh-CN" altLang="en-US" sz="2800"/>
          </a:p>
        </p:txBody>
      </p:sp>
      <p:sp>
        <p:nvSpPr>
          <p:cNvPr id="6" name="矩形 5" title=""/>
          <p:cNvSpPr>
            <a:spLocks noChangeAspect="1"/>
          </p:cNvSpPr>
          <p:nvPr/>
        </p:nvSpPr>
        <p:spPr>
          <a:xfrm>
            <a:off x="8413172" y="3545901"/>
            <a:ext cx="498855" cy="60439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smtClean="0">
                <a:solidFill>
                  <a:srgbClr val="FF0000"/>
                </a:solidFill>
                <a:latin typeface="Cambria Math" panose="02040503050406030204" pitchFamily="18" charset="0"/>
                <a:ea typeface="NEU-BZ-S92" panose="02010600010101010101" pitchFamily="2" charset="-122"/>
                <a:cs typeface="Times New Roman" panose="02020603050405020304" pitchFamily="18" charset="0"/>
              </a:rPr>
              <a:t>√ </a:t>
            </a:r>
            <a:endParaRPr lang="zh-CN" altLang="en-US" sz="2800"/>
          </a:p>
        </p:txBody>
      </p:sp>
      <p:sp>
        <p:nvSpPr>
          <p:cNvPr id="7" name="矩形 6" title=""/>
          <p:cNvSpPr>
            <a:spLocks noChangeAspect="1"/>
          </p:cNvSpPr>
          <p:nvPr/>
        </p:nvSpPr>
        <p:spPr>
          <a:xfrm>
            <a:off x="9130145" y="4146882"/>
            <a:ext cx="498855" cy="60439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smtClean="0">
                <a:solidFill>
                  <a:srgbClr val="FF0000"/>
                </a:solidFill>
                <a:latin typeface="Cambria Math" panose="02040503050406030204" pitchFamily="18" charset="0"/>
                <a:ea typeface="NEU-BZ-S92" panose="02010600010101010101" pitchFamily="2" charset="-122"/>
                <a:cs typeface="Times New Roman" panose="02020603050405020304" pitchFamily="18" charset="0"/>
              </a:rPr>
              <a:t>√ </a:t>
            </a:r>
            <a:endParaRPr lang="zh-CN" altLang="en-US" sz="2800"/>
          </a:p>
        </p:txBody>
      </p:sp>
      <p:sp>
        <p:nvSpPr>
          <p:cNvPr id="8" name="矩形 7" title=""/>
          <p:cNvSpPr>
            <a:spLocks noChangeAspect="1"/>
          </p:cNvSpPr>
          <p:nvPr/>
        </p:nvSpPr>
        <p:spPr>
          <a:xfrm>
            <a:off x="1731818" y="5269100"/>
            <a:ext cx="498855" cy="60439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smtClean="0">
                <a:solidFill>
                  <a:srgbClr val="FF0000"/>
                </a:solidFill>
                <a:latin typeface="Cambria Math" panose="02040503050406030204" pitchFamily="18" charset="0"/>
                <a:ea typeface="NEU-BZ-S92" panose="02010600010101010101" pitchFamily="2" charset="-122"/>
                <a:cs typeface="Times New Roman" panose="02020603050405020304" pitchFamily="18" charset="0"/>
              </a:rPr>
              <a:t>√ </a:t>
            </a:r>
            <a:endParaRPr lang="zh-CN" altLang="en-US" sz="2800"/>
          </a:p>
        </p:txBody>
      </p:sp>
      <p:sp>
        <p:nvSpPr>
          <p:cNvPr id="9" name="矩形 8" title=""/>
          <p:cNvSpPr>
            <a:spLocks noChangeAspect="1"/>
          </p:cNvSpPr>
          <p:nvPr/>
        </p:nvSpPr>
        <p:spPr>
          <a:xfrm>
            <a:off x="7716981" y="5825039"/>
            <a:ext cx="498855" cy="60439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smtClean="0">
                <a:solidFill>
                  <a:srgbClr val="FF0000"/>
                </a:solidFill>
                <a:latin typeface="Cambria Math" panose="02040503050406030204" pitchFamily="18" charset="0"/>
                <a:ea typeface="NEU-BZ-S92" panose="02010600010101010101" pitchFamily="2" charset="-122"/>
                <a:cs typeface="Times New Roman" panose="02020603050405020304" pitchFamily="18" charset="0"/>
              </a:rPr>
              <a:t>√ 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619667"/>
            <a:ext cx="11430000" cy="171861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FF0000"/>
                </a:solidFill>
                <a:latin typeface="NEU-BZ-S92" panose="02010600010101010101" pitchFamily="2" charset="-122"/>
                <a:ea typeface="方正水云简体_中"/>
                <a:cs typeface="Times New Roman" panose="02020603050405020304" pitchFamily="18" charset="0"/>
              </a:rPr>
              <a:t>旁栏边角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800">
                <a:solidFill>
                  <a:srgbClr val="FF0000"/>
                </a:solidFill>
                <a:latin typeface="NEU-BZ-S92" panose="02010600010101010101" pitchFamily="2" charset="-122"/>
                <a:ea typeface="方正水云简体_中"/>
                <a:cs typeface="Times New Roman" panose="02020603050405020304" pitchFamily="18" charset="0"/>
              </a:rPr>
              <a:t>练一练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阅读必修第一册第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页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资料卡片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这说明左宗棠能够收复新疆的原因是什么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zh-CN" altLang="zh-CN" sz="2800">
              <a:solidFill>
                <a:srgbClr val="000000"/>
              </a:solidFill>
              <a:effectLst/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>
            <a:spLocks noChangeAspect="1"/>
          </p:cNvSpPr>
          <p:nvPr/>
        </p:nvSpPr>
        <p:spPr>
          <a:xfrm>
            <a:off x="381000" y="2898432"/>
            <a:ext cx="11430000" cy="115845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阅读必修第一册第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33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页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学习思考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为什么说义和团运动体现了中国人民反侵略的英勇斗争精神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zh-CN" altLang="zh-CN" sz="2800">
              <a:solidFill>
                <a:srgbClr val="000000"/>
              </a:solidFill>
              <a:effectLst/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>
            <a:spLocks noChangeAspect="1"/>
          </p:cNvSpPr>
          <p:nvPr/>
        </p:nvSpPr>
        <p:spPr>
          <a:xfrm>
            <a:off x="381000" y="2338279"/>
            <a:ext cx="11430000" cy="90902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3C3CC8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提示</a:t>
            </a:r>
            <a:r>
              <a:rPr lang="zh-CN" altLang="zh-CN" sz="2800">
                <a:solidFill>
                  <a:srgbClr val="3C3CC8"/>
                </a:solidFill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制定了正确的斗争策略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抓住有利时机等。</a:t>
            </a:r>
            <a:endParaRPr lang="zh-CN" altLang="en-US" sz="2800"/>
          </a:p>
        </p:txBody>
      </p:sp>
      <p:sp>
        <p:nvSpPr>
          <p:cNvPr id="5" name="矩形 4" title=""/>
          <p:cNvSpPr>
            <a:spLocks noChangeAspect="1"/>
          </p:cNvSpPr>
          <p:nvPr/>
        </p:nvSpPr>
        <p:spPr>
          <a:xfrm>
            <a:off x="381000" y="4056891"/>
            <a:ext cx="11430000" cy="172053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3C3CC8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提示</a:t>
            </a:r>
            <a:r>
              <a:rPr lang="zh-CN" altLang="zh-CN" sz="2800">
                <a:solidFill>
                  <a:srgbClr val="3C3CC8"/>
                </a:solidFill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从斗争的过程看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义和团战士不畏强暴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英勇斗争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从意义上看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义和团运动阻止了列强瓜分中国阴谋的实现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坚决维护了国家主权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捍卫了民族尊严。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590406"/>
            <a:ext cx="11430000" cy="28931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FF0000"/>
                </a:solidFill>
                <a:latin typeface="NEU-BZ-S92" panose="02010600010101010101" pitchFamily="2" charset="-122"/>
                <a:ea typeface="方正水云简体_中"/>
                <a:cs typeface="Times New Roman" panose="02020603050405020304" pitchFamily="18" charset="0"/>
              </a:rPr>
              <a:t>经典史料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800">
                <a:solidFill>
                  <a:srgbClr val="FF0000"/>
                </a:solidFill>
                <a:latin typeface="NEU-BZ-S92" panose="02010600010101010101" pitchFamily="2" charset="-122"/>
                <a:ea typeface="方正水云简体_中"/>
                <a:cs typeface="Times New Roman" panose="02020603050405020304" pitchFamily="18" charset="0"/>
              </a:rPr>
              <a:t>析一析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清代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末年屡次对外战争失利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中国人民遭遇了严重的民族危机。民族处在危急存亡的严重时刻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传统文化更处在动摇之中。中西文化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成为人们热烈讨论的主要论题。新的文化传统虽然没有建立起来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但已开始酝酿了。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 algn="r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——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摘编自张岱年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《中国传统文化的形成演变及其发展规律》</a:t>
            </a:r>
            <a:endParaRPr lang="zh-CN" altLang="zh-CN" sz="2800">
              <a:solidFill>
                <a:srgbClr val="000000"/>
              </a:solidFill>
              <a:effectLst/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>
            <a:spLocks noChangeAspect="1"/>
          </p:cNvSpPr>
          <p:nvPr/>
        </p:nvSpPr>
        <p:spPr>
          <a:xfrm>
            <a:off x="381000" y="3483506"/>
            <a:ext cx="11430000" cy="115845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3C3CC8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提示</a:t>
            </a:r>
            <a:r>
              <a:rPr lang="zh-CN" altLang="zh-CN" sz="2800">
                <a:solidFill>
                  <a:srgbClr val="3C3CC8"/>
                </a:solidFill>
                <a:latin typeface="NEU-BZ-S92" panose="02010600010101010101" pitchFamily="2" charset="-12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面临民族危机的加深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西方文化也逐渐传入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人们对于中西文化争论的焦点是探求救亡图存的反映。</a:t>
            </a:r>
            <a:endParaRPr lang="zh-CN" altLang="zh-CN" sz="2800">
              <a:solidFill>
                <a:srgbClr val="000000"/>
              </a:solidFill>
              <a:effectLst/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5" title=""/>
          <p:cNvSpPr>
            <a:spLocks noChangeArrowheads="1"/>
          </p:cNvSpPr>
          <p:nvPr/>
        </p:nvSpPr>
        <p:spPr bwMode="auto">
          <a:xfrm>
            <a:off x="1853022" y="1976834"/>
            <a:ext cx="8703138" cy="2243931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836060" y="2744856"/>
            <a:ext cx="6605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100" smtClean="0">
                <a:latin typeface="华文细黑" panose="02010600040101010101" pitchFamily="2" charset="-122"/>
                <a:ea typeface="华文细黑" panose="02010600040101010101" pitchFamily="2" charset="-122"/>
                <a:cs typeface="Arial" pitchFamily="34" charset="0"/>
                <a:sym typeface="+mn-lt"/>
              </a:rPr>
              <a:t>研考点  精准突破</a:t>
            </a:r>
            <a:endParaRPr lang="zh-CN" altLang="en-US" sz="3600" b="1" spc="100">
              <a:latin typeface="华文细黑" panose="02010600040101010101" pitchFamily="2" charset="-122"/>
              <a:ea typeface="华文细黑" panose="02010600040101010101" pitchFamily="2" charset="-122"/>
              <a:cs typeface="Arial" pitchFamily="34" charset="0"/>
              <a:sym typeface="+mn-lt"/>
            </a:endParaRPr>
          </a:p>
        </p:txBody>
      </p:sp>
      <p:grpSp>
        <p:nvGrpSpPr>
          <p:cNvPr id="21" name="组合 20" title=""/>
          <p:cNvGrpSpPr/>
          <p:nvPr/>
        </p:nvGrpSpPr>
        <p:grpSpPr>
          <a:xfrm>
            <a:off x="2760629" y="2526596"/>
            <a:ext cx="890916" cy="1144406"/>
            <a:chOff x="2760629" y="2526596"/>
            <a:chExt cx="890916" cy="1144406"/>
          </a:xfrm>
        </p:grpSpPr>
        <p:sp>
          <p:nvSpPr>
            <p:cNvPr id="4" name="圆角矩形 3"/>
            <p:cNvSpPr/>
            <p:nvPr/>
          </p:nvSpPr>
          <p:spPr>
            <a:xfrm rot="2700000">
              <a:off x="2760629" y="2526596"/>
              <a:ext cx="890916" cy="890916"/>
            </a:xfrm>
            <a:prstGeom prst="roundRect">
              <a:avLst>
                <a:gd name="adj" fmla="val 12535"/>
              </a:avLst>
            </a:prstGeom>
            <a:solidFill>
              <a:srgbClr val="D9827B"/>
            </a:solidFill>
            <a:ln w="22225">
              <a:solidFill>
                <a:srgbClr val="FCFCFC"/>
              </a:solidFill>
            </a:ln>
            <a:effectLst>
              <a:innerShdw blurRad="114300">
                <a:prstClr val="black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圆角矩形 4"/>
            <p:cNvSpPr/>
            <p:nvPr/>
          </p:nvSpPr>
          <p:spPr>
            <a:xfrm rot="2700000">
              <a:off x="2760629" y="2780086"/>
              <a:ext cx="890916" cy="890916"/>
            </a:xfrm>
            <a:prstGeom prst="roundRect">
              <a:avLst>
                <a:gd name="adj" fmla="val 12535"/>
              </a:avLst>
            </a:prstGeom>
            <a:gradFill>
              <a:gsLst>
                <a:gs pos="92000">
                  <a:srgbClr val="FAFCFB"/>
                </a:gs>
                <a:gs pos="15000">
                  <a:srgbClr val="CDCED0"/>
                </a:gs>
              </a:gsLst>
              <a:lin ang="2700000" scaled="1"/>
            </a:gradFill>
            <a:ln w="22225">
              <a:gradFill>
                <a:gsLst>
                  <a:gs pos="36000">
                    <a:srgbClr val="FCFCFC"/>
                  </a:gs>
                  <a:gs pos="71000">
                    <a:srgbClr val="FAFCFB"/>
                  </a:gs>
                </a:gsLst>
                <a:lin ang="3000000" scaled="0"/>
              </a:gra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组合 5" title=""/>
          <p:cNvGrpSpPr/>
          <p:nvPr/>
        </p:nvGrpSpPr>
        <p:grpSpPr>
          <a:xfrm>
            <a:off x="0" y="0"/>
            <a:ext cx="5279877" cy="2358512"/>
            <a:chExt cx="5279877" cy="2358512"/>
          </a:xfrm>
        </p:grpSpPr>
        <p:cxnSp>
          <p:nvCxnSpPr>
            <p:cNvPr id="7" name="直接连接符 6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" name="组合 7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19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9" name="组合 8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17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10" name="组合 9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15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6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11" name="直接连接符 10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组合 11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13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2" name="Rectangle 5" title=""/>
          <p:cNvSpPr>
            <a:spLocks noChangeArrowheads="1"/>
          </p:cNvSpPr>
          <p:nvPr/>
        </p:nvSpPr>
        <p:spPr bwMode="auto">
          <a:xfrm>
            <a:off x="1981200" y="2136424"/>
            <a:ext cx="8460660" cy="1965675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23" name="组合 22" title=""/>
          <p:cNvGrpSpPr/>
          <p:nvPr/>
        </p:nvGrpSpPr>
        <p:grpSpPr>
          <a:xfrm>
            <a:off x="6912123" y="4471125"/>
            <a:ext cx="5279877" cy="2358512"/>
            <a:chExt cx="5279877" cy="2358512"/>
          </a:xfrm>
        </p:grpSpPr>
        <p:cxnSp>
          <p:nvCxnSpPr>
            <p:cNvPr id="24" name="直接连接符 23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5" name="组合 24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36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7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6" name="组合 25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3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3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28" name="直接连接符 27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9" name="组合 28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3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/>
        </p:nvSpPr>
        <p:spPr>
          <a:xfrm>
            <a:off x="1313805" y="210905"/>
            <a:ext cx="8985895" cy="47023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zh-CN" sz="3200">
                <a:solidFill>
                  <a:schemeClr val="tx1"/>
                </a:solidFill>
              </a:rPr>
              <a:t>主题一　</a:t>
            </a:r>
            <a:r>
              <a:rPr lang="en-US" altLang="zh-CN" sz="3200"/>
              <a:t>“</a:t>
            </a:r>
            <a:r>
              <a:rPr lang="zh-CN" altLang="zh-CN" sz="3200">
                <a:solidFill>
                  <a:schemeClr val="tx1"/>
                </a:solidFill>
              </a:rPr>
              <a:t>天朝上国</a:t>
            </a:r>
            <a:r>
              <a:rPr lang="en-US" altLang="zh-CN" sz="3200">
                <a:solidFill>
                  <a:schemeClr val="tx1"/>
                </a:solidFill>
              </a:rPr>
              <a:t>”</a:t>
            </a:r>
            <a:r>
              <a:rPr lang="zh-CN" altLang="zh-CN" sz="3200">
                <a:solidFill>
                  <a:schemeClr val="tx1"/>
                </a:solidFill>
              </a:rPr>
              <a:t>的暮年悲歌</a:t>
            </a:r>
            <a:r>
              <a:rPr lang="en-US" altLang="zh-CN" sz="3200">
                <a:solidFill>
                  <a:schemeClr val="tx1"/>
                </a:solidFill>
              </a:rPr>
              <a:t>——</a:t>
            </a:r>
            <a:r>
              <a:rPr lang="zh-CN" altLang="zh-CN" sz="3200">
                <a:solidFill>
                  <a:schemeClr val="tx1"/>
                </a:solidFill>
              </a:rPr>
              <a:t>两次鸦片战争</a:t>
            </a:r>
            <a:endParaRPr lang="zh-CN" altLang="zh-CN" sz="3200">
              <a:solidFill>
                <a:schemeClr val="tx1"/>
              </a:solidFill>
            </a:endParaRPr>
          </a:p>
        </p:txBody>
      </p:sp>
      <p:grpSp>
        <p:nvGrpSpPr>
          <p:cNvPr id="7" name="组合 6" title=""/>
          <p:cNvGrpSpPr/>
          <p:nvPr/>
        </p:nvGrpSpPr>
        <p:grpSpPr>
          <a:xfrm>
            <a:off x="381000" y="209677"/>
            <a:ext cx="11430001" cy="577785"/>
            <a:chOff x="381000" y="209677"/>
            <a:chExt cx="11430001" cy="577785"/>
          </a:xfrm>
        </p:grpSpPr>
        <p:grpSp>
          <p:nvGrpSpPr>
            <p:cNvPr id="8" name="组合 7"/>
            <p:cNvGrpSpPr/>
            <p:nvPr userDrawn="1"/>
          </p:nvGrpSpPr>
          <p:grpSpPr>
            <a:xfrm>
              <a:off x="381000" y="209677"/>
              <a:ext cx="771985" cy="577785"/>
              <a:chOff x="7201355" y="2798675"/>
              <a:chExt cx="771985" cy="577785"/>
            </a:xfrm>
          </p:grpSpPr>
          <p:sp>
            <p:nvSpPr>
              <p:cNvPr id="10" name="平行四边形 9"/>
              <p:cNvSpPr/>
              <p:nvPr/>
            </p:nvSpPr>
            <p:spPr>
              <a:xfrm>
                <a:off x="7201355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" name="平行四边形 10"/>
              <p:cNvSpPr/>
              <p:nvPr/>
            </p:nvSpPr>
            <p:spPr>
              <a:xfrm>
                <a:off x="7387916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" name="平行四边形 11"/>
              <p:cNvSpPr/>
              <p:nvPr/>
            </p:nvSpPr>
            <p:spPr>
              <a:xfrm>
                <a:off x="7574477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平行四边形 12"/>
              <p:cNvSpPr/>
              <p:nvPr/>
            </p:nvSpPr>
            <p:spPr>
              <a:xfrm>
                <a:off x="7761038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" name="矩形 8"/>
            <p:cNvSpPr/>
            <p:nvPr userDrawn="1"/>
          </p:nvSpPr>
          <p:spPr>
            <a:xfrm>
              <a:off x="966425" y="741743"/>
              <a:ext cx="10844576" cy="45719"/>
            </a:xfrm>
            <a:prstGeom prst="rect">
              <a:avLst/>
            </a:prstGeom>
            <a:solidFill>
              <a:srgbClr val="3D735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2" name="表格 1" title=""/>
          <p:cNvGraphicFramePr>
            <a:graphicFrameLocks noGrp="1" noChangeAspect="1"/>
          </p:cNvGraphicFramePr>
          <p:nvPr/>
        </p:nvGraphicFramePr>
        <p:xfrm>
          <a:off x="381000" y="1427019"/>
          <a:ext cx="11430000" cy="4267200"/>
        </p:xfrm>
        <a:graphic>
          <a:graphicData uri="http://schemas.openxmlformats.org/drawingml/2006/table">
            <a:tbl>
              <a:tblPr firstRow="1" firstCol="1" bandRow="1"/>
              <a:tblGrid>
                <a:gridCol w="5715000"/>
                <a:gridCol w="5715000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新教材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新考向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19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世纪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60—90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年代边疆危机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西北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英国支持的浩罕国军事首领阿古柏入侵新疆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俄国出兵占领伊犁地区。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1878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左宗棠收复新疆南北两路。西南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法国企图以越南为跳板侵略中国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,1885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冯子材率清军打败法军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但中法于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6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月签订《越南条款》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承认法国占领越南。东南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日本侵略中国台湾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新考向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:1.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从唯物史观、时空观念等素养角度理解两次鸦片战争的原因、过程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2.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从历史解释、核心价值等角度认识两次鸦片战争的影响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新视角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两次鸦片战争对社会转型的影响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如角度二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3265738" y="1019526"/>
            <a:ext cx="5660524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 panose="02010600010101010101" pitchFamily="2" charset="-122"/>
                <a:ea typeface="方正兰亭黑简体" panose="02000000000000000000" pitchFamily="2" charset="-122"/>
                <a:cs typeface="Times New Roman" panose="02020603050405020304" pitchFamily="18" charset="0"/>
              </a:rPr>
              <a:t>角度一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latin typeface="NEU-BZ-S92" panose="02010600010101010101" pitchFamily="2" charset="-122"/>
                <a:ea typeface="方正兰亭黑简体" panose="02000000000000000000" pitchFamily="2" charset="-122"/>
                <a:cs typeface="Times New Roman" panose="02020603050405020304" pitchFamily="18" charset="0"/>
              </a:rPr>
              <a:t>鸦片战争爆发的时代</a:t>
            </a:r>
            <a:r>
              <a:rPr lang="zh-CN" altLang="zh-CN" sz="2800" smtClean="0">
                <a:solidFill>
                  <a:srgbClr val="000000"/>
                </a:solidFill>
                <a:latin typeface="NEU-BZ-S92" panose="02010600010101010101" pitchFamily="2" charset="-122"/>
                <a:ea typeface="方正兰亭黑简体" panose="02000000000000000000" pitchFamily="2" charset="-122"/>
                <a:cs typeface="Times New Roman" panose="02020603050405020304" pitchFamily="18" charset="0"/>
              </a:rPr>
              <a:t>背景</a:t>
            </a:r>
            <a:r>
              <a:rPr lang="en-US" altLang="zh-CN" sz="2800" smtClean="0">
                <a:solidFill>
                  <a:srgbClr val="000000"/>
                </a:solidFill>
                <a:latin typeface="NEU-BZ-S92" panose="02010600010101010101" pitchFamily="2" charset="-122"/>
                <a:ea typeface="方正兰亭黑简体" panose="02000000000000000000" pitchFamily="2" charset="-122"/>
                <a:cs typeface="Times New Roman" panose="02020603050405020304" pitchFamily="18" charset="0"/>
              </a:rPr>
              <a:t> </a:t>
            </a:r>
            <a:endParaRPr lang="zh-CN" altLang="zh-CN" sz="2800">
              <a:solidFill>
                <a:srgbClr val="000000"/>
              </a:solidFill>
              <a:effectLst/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>
            <a:spLocks noChangeAspect="1"/>
          </p:cNvSpPr>
          <p:nvPr/>
        </p:nvSpPr>
        <p:spPr>
          <a:xfrm>
            <a:off x="381000" y="1886873"/>
            <a:ext cx="11430000" cy="228068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</a:rPr>
              <a:t>问题探究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材料一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当黄河岸边柳荫树下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犁间耕作的喘息与手摇纺车吱呀呻吟合奏着悠闲的田园慢板时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英格兰西北部兰开夏郡的蒸汽锅炉吼叫出震耳欲聋的工业交响曲。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816615"/>
            <a:ext cx="11430000" cy="115845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材料二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鸦片战争后的中英贸易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此表所列为正常商品贸易额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不含鸦片贸易。单位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万英镑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effectLst/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 title=""/>
          <p:cNvGraphicFramePr>
            <a:graphicFrameLocks noGrp="1" noChangeAspect="1"/>
          </p:cNvGraphicFramePr>
          <p:nvPr/>
        </p:nvGraphicFramePr>
        <p:xfrm>
          <a:off x="381000" y="2089374"/>
          <a:ext cx="11429999" cy="1280160"/>
        </p:xfrm>
        <a:graphic>
          <a:graphicData uri="http://schemas.openxmlformats.org/drawingml/2006/table">
            <a:tbl>
              <a:tblPr firstRow="1" firstCol="1" bandRow="1"/>
              <a:tblGrid>
                <a:gridCol w="1632857"/>
                <a:gridCol w="1632857"/>
                <a:gridCol w="1632857"/>
                <a:gridCol w="1632857"/>
                <a:gridCol w="1632857"/>
                <a:gridCol w="1632857"/>
                <a:gridCol w="1632857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年份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1840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1842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1845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1850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1851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1853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输华商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品总值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52.4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96.6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239.0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140.0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216.0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100.0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 panose="02010600010101010101" pitchFamily="2" charset="-122"/>
                        <a:ea typeface="NEU-BZ-S92" panose="0201060001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矩形 3" title=""/>
          <p:cNvSpPr>
            <a:spLocks noChangeAspect="1"/>
          </p:cNvSpPr>
          <p:nvPr/>
        </p:nvSpPr>
        <p:spPr>
          <a:xfrm>
            <a:off x="381000" y="3471365"/>
            <a:ext cx="11430000" cy="171861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英国从中国进口的丝茶迅速增加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而对华出口却进展缓慢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这就势必造成英国对华贸易的巨大逆差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1850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年到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1856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年英国对华贸易逆差额度逐步扩大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短短的几年中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逆差额几乎翻了一番。</a:t>
            </a:r>
            <a:endParaRPr lang="zh-CN" altLang="zh-CN" sz="2800">
              <a:solidFill>
                <a:srgbClr val="000000"/>
              </a:solidFill>
              <a:effectLst/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733488"/>
            <a:ext cx="11430000" cy="115845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【思考】</a:t>
            </a:r>
            <a:endParaRPr lang="zh-CN" altLang="zh-CN" sz="2800">
              <a:solidFill>
                <a:srgbClr val="000000"/>
              </a:solidFill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材料一反映了鸦片战争前中国与英国经济形态有何不同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zh-CN" altLang="zh-CN" sz="2800">
              <a:solidFill>
                <a:srgbClr val="000000"/>
              </a:solidFill>
              <a:effectLst/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>
            <a:spLocks noChangeAspect="1"/>
          </p:cNvSpPr>
          <p:nvPr/>
        </p:nvSpPr>
        <p:spPr>
          <a:xfrm>
            <a:off x="381000" y="3052329"/>
            <a:ext cx="11430000" cy="115845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根据材料二并结合所学知识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分析第二次鸦片战争前英、法、美提出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修约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要求的原因。</a:t>
            </a:r>
            <a:endParaRPr lang="zh-CN" altLang="zh-CN" sz="2800">
              <a:solidFill>
                <a:srgbClr val="000000"/>
              </a:solidFill>
              <a:effectLst/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>
            <a:spLocks noChangeAspect="1"/>
          </p:cNvSpPr>
          <p:nvPr/>
        </p:nvSpPr>
        <p:spPr>
          <a:xfrm>
            <a:off x="381000" y="1891947"/>
            <a:ext cx="11430000" cy="116038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3C3CC8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参考答案</a:t>
            </a:r>
            <a:r>
              <a:rPr lang="zh-CN" altLang="zh-CN" sz="2800">
                <a:solidFill>
                  <a:srgbClr val="3C3CC8"/>
                </a:solidFill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(1)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中国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男耕女织、自给自足的自然经济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英国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机器化、工厂化大生产的工业经济。</a:t>
            </a:r>
            <a:endParaRPr lang="zh-CN" altLang="en-US" sz="2800"/>
          </a:p>
        </p:txBody>
      </p:sp>
      <p:sp>
        <p:nvSpPr>
          <p:cNvPr id="6" name="矩形 5" title=""/>
          <p:cNvSpPr>
            <a:spLocks noChangeAspect="1"/>
          </p:cNvSpPr>
          <p:nvPr/>
        </p:nvSpPr>
        <p:spPr>
          <a:xfrm>
            <a:off x="381000" y="4212711"/>
            <a:ext cx="11430000" cy="115845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3C3CC8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参考答案</a:t>
            </a:r>
            <a:r>
              <a:rPr lang="zh-CN" altLang="zh-CN" sz="2800">
                <a:solidFill>
                  <a:srgbClr val="3C3CC8"/>
                </a:solidFill>
                <a:latin typeface="NEU-BZ-S92" panose="02010600010101010101" pitchFamily="2" charset="-12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鸦片战争后对华商品倾销没有达到预期效果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对华贸易逆差继续扩大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工业革命扩展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英国等侵略者要求进一步打开中国市场。</a:t>
            </a:r>
            <a:endParaRPr lang="zh-CN" altLang="zh-CN" sz="2800">
              <a:solidFill>
                <a:srgbClr val="000000"/>
              </a:solidFill>
              <a:effectLst/>
              <a:latin typeface="NEU-BZ-S92" panose="02010600010101010101" pitchFamily="2" charset="-122"/>
              <a:ea typeface="NEU-BZ-S92" panose="0201060001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https://d.book118.com/197136021035006025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40">
      <vt:lpstr>Arial</vt:lpstr>
      <vt:lpstr>Calibri</vt:lpstr>
      <vt:lpstr>Calibri Light</vt:lpstr>
      <vt:lpstr>宋体</vt:lpstr>
      <vt:lpstr>黑体</vt:lpstr>
      <vt:lpstr>Times New Roman</vt:lpstr>
      <vt:lpstr>微软雅黑</vt:lpstr>
      <vt:lpstr>NEU-BZ-S92</vt:lpstr>
      <vt:lpstr>华文细黑</vt:lpstr>
      <vt:lpstr>方正启体简体</vt:lpstr>
      <vt:lpstr>方正水云简体_中</vt:lpstr>
      <vt:lpstr>Cambria Math</vt:lpstr>
      <vt:lpstr>楷体</vt:lpstr>
      <vt:lpstr>方正兰亭黑简体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2024-08-29T15:34:07.051</cp:lastPrinted>
  <dcterms:created xsi:type="dcterms:W3CDTF">2024-08-29T07:34:07Z</dcterms:created>
  <dcterms:modified xsi:type="dcterms:W3CDTF">2024-08-29T07:34:09Z</dcterms:modified>
</cp:coreProperties>
</file>