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3B99A-A5A6-4CBD-B87B-DDC07F71A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FF802-D3DB-45D8-99F1-A189C302C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25A4D-1822-4230-BAB4-69710EB82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4B89A-6B89-4E54-BC56-B10B0ECE6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9F82F2-E203-401A-8541-C46E5BC96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DBA97C-D8FB-4EE8-8959-843568BEA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1445F0-65A7-4E2A-B31D-D0CD1EE43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665B4-04E2-4D76-B43A-07FB899A1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882E3-9935-4727-845A-D8C134066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5B7AF-AD7A-4F89-B8B9-EA19CB48D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D1E46-40A6-43C5-9724-F411FBF4F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4190523" y="1017905"/>
            <a:ext cx="4324826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 sz="4500"/>
              <a:t>编辑母版标题</a:t>
            </a:r>
            <a:endParaRPr lang="zh-CN" altLang="en-US" sz="4500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4190047" y="3231515"/>
            <a:ext cx="4325302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4190047" y="473710"/>
            <a:ext cx="4325779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sz="1350"/>
              <a:t>公司名占位符</a:t>
            </a:r>
            <a:endParaRPr lang="zh-CN" altLang="en-US" sz="1350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6227445" y="4082415"/>
            <a:ext cx="228790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sz="1350"/>
              <a:t>日期时间占位符</a:t>
            </a:r>
            <a:endParaRPr lang="zh-CN" altLang="en-US" sz="1350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4191000" y="4081780"/>
            <a:ext cx="2035968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sz="1350"/>
              <a:t>署名占位符</a:t>
            </a:r>
            <a:endParaRPr lang="zh-CN" altLang="en-US" sz="1350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8337232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8169592" y="5883275"/>
            <a:ext cx="6096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8001476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29364" y="453300"/>
            <a:ext cx="7885271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 sz="4500"/>
              <a:t>标题</a:t>
            </a:r>
            <a:endParaRPr lang="zh-CN" altLang="en-US" sz="4500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7215" y="2511425"/>
            <a:ext cx="798957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 sz="4050"/>
              <a:t>单击此处编辑母版标题样式</a:t>
            </a:r>
            <a:endParaRPr lang="zh-CN" altLang="en-US" sz="4050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77453" y="1246505"/>
            <a:ext cx="7989094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 sz="8625"/>
              <a:t>节编号</a:t>
            </a:r>
            <a:endParaRPr lang="zh-CN" altLang="en-US" sz="8625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/>
          <a:lstStyle/>
          <a:p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96000"/>
            <a:ext cx="7885509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4184332" y="1732280"/>
            <a:ext cx="4216241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 sz="4500"/>
              <a:t>编辑母版标题</a:t>
            </a:r>
            <a:endParaRPr lang="zh-CN" altLang="en-US" sz="4500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4183856" y="660400"/>
            <a:ext cx="4217194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公司名占位符</a:t>
            </a:r>
            <a:endParaRPr sz="1350"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6241256" y="3835400"/>
            <a:ext cx="2159793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日期时间占位符</a:t>
            </a:r>
            <a:endParaRPr sz="1350"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4183856" y="3835400"/>
            <a:ext cx="20574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署名占位符</a:t>
            </a:r>
            <a:endParaRPr sz="1350"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8222932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8055292" y="5883275"/>
            <a:ext cx="6096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7887176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28650" y="360000"/>
            <a:ext cx="78867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28650" y="1364400"/>
            <a:ext cx="78867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623" r:id="rId2"/>
    <p:sldLayoutId id="2147485624" r:id="rId3"/>
    <p:sldLayoutId id="2147485625" r:id="rId4"/>
    <p:sldLayoutId id="2147485626" r:id="rId5"/>
    <p:sldLayoutId id="2147485627" r:id="rId6"/>
    <p:sldLayoutId id="2147485628" r:id="rId7"/>
    <p:sldLayoutId id="2147485629" r:id="rId8"/>
    <p:sldLayoutId id="2147485630" r:id="rId9"/>
    <p:sldLayoutId id="2147485631" r:id="rId10"/>
    <p:sldLayoutId id="214748563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4605303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市场扩展与品牌国际化研究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878681" y="2328862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878681" y="2933223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25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425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3655218" y="2328862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3655218" y="2933223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25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市场扩展策略</a:t>
            </a:r>
            <a:endParaRPr lang="zh-CN" altLang="en-US" sz="1425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6431756" y="2328862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6431756" y="2933223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25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品牌国际化路径</a:t>
            </a:r>
            <a:endParaRPr lang="zh-CN" altLang="en-US" sz="1425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878681" y="3625691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878681" y="4230052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25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国际市场拓展案例分析</a:t>
            </a:r>
            <a:endParaRPr lang="zh-CN" altLang="en-US" sz="1425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3655218" y="3625691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3655218" y="4230052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5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市场扩展与品牌国际化的挑战与机遇</a:t>
            </a:r>
            <a:endParaRPr lang="zh-CN" altLang="en-US" sz="225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6431756" y="3625691"/>
            <a:ext cx="1835943" cy="93678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4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54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6431756" y="4230052"/>
            <a:ext cx="1835943" cy="5400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5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市场扩展与品牌国际化的未来趋势</a:t>
            </a:r>
            <a:endParaRPr lang="zh-CN" altLang="en-US" sz="225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市场扩展策略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目标市场的选择</a:t>
            </a:r>
            <a:endParaRPr lang="zh-CN" altLang="en-US"/>
          </a:p>
        </p:txBody>
      </p:sp>
      <p:sp>
        <p:nvSpPr>
          <p:cNvPr id="1048978" name="对角圆角矩形 15"/>
          <p:cNvSpPr/>
          <p:nvPr>
            <p:custDataLst>
              <p:tags r:id="rId2"/>
            </p:custDataLst>
          </p:nvPr>
        </p:nvSpPr>
        <p:spPr>
          <a:xfrm>
            <a:off x="1087845" y="3931118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16"/>
          <p:cNvSpPr/>
          <p:nvPr>
            <p:custDataLst>
              <p:tags r:id="rId3"/>
            </p:custDataLst>
          </p:nvPr>
        </p:nvSpPr>
        <p:spPr>
          <a:xfrm>
            <a:off x="1087845" y="3824455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17"/>
          <p:cNvSpPr/>
          <p:nvPr>
            <p:custDataLst>
              <p:tags r:id="rId4"/>
            </p:custDataLst>
          </p:nvPr>
        </p:nvSpPr>
        <p:spPr>
          <a:xfrm>
            <a:off x="1512049" y="3824944"/>
            <a:ext cx="63899" cy="1064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27"/>
          <p:cNvSpPr txBox="1"/>
          <p:nvPr>
            <p:custDataLst>
              <p:tags r:id="rId5"/>
            </p:custDataLst>
          </p:nvPr>
        </p:nvSpPr>
        <p:spPr>
          <a:xfrm>
            <a:off x="1539449" y="3939435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确定自身的优势和劣势，选择适合自身的市场定位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2"/>
          <p:cNvSpPr/>
          <p:nvPr>
            <p:custDataLst>
              <p:tags r:id="rId6"/>
            </p:custDataLst>
          </p:nvPr>
        </p:nvSpPr>
        <p:spPr>
          <a:xfrm>
            <a:off x="1087845" y="1987701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53"/>
          <p:cNvSpPr/>
          <p:nvPr>
            <p:custDataLst>
              <p:tags r:id="rId7"/>
            </p:custDataLst>
          </p:nvPr>
        </p:nvSpPr>
        <p:spPr>
          <a:xfrm>
            <a:off x="1087845" y="1880550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54"/>
          <p:cNvSpPr/>
          <p:nvPr>
            <p:custDataLst>
              <p:tags r:id="rId8"/>
            </p:custDataLst>
          </p:nvPr>
        </p:nvSpPr>
        <p:spPr>
          <a:xfrm>
            <a:off x="1512049" y="1881039"/>
            <a:ext cx="63899" cy="1064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56"/>
          <p:cNvSpPr txBox="1"/>
          <p:nvPr>
            <p:custDataLst>
              <p:tags r:id="rId9"/>
            </p:custDataLst>
          </p:nvPr>
        </p:nvSpPr>
        <p:spPr>
          <a:xfrm>
            <a:off x="1539449" y="1990148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确定目标市场的需求和特点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5"/>
          <p:cNvSpPr/>
          <p:nvPr>
            <p:custDataLst>
              <p:tags r:id="rId10"/>
            </p:custDataLst>
          </p:nvPr>
        </p:nvSpPr>
        <p:spPr>
          <a:xfrm>
            <a:off x="1087845" y="2959410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6"/>
          <p:cNvSpPr/>
          <p:nvPr>
            <p:custDataLst>
              <p:tags r:id="rId11"/>
            </p:custDataLst>
          </p:nvPr>
        </p:nvSpPr>
        <p:spPr>
          <a:xfrm>
            <a:off x="1087845" y="2852258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7"/>
          <p:cNvSpPr/>
          <p:nvPr>
            <p:custDataLst>
              <p:tags r:id="rId12"/>
            </p:custDataLst>
          </p:nvPr>
        </p:nvSpPr>
        <p:spPr>
          <a:xfrm>
            <a:off x="1512049" y="2853236"/>
            <a:ext cx="63899" cy="1064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8"/>
          <p:cNvSpPr txBox="1"/>
          <p:nvPr>
            <p:custDataLst>
              <p:tags r:id="rId13"/>
            </p:custDataLst>
          </p:nvPr>
        </p:nvSpPr>
        <p:spPr>
          <a:xfrm>
            <a:off x="1539449" y="2967727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分析竞争对手的市场定位和策略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对角圆角矩形 9"/>
          <p:cNvSpPr/>
          <p:nvPr>
            <p:custDataLst>
              <p:tags r:id="rId14"/>
            </p:custDataLst>
          </p:nvPr>
        </p:nvSpPr>
        <p:spPr>
          <a:xfrm>
            <a:off x="1087845" y="4903315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对角圆角矩形 10"/>
          <p:cNvSpPr/>
          <p:nvPr>
            <p:custDataLst>
              <p:tags r:id="rId15"/>
            </p:custDataLst>
          </p:nvPr>
        </p:nvSpPr>
        <p:spPr>
          <a:xfrm>
            <a:off x="1087845" y="4796163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直角三角形 11"/>
          <p:cNvSpPr/>
          <p:nvPr>
            <p:custDataLst>
              <p:tags r:id="rId16"/>
            </p:custDataLst>
          </p:nvPr>
        </p:nvSpPr>
        <p:spPr>
          <a:xfrm>
            <a:off x="1512049" y="4796653"/>
            <a:ext cx="63899" cy="1064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文本框 12"/>
          <p:cNvSpPr txBox="1"/>
          <p:nvPr>
            <p:custDataLst>
              <p:tags r:id="rId17"/>
            </p:custDataLst>
          </p:nvPr>
        </p:nvSpPr>
        <p:spPr>
          <a:xfrm>
            <a:off x="1539449" y="4911144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制定针对目标市场的营销策略和计划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产品定位与差异化</a:t>
            </a:r>
            <a:endParaRPr lang="zh-CN" altLang="en-US"/>
          </a:p>
        </p:txBody>
      </p:sp>
      <p:sp>
        <p:nvSpPr>
          <p:cNvPr id="1049044" name="矩形 5"/>
          <p:cNvSpPr/>
          <p:nvPr>
            <p:custDataLst>
              <p:tags r:id="rId2"/>
            </p:custDataLst>
          </p:nvPr>
        </p:nvSpPr>
        <p:spPr>
          <a:xfrm>
            <a:off x="628650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矩形 10"/>
          <p:cNvSpPr/>
          <p:nvPr>
            <p:custDataLst>
              <p:tags r:id="rId3"/>
            </p:custDataLst>
          </p:nvPr>
        </p:nvSpPr>
        <p:spPr>
          <a:xfrm>
            <a:off x="883607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TextBox 2"/>
          <p:cNvSpPr txBox="1"/>
          <p:nvPr>
            <p:custDataLst>
              <p:tags r:id="rId4"/>
            </p:custDataLst>
          </p:nvPr>
        </p:nvSpPr>
        <p:spPr>
          <a:xfrm>
            <a:off x="740079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产品定位：针对目标市场和消费者需求，明确产品的特点和优势</a:t>
            </a:r>
            <a:endParaRPr lang="zh-CN" altLang="en-US" sz="12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50" name="矩形 6"/>
          <p:cNvSpPr/>
          <p:nvPr>
            <p:custDataLst>
              <p:tags r:id="rId5"/>
            </p:custDataLst>
          </p:nvPr>
        </p:nvSpPr>
        <p:spPr>
          <a:xfrm>
            <a:off x="2640792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矩形 11"/>
          <p:cNvSpPr/>
          <p:nvPr>
            <p:custDataLst>
              <p:tags r:id="rId6"/>
            </p:custDataLst>
          </p:nvPr>
        </p:nvSpPr>
        <p:spPr>
          <a:xfrm>
            <a:off x="2909506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TextBox 2"/>
          <p:cNvSpPr txBox="1"/>
          <p:nvPr>
            <p:custDataLst>
              <p:tags r:id="rId7"/>
            </p:custDataLst>
          </p:nvPr>
        </p:nvSpPr>
        <p:spPr>
          <a:xfrm>
            <a:off x="2751762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 fontScale="74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875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差异化：通过创新、品牌形象等方式，使产品在市场上具有独特性和竞争优势</a:t>
            </a:r>
            <a:endParaRPr lang="zh-CN" altLang="en-US" sz="1875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56" name="矩形 33"/>
          <p:cNvSpPr/>
          <p:nvPr>
            <p:custDataLst>
              <p:tags r:id="rId8"/>
            </p:custDataLst>
          </p:nvPr>
        </p:nvSpPr>
        <p:spPr>
          <a:xfrm>
            <a:off x="4649725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矩形 37"/>
          <p:cNvSpPr/>
          <p:nvPr>
            <p:custDataLst>
              <p:tags r:id="rId9"/>
            </p:custDataLst>
          </p:nvPr>
        </p:nvSpPr>
        <p:spPr>
          <a:xfrm>
            <a:off x="4904682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TextBox 2"/>
          <p:cNvSpPr txBox="1"/>
          <p:nvPr>
            <p:custDataLst>
              <p:tags r:id="rId10"/>
            </p:custDataLst>
          </p:nvPr>
        </p:nvSpPr>
        <p:spPr>
          <a:xfrm>
            <a:off x="4761154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 fontScale="64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875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品牌国际化：将产品定位和差异化策略应用到国际市场，提升品牌知名度和影响力</a:t>
            </a:r>
            <a:endParaRPr lang="zh-CN" altLang="en-US" sz="1875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62" name="矩形 34"/>
          <p:cNvSpPr/>
          <p:nvPr>
            <p:custDataLst>
              <p:tags r:id="rId11"/>
            </p:custDataLst>
          </p:nvPr>
        </p:nvSpPr>
        <p:spPr>
          <a:xfrm>
            <a:off x="6654531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矩形 38"/>
          <p:cNvSpPr/>
          <p:nvPr>
            <p:custDataLst>
              <p:tags r:id="rId12"/>
            </p:custDataLst>
          </p:nvPr>
        </p:nvSpPr>
        <p:spPr>
          <a:xfrm>
            <a:off x="6923245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TextBox 2"/>
          <p:cNvSpPr txBox="1"/>
          <p:nvPr>
            <p:custDataLst>
              <p:tags r:id="rId13"/>
            </p:custDataLst>
          </p:nvPr>
        </p:nvSpPr>
        <p:spPr>
          <a:xfrm>
            <a:off x="6765960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市场扩展策略：根据产品定位和差异化，制定有效的市场扩展计划和营销策略</a:t>
            </a:r>
            <a:endParaRPr lang="zh-CN" altLang="en-US" sz="12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营销渠道的拓展</a:t>
            </a:r>
            <a:endParaRPr lang="zh-CN" altLang="en-US"/>
          </a:p>
        </p:txBody>
      </p:sp>
      <p:sp>
        <p:nvSpPr>
          <p:cNvPr id="1049102" name="椭圆 262"/>
          <p:cNvSpPr/>
          <p:nvPr>
            <p:custDataLst>
              <p:tags r:id="rId2"/>
            </p:custDataLst>
          </p:nvPr>
        </p:nvSpPr>
        <p:spPr>
          <a:xfrm>
            <a:off x="1926966" y="3866879"/>
            <a:ext cx="5289700" cy="138390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4" name="椭圆 263"/>
          <p:cNvSpPr/>
          <p:nvPr>
            <p:custDataLst>
              <p:tags r:id="rId3"/>
            </p:custDataLst>
          </p:nvPr>
        </p:nvSpPr>
        <p:spPr>
          <a:xfrm>
            <a:off x="2539708" y="3924675"/>
            <a:ext cx="4010570" cy="118845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6" name="椭圆 264"/>
          <p:cNvSpPr/>
          <p:nvPr>
            <p:custDataLst>
              <p:tags r:id="rId4"/>
            </p:custDataLst>
          </p:nvPr>
        </p:nvSpPr>
        <p:spPr>
          <a:xfrm>
            <a:off x="3113449" y="4094777"/>
            <a:ext cx="2862442" cy="84822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8" name="椭圆 265"/>
          <p:cNvSpPr/>
          <p:nvPr>
            <p:custDataLst>
              <p:tags r:id="rId5"/>
            </p:custDataLst>
          </p:nvPr>
        </p:nvSpPr>
        <p:spPr>
          <a:xfrm>
            <a:off x="3598380" y="4238565"/>
            <a:ext cx="1892401" cy="56077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0" name="椭圆 266"/>
          <p:cNvSpPr/>
          <p:nvPr>
            <p:custDataLst>
              <p:tags r:id="rId6"/>
            </p:custDataLst>
          </p:nvPr>
        </p:nvSpPr>
        <p:spPr>
          <a:xfrm>
            <a:off x="4095527" y="4385642"/>
            <a:ext cx="1088518" cy="32256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254482" y="4332074"/>
            <a:ext cx="0" cy="60931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68"/>
          <p:cNvSpPr/>
          <p:nvPr>
            <p:custDataLst>
              <p:tags r:id="rId8"/>
            </p:custDataLst>
          </p:nvPr>
        </p:nvSpPr>
        <p:spPr>
          <a:xfrm flipV="1">
            <a:off x="2188698" y="4198154"/>
            <a:ext cx="125733" cy="12572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4" name="椭圆 269"/>
          <p:cNvSpPr/>
          <p:nvPr>
            <p:custDataLst>
              <p:tags r:id="rId9"/>
            </p:custDataLst>
          </p:nvPr>
        </p:nvSpPr>
        <p:spPr>
          <a:xfrm flipV="1">
            <a:off x="2218770" y="4228697"/>
            <a:ext cx="65146" cy="6514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6" name="椭圆 270"/>
          <p:cNvSpPr/>
          <p:nvPr>
            <p:custDataLst>
              <p:tags r:id="rId10"/>
            </p:custDataLst>
          </p:nvPr>
        </p:nvSpPr>
        <p:spPr>
          <a:xfrm flipV="1">
            <a:off x="5789965" y="3612666"/>
            <a:ext cx="75690" cy="7568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28026" y="3695367"/>
            <a:ext cx="0" cy="138390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2"/>
          <p:cNvSpPr/>
          <p:nvPr>
            <p:custDataLst>
              <p:tags r:id="rId12"/>
            </p:custDataLst>
          </p:nvPr>
        </p:nvSpPr>
        <p:spPr>
          <a:xfrm flipV="1">
            <a:off x="3074448" y="3522447"/>
            <a:ext cx="278699" cy="27869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213066" y="3824118"/>
            <a:ext cx="0" cy="73125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18191" y="3599509"/>
            <a:ext cx="0" cy="60931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5"/>
          <p:cNvSpPr/>
          <p:nvPr>
            <p:custDataLst>
              <p:tags r:id="rId15"/>
            </p:custDataLst>
          </p:nvPr>
        </p:nvSpPr>
        <p:spPr>
          <a:xfrm flipV="1">
            <a:off x="5252407" y="3465589"/>
            <a:ext cx="125733" cy="12572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2" name="椭圆 276"/>
          <p:cNvSpPr/>
          <p:nvPr>
            <p:custDataLst>
              <p:tags r:id="rId16"/>
            </p:custDataLst>
          </p:nvPr>
        </p:nvSpPr>
        <p:spPr>
          <a:xfrm flipV="1">
            <a:off x="5282479" y="3496132"/>
            <a:ext cx="65146" cy="6514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4" name="椭圆 277"/>
          <p:cNvSpPr/>
          <p:nvPr>
            <p:custDataLst>
              <p:tags r:id="rId17"/>
            </p:custDataLst>
          </p:nvPr>
        </p:nvSpPr>
        <p:spPr>
          <a:xfrm flipV="1">
            <a:off x="2893539" y="4084440"/>
            <a:ext cx="75690" cy="7568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931600" y="4167141"/>
            <a:ext cx="0" cy="80020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9"/>
          <p:cNvSpPr/>
          <p:nvPr>
            <p:custDataLst>
              <p:tags r:id="rId19"/>
            </p:custDataLst>
          </p:nvPr>
        </p:nvSpPr>
        <p:spPr>
          <a:xfrm flipV="1">
            <a:off x="6323764" y="4254072"/>
            <a:ext cx="189840" cy="18983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17743" y="4464584"/>
            <a:ext cx="0" cy="2968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81"/>
          <p:cNvSpPr/>
          <p:nvPr>
            <p:custDataLst>
              <p:tags r:id="rId21"/>
            </p:custDataLst>
          </p:nvPr>
        </p:nvSpPr>
        <p:spPr>
          <a:xfrm flipV="1">
            <a:off x="3749685" y="4478211"/>
            <a:ext cx="235152" cy="235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65279" y="4750750"/>
            <a:ext cx="0" cy="5194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图形 15"/>
          <p:cNvSpPr/>
          <p:nvPr>
            <p:custDataLst>
              <p:tags r:id="rId23"/>
            </p:custDataLst>
          </p:nvPr>
        </p:nvSpPr>
        <p:spPr>
          <a:xfrm>
            <a:off x="3798084" y="4528489"/>
            <a:ext cx="134460" cy="13101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19"/>
          <p:cNvSpPr/>
          <p:nvPr>
            <p:custDataLst>
              <p:tags r:id="rId24"/>
            </p:custDataLst>
          </p:nvPr>
        </p:nvSpPr>
        <p:spPr>
          <a:xfrm>
            <a:off x="6372634" y="4307170"/>
            <a:ext cx="92085" cy="8292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图形 27"/>
          <p:cNvSpPr/>
          <p:nvPr>
            <p:custDataLst>
              <p:tags r:id="rId25"/>
            </p:custDataLst>
          </p:nvPr>
        </p:nvSpPr>
        <p:spPr>
          <a:xfrm>
            <a:off x="3148691" y="3611726"/>
            <a:ext cx="130223" cy="10015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286"/>
          <p:cNvSpPr/>
          <p:nvPr>
            <p:custDataLst>
              <p:tags r:id="rId26"/>
            </p:custDataLst>
          </p:nvPr>
        </p:nvSpPr>
        <p:spPr>
          <a:xfrm>
            <a:off x="4088949" y="3575075"/>
            <a:ext cx="965709" cy="96571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27"/>
            </p:custDataLst>
          </p:nvPr>
        </p:nvSpPr>
        <p:spPr>
          <a:xfrm>
            <a:off x="628650" y="3627233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线上渠道：利用电商平台、社交媒体等网络平台进行产品推广和销售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28"/>
            </p:custDataLst>
          </p:nvPr>
        </p:nvSpPr>
        <p:spPr>
          <a:xfrm>
            <a:off x="6963760" y="3627233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国际化战略：将产品推向国际市场，提高品牌知名度和影响力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29"/>
            </p:custDataLst>
          </p:nvPr>
        </p:nvSpPr>
        <p:spPr>
          <a:xfrm>
            <a:off x="5269792" y="2100547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跨界合作：与其他产业或品牌进行合作，共同推广产品和服务，拓展新的消费群体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30"/>
            </p:custDataLst>
          </p:nvPr>
        </p:nvSpPr>
        <p:spPr>
          <a:xfrm>
            <a:off x="2322618" y="2100547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线下渠道：开拓实体店面、与经销商合作等方式，将产品覆盖更广泛的区域和市场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促销策略的制定与实施</a:t>
            </a:r>
            <a:endParaRPr lang="zh-CN" altLang="en-US"/>
          </a:p>
        </p:txBody>
      </p:sp>
      <p:sp>
        <p:nvSpPr>
          <p:cNvPr id="1049180" name="Freeform 1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28650" y="2009582"/>
            <a:ext cx="1545723" cy="990807"/>
          </a:xfrm>
          <a:custGeom>
            <a:gdLst>
              <a:gd name="T0" fmla="*/ 0 w 5260"/>
              <a:gd name="T1" fmla="*/ 3425 h 3426"/>
              <a:gd name="T2" fmla="*/ 5259 w 5260"/>
              <a:gd name="T3" fmla="*/ 1353 h 3426"/>
              <a:gd name="T4" fmla="*/ 5259 w 5260"/>
              <a:gd name="T5" fmla="*/ 0 h 3426"/>
              <a:gd name="T6" fmla="*/ 0 w 5260"/>
              <a:gd name="T7" fmla="*/ 2074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3"/>
                </a:lnTo>
                <a:lnTo>
                  <a:pt x="5259" y="0"/>
                </a:lnTo>
                <a:lnTo>
                  <a:pt x="0" y="2074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182" name="Freeform 20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28650" y="2601324"/>
            <a:ext cx="1545723" cy="990807"/>
          </a:xfrm>
          <a:custGeom>
            <a:gdLst>
              <a:gd name="T0" fmla="*/ 0 w 5260"/>
              <a:gd name="T1" fmla="*/ 3424 h 3425"/>
              <a:gd name="T2" fmla="*/ 5259 w 5260"/>
              <a:gd name="T3" fmla="*/ 1352 h 3425"/>
              <a:gd name="T4" fmla="*/ 5259 w 5260"/>
              <a:gd name="T5" fmla="*/ 0 h 3425"/>
              <a:gd name="T6" fmla="*/ 0 w 5260"/>
              <a:gd name="T7" fmla="*/ 2074 h 3425"/>
              <a:gd name="T8" fmla="*/ 0 w 5260"/>
              <a:gd name="T9" fmla="*/ 3424 h 34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4"/>
                </a:moveTo>
                <a:lnTo>
                  <a:pt x="5259" y="1352"/>
                </a:lnTo>
                <a:lnTo>
                  <a:pt x="5259" y="0"/>
                </a:lnTo>
                <a:lnTo>
                  <a:pt x="0" y="2074"/>
                </a:lnTo>
                <a:lnTo>
                  <a:pt x="0" y="3424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184" name="Freeform 21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28650" y="3193066"/>
            <a:ext cx="1545723" cy="990807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186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28650" y="3782069"/>
            <a:ext cx="1545723" cy="993358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188" name="Freeform 2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28650" y="1999080"/>
            <a:ext cx="1545723" cy="401680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Freeform 24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28650" y="2598584"/>
            <a:ext cx="1545723" cy="401680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5259 w 5260"/>
              <a:gd name="T9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2" name="Freeform 25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28650" y="3190326"/>
            <a:ext cx="1545723" cy="401680"/>
          </a:xfrm>
          <a:custGeom>
            <a:gdLst>
              <a:gd name="T0" fmla="*/ 5259 w 5260"/>
              <a:gd name="T1" fmla="*/ 1351 h 1352"/>
              <a:gd name="T2" fmla="*/ 0 w 5260"/>
              <a:gd name="T3" fmla="*/ 1351 h 1352"/>
              <a:gd name="T4" fmla="*/ 0 w 5260"/>
              <a:gd name="T5" fmla="*/ 0 h 1352"/>
              <a:gd name="T6" fmla="*/ 5259 w 5260"/>
              <a:gd name="T7" fmla="*/ 0 h 1352"/>
              <a:gd name="T8" fmla="*/ 5259 w 5260"/>
              <a:gd name="T9" fmla="*/ 1351 h 13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2">
                <a:moveTo>
                  <a:pt x="5259" y="1351"/>
                </a:moveTo>
                <a:lnTo>
                  <a:pt x="0" y="1351"/>
                </a:lnTo>
                <a:lnTo>
                  <a:pt x="0" y="0"/>
                </a:lnTo>
                <a:lnTo>
                  <a:pt x="5259" y="0"/>
                </a:lnTo>
                <a:lnTo>
                  <a:pt x="5259" y="1351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4" name="Freeform 26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628650" y="3783438"/>
            <a:ext cx="1545723" cy="400372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6" name="Freeform 22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28650" y="4373811"/>
            <a:ext cx="1545723" cy="993358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198" name="Freeform 27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28650" y="4965553"/>
            <a:ext cx="1545723" cy="401680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0" name="Freeform 26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28650" y="4375181"/>
            <a:ext cx="1545723" cy="400372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5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2" name="正文"/>
          <p:cNvSpPr txBox="1"/>
          <p:nvPr>
            <p:custDataLst>
              <p:tags r:id="rId13"/>
            </p:custDataLst>
          </p:nvPr>
        </p:nvSpPr>
        <p:spPr>
          <a:xfrm>
            <a:off x="2230828" y="1982643"/>
            <a:ext cx="6285054" cy="42612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确定促销目标：提高销售额、增加市场份额、提升品牌知名度等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4" name="正文"/>
          <p:cNvSpPr txBox="1"/>
          <p:nvPr>
            <p:custDataLst>
              <p:tags r:id="rId14"/>
            </p:custDataLst>
          </p:nvPr>
        </p:nvSpPr>
        <p:spPr>
          <a:xfrm>
            <a:off x="2230828" y="2549272"/>
            <a:ext cx="6285054" cy="45547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分析目标受众：了解消费者需求、购买行为和喜好，为不同群体制定差异化策略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6" name="正文"/>
          <p:cNvSpPr txBox="1"/>
          <p:nvPr>
            <p:custDataLst>
              <p:tags r:id="rId15"/>
            </p:custDataLst>
          </p:nvPr>
        </p:nvSpPr>
        <p:spPr>
          <a:xfrm>
            <a:off x="2230828" y="3145124"/>
            <a:ext cx="6285054" cy="45547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促销方式选择：打折、赠品、满减、积分兑换等，根据实际情况选择合适的促销方式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8" name="正文"/>
          <p:cNvSpPr txBox="1"/>
          <p:nvPr>
            <p:custDataLst>
              <p:tags r:id="rId16"/>
            </p:custDataLst>
          </p:nvPr>
        </p:nvSpPr>
        <p:spPr>
          <a:xfrm>
            <a:off x="2230828" y="3740976"/>
            <a:ext cx="6285054" cy="45547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促销计划制定：明确促销时间、促销商品、促销力度等，确保计划具有足够的吸引力和可操作性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10" name="正文"/>
          <p:cNvSpPr txBox="1"/>
          <p:nvPr>
            <p:custDataLst>
              <p:tags r:id="rId17"/>
            </p:custDataLst>
          </p:nvPr>
        </p:nvSpPr>
        <p:spPr>
          <a:xfrm>
            <a:off x="2230828" y="4336827"/>
            <a:ext cx="6285054" cy="45547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促销实施与监控：确保促销活动按计划进行，及时调整和优化，确保达到预期效果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12" name="正文"/>
          <p:cNvSpPr txBox="1"/>
          <p:nvPr>
            <p:custDataLst>
              <p:tags r:id="rId18"/>
            </p:custDataLst>
          </p:nvPr>
        </p:nvSpPr>
        <p:spPr>
          <a:xfrm>
            <a:off x="2230828" y="4932679"/>
            <a:ext cx="6285054" cy="45547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促销效果评估：对促销活动进行全面评估，总结经验教训，为下一次促销活动提供参考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品牌国际化路径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品牌国际化战略规划</a:t>
            </a:r>
            <a:endParaRPr lang="zh-CN" altLang="en-US"/>
          </a:p>
        </p:txBody>
      </p:sp>
      <p:sp>
        <p:nvSpPr>
          <p:cNvPr id="1049312" name="矩形 3"/>
          <p:cNvSpPr/>
          <p:nvPr>
            <p:custDataLst>
              <p:tags r:id="rId2"/>
            </p:custDataLst>
          </p:nvPr>
        </p:nvSpPr>
        <p:spPr>
          <a:xfrm>
            <a:off x="1173030" y="1880550"/>
            <a:ext cx="7198656" cy="79147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3"/>
          <p:cNvSpPr/>
          <p:nvPr>
            <p:custDataLst>
              <p:tags r:id="rId3"/>
            </p:custDataLst>
          </p:nvPr>
        </p:nvSpPr>
        <p:spPr>
          <a:xfrm>
            <a:off x="772359" y="1880550"/>
            <a:ext cx="195225" cy="79147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"/>
          <p:cNvSpPr txBox="1"/>
          <p:nvPr>
            <p:custDataLst>
              <p:tags r:id="rId4"/>
            </p:custDataLst>
          </p:nvPr>
        </p:nvSpPr>
        <p:spPr>
          <a:xfrm>
            <a:off x="1379145" y="1948934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确定目标市场：对目标市场进行深入调研，了解市场需求和竞争状况。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39"/>
          <p:cNvSpPr/>
          <p:nvPr>
            <p:custDataLst>
              <p:tags r:id="rId5"/>
            </p:custDataLst>
          </p:nvPr>
        </p:nvSpPr>
        <p:spPr>
          <a:xfrm>
            <a:off x="1173030" y="2820106"/>
            <a:ext cx="7198656" cy="79147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5"/>
          <p:cNvSpPr/>
          <p:nvPr>
            <p:custDataLst>
              <p:tags r:id="rId6"/>
            </p:custDataLst>
          </p:nvPr>
        </p:nvSpPr>
        <p:spPr>
          <a:xfrm>
            <a:off x="772359" y="2820106"/>
            <a:ext cx="195225" cy="79147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1"/>
          <p:cNvSpPr txBox="1"/>
          <p:nvPr>
            <p:custDataLst>
              <p:tags r:id="rId7"/>
            </p:custDataLst>
          </p:nvPr>
        </p:nvSpPr>
        <p:spPr>
          <a:xfrm>
            <a:off x="1379145" y="2888490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品牌定位：根据目标市场的需求和竞争情况，确定品牌的定位和差异化竞争优势。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12"/>
          <p:cNvSpPr/>
          <p:nvPr>
            <p:custDataLst>
              <p:tags r:id="rId8"/>
            </p:custDataLst>
          </p:nvPr>
        </p:nvSpPr>
        <p:spPr>
          <a:xfrm>
            <a:off x="1173030" y="3759663"/>
            <a:ext cx="7198656" cy="79147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7"/>
          <p:cNvSpPr/>
          <p:nvPr>
            <p:custDataLst>
              <p:tags r:id="rId9"/>
            </p:custDataLst>
          </p:nvPr>
        </p:nvSpPr>
        <p:spPr>
          <a:xfrm>
            <a:off x="772359" y="3759663"/>
            <a:ext cx="195225" cy="79147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19"/>
          <p:cNvSpPr txBox="1"/>
          <p:nvPr>
            <p:custDataLst>
              <p:tags r:id="rId10"/>
            </p:custDataLst>
          </p:nvPr>
        </p:nvSpPr>
        <p:spPr>
          <a:xfrm>
            <a:off x="1379145" y="3828046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品牌传播：通过多种渠道和方式，将品牌的核心价值和差异化优势传播给目标市场，提高品牌的知名度和美誉度。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9"/>
          <p:cNvSpPr/>
          <p:nvPr>
            <p:custDataLst>
              <p:tags r:id="rId11"/>
            </p:custDataLst>
          </p:nvPr>
        </p:nvSpPr>
        <p:spPr>
          <a:xfrm>
            <a:off x="1173030" y="4698738"/>
            <a:ext cx="7198656" cy="79147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26"/>
          <p:cNvSpPr/>
          <p:nvPr>
            <p:custDataLst>
              <p:tags r:id="rId12"/>
            </p:custDataLst>
          </p:nvPr>
        </p:nvSpPr>
        <p:spPr>
          <a:xfrm>
            <a:off x="772359" y="4698738"/>
            <a:ext cx="195225" cy="79147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27"/>
          <p:cNvSpPr txBox="1"/>
          <p:nvPr>
            <p:custDataLst>
              <p:tags r:id="rId13"/>
            </p:custDataLst>
          </p:nvPr>
        </p:nvSpPr>
        <p:spPr>
          <a:xfrm>
            <a:off x="1379145" y="4767121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品牌合作与联盟：与国际知名品牌或企业建立合作关系或联盟，共同开拓市场和资源共享，提升品牌的影响力和竞争力。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品牌形象与文化价值的传递</a:t>
            </a:r>
            <a:endParaRPr lang="zh-CN" altLang="en-US"/>
          </a:p>
        </p:txBody>
      </p:sp>
      <p:sp>
        <p:nvSpPr>
          <p:cNvPr id="1049370" name="矩形: 圆角 44"/>
          <p:cNvSpPr/>
          <p:nvPr>
            <p:custDataLst>
              <p:tags r:id="rId2"/>
            </p:custDataLst>
          </p:nvPr>
        </p:nvSpPr>
        <p:spPr>
          <a:xfrm>
            <a:off x="628650" y="2571492"/>
            <a:ext cx="3839118" cy="1039587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3" name="直接连接符 45"/>
          <p:cNvCxnSpPr/>
          <p:nvPr>
            <p:custDataLst>
              <p:tags r:id="rId3"/>
            </p:custDataLst>
          </p:nvPr>
        </p:nvCxnSpPr>
        <p:spPr>
          <a:xfrm flipH="1">
            <a:off x="1500025" y="2793105"/>
            <a:ext cx="0" cy="596743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2" name="标题"/>
          <p:cNvSpPr txBox="1"/>
          <p:nvPr>
            <p:custDataLst>
              <p:tags r:id="rId4"/>
            </p:custDataLst>
          </p:nvPr>
        </p:nvSpPr>
        <p:spPr>
          <a:xfrm>
            <a:off x="722322" y="2658766"/>
            <a:ext cx="777623" cy="86569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18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74" name="正文"/>
          <p:cNvSpPr txBox="1"/>
          <p:nvPr>
            <p:custDataLst>
              <p:tags r:id="rId5"/>
            </p:custDataLst>
          </p:nvPr>
        </p:nvSpPr>
        <p:spPr>
          <a:xfrm>
            <a:off x="1558056" y="2650085"/>
            <a:ext cx="2843403" cy="8827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975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品牌形象：国际化品牌应具备清晰、一致的品牌形象，以便在不同文化背景下被识别和认可。</a:t>
            </a:r>
            <a:endParaRPr lang="zh-CN" altLang="en-US" sz="975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6" name="矩形: 圆角 48"/>
          <p:cNvSpPr/>
          <p:nvPr>
            <p:custDataLst>
              <p:tags r:id="rId6"/>
            </p:custDataLst>
          </p:nvPr>
        </p:nvSpPr>
        <p:spPr>
          <a:xfrm>
            <a:off x="4676181" y="2571492"/>
            <a:ext cx="3839118" cy="1039587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5" name="直接连接符 49"/>
          <p:cNvCxnSpPr/>
          <p:nvPr>
            <p:custDataLst>
              <p:tags r:id="rId7"/>
            </p:custDataLst>
          </p:nvPr>
        </p:nvCxnSpPr>
        <p:spPr>
          <a:xfrm flipH="1">
            <a:off x="5547556" y="2793105"/>
            <a:ext cx="0" cy="596743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8" name="标题"/>
          <p:cNvSpPr txBox="1"/>
          <p:nvPr>
            <p:custDataLst>
              <p:tags r:id="rId8"/>
            </p:custDataLst>
          </p:nvPr>
        </p:nvSpPr>
        <p:spPr>
          <a:xfrm>
            <a:off x="4769853" y="2658766"/>
            <a:ext cx="777623" cy="86569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18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80" name="正文"/>
          <p:cNvSpPr txBox="1"/>
          <p:nvPr>
            <p:custDataLst>
              <p:tags r:id="rId9"/>
            </p:custDataLst>
          </p:nvPr>
        </p:nvSpPr>
        <p:spPr>
          <a:xfrm>
            <a:off x="5605130" y="2650085"/>
            <a:ext cx="2843403" cy="8827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975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文化价值：品牌应融入当地文化元素，传递共同的文化价值，以获得消费者的情感认同和文化共鸣。</a:t>
            </a:r>
            <a:endParaRPr lang="zh-CN" altLang="en-US" sz="975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2" name="矩形: 圆角 53"/>
          <p:cNvSpPr/>
          <p:nvPr>
            <p:custDataLst>
              <p:tags r:id="rId10"/>
            </p:custDataLst>
          </p:nvPr>
        </p:nvSpPr>
        <p:spPr>
          <a:xfrm>
            <a:off x="628650" y="3760437"/>
            <a:ext cx="3839118" cy="1039587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7" name="直接连接符 54"/>
          <p:cNvCxnSpPr/>
          <p:nvPr>
            <p:custDataLst>
              <p:tags r:id="rId11"/>
            </p:custDataLst>
          </p:nvPr>
        </p:nvCxnSpPr>
        <p:spPr>
          <a:xfrm flipH="1">
            <a:off x="1500025" y="3982050"/>
            <a:ext cx="0" cy="596743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84" name="标题"/>
          <p:cNvSpPr txBox="1"/>
          <p:nvPr>
            <p:custDataLst>
              <p:tags r:id="rId12"/>
            </p:custDataLst>
          </p:nvPr>
        </p:nvSpPr>
        <p:spPr>
          <a:xfrm>
            <a:off x="722322" y="3847254"/>
            <a:ext cx="777623" cy="86569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18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86" name="正文"/>
          <p:cNvSpPr txBox="1"/>
          <p:nvPr>
            <p:custDataLst>
              <p:tags r:id="rId13"/>
            </p:custDataLst>
          </p:nvPr>
        </p:nvSpPr>
        <p:spPr>
          <a:xfrm>
            <a:off x="1558056" y="3839030"/>
            <a:ext cx="2843403" cy="8827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975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跨文化沟通：品牌应注重跨文化沟通，通过有效的传播策略，克服文化差异，实现品牌信息的有效传递。</a:t>
            </a:r>
            <a:endParaRPr lang="zh-CN" altLang="en-US" sz="975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8" name="矩形: 圆角 57"/>
          <p:cNvSpPr/>
          <p:nvPr>
            <p:custDataLst>
              <p:tags r:id="rId14"/>
            </p:custDataLst>
          </p:nvPr>
        </p:nvSpPr>
        <p:spPr>
          <a:xfrm>
            <a:off x="4676181" y="3760437"/>
            <a:ext cx="3839118" cy="1039587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9" name="直接连接符 58"/>
          <p:cNvCxnSpPr/>
          <p:nvPr>
            <p:custDataLst>
              <p:tags r:id="rId15"/>
            </p:custDataLst>
          </p:nvPr>
        </p:nvCxnSpPr>
        <p:spPr>
          <a:xfrm flipH="1">
            <a:off x="5547556" y="3982050"/>
            <a:ext cx="0" cy="596743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90" name="标题"/>
          <p:cNvSpPr txBox="1"/>
          <p:nvPr>
            <p:custDataLst>
              <p:tags r:id="rId16"/>
            </p:custDataLst>
          </p:nvPr>
        </p:nvSpPr>
        <p:spPr>
          <a:xfrm>
            <a:off x="4769853" y="3847254"/>
            <a:ext cx="777623" cy="86569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18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92" name="正文"/>
          <p:cNvSpPr txBox="1"/>
          <p:nvPr>
            <p:custDataLst>
              <p:tags r:id="rId17"/>
            </p:custDataLst>
          </p:nvPr>
        </p:nvSpPr>
        <p:spPr>
          <a:xfrm>
            <a:off x="5605130" y="3839030"/>
            <a:ext cx="2843403" cy="8827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142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166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全球化与本土化：品牌在推进国际化的过程中，应平衡全球化与本土化的需求，既保持品牌的统一性，又适应不同市场的差异性。</a:t>
            </a:r>
            <a:endParaRPr lang="zh-CN" altLang="en-US" sz="1166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国际市场的进入方式</a:t>
            </a:r>
            <a:endParaRPr lang="zh-CN" altLang="en-US"/>
          </a:p>
        </p:txBody>
      </p:sp>
      <p:sp>
        <p:nvSpPr>
          <p:cNvPr id="10494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256986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988148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出口贸易：将产品或服务销售到国外市场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2"/>
          <p:cNvSpPr/>
          <p:nvPr>
            <p:custDataLst>
              <p:tags r:id="rId4"/>
            </p:custDataLst>
          </p:nvPr>
        </p:nvSpPr>
        <p:spPr>
          <a:xfrm>
            <a:off x="1087918" y="2907246"/>
            <a:ext cx="1306934" cy="9255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任意多边形 18"/>
          <p:cNvSpPr/>
          <p:nvPr>
            <p:custDataLst>
              <p:tags r:id="rId5"/>
            </p:custDataLst>
          </p:nvPr>
        </p:nvSpPr>
        <p:spPr>
          <a:xfrm rot="5400000">
            <a:off x="3144258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4929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许可协议：授权外国公司在特定区域内使用品牌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3"/>
          <p:cNvSpPr/>
          <p:nvPr>
            <p:custDataLst>
              <p:tags r:id="rId7"/>
            </p:custDataLst>
          </p:nvPr>
        </p:nvSpPr>
        <p:spPr>
          <a:xfrm>
            <a:off x="2975190" y="2907246"/>
            <a:ext cx="1306934" cy="9255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31040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62201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合资企业：与当地公司合作，共同生产和销售产品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44"/>
          <p:cNvSpPr/>
          <p:nvPr>
            <p:custDataLst>
              <p:tags r:id="rId10"/>
            </p:custDataLst>
          </p:nvPr>
        </p:nvSpPr>
        <p:spPr>
          <a:xfrm>
            <a:off x="4861480" y="2907246"/>
            <a:ext cx="1306934" cy="9255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917821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648982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直接投资：在国外建立生产基地或收购当地公司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5"/>
          <p:cNvSpPr/>
          <p:nvPr>
            <p:custDataLst>
              <p:tags r:id="rId13"/>
            </p:custDataLst>
          </p:nvPr>
        </p:nvSpPr>
        <p:spPr>
          <a:xfrm>
            <a:off x="6748753" y="2907246"/>
            <a:ext cx="1306934" cy="9255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跨文化沟通与合作</a:t>
            </a:r>
            <a:endParaRPr lang="zh-CN" altLang="en-US"/>
          </a:p>
        </p:txBody>
      </p:sp>
      <p:sp>
        <p:nvSpPr>
          <p:cNvPr id="1049486" name="正文"/>
          <p:cNvSpPr txBox="1"/>
          <p:nvPr>
            <p:custDataLst>
              <p:tags r:id="rId2"/>
            </p:custDataLst>
          </p:nvPr>
        </p:nvSpPr>
        <p:spPr>
          <a:xfrm>
            <a:off x="1787382" y="1880550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品牌国际化需要跨越文化障碍，通过有效的沟通与合作实现文化融合。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正文"/>
          <p:cNvSpPr txBox="1"/>
          <p:nvPr>
            <p:custDataLst>
              <p:tags r:id="rId3"/>
            </p:custDataLst>
          </p:nvPr>
        </p:nvSpPr>
        <p:spPr>
          <a:xfrm>
            <a:off x="1787382" y="2838433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品牌国际化过程中，企业需要了解目标市场的文化背景和消费习惯，尊重当地文化，避免文化冲突。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4"/>
            </p:custDataLst>
          </p:nvPr>
        </p:nvSpPr>
        <p:spPr>
          <a:xfrm>
            <a:off x="1787382" y="3796316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品牌国际化需要建立跨文化团队，培养具有国际视野和跨文化沟通能力的人才。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正文"/>
          <p:cNvSpPr txBox="1"/>
          <p:nvPr>
            <p:custDataLst>
              <p:tags r:id="rId5"/>
            </p:custDataLst>
          </p:nvPr>
        </p:nvSpPr>
        <p:spPr>
          <a:xfrm>
            <a:off x="1787382" y="4754200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品牌国际化需要积极参与国际合作与交流，寻求合作伙伴，共同开拓国际市场。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国际市场拓展案例分析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https://d.book118.com/197146053030006054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5_1"/>
  <p:tag name="KSO_WM_UNIT_INDEX" val="1_5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6_1"/>
  <p:tag name="KSO_WM_UNIT_INDEX" val="1_6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1_1"/>
  <p:tag name="KSO_WM_UNIT_INDEX" val="1_1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2_1"/>
  <p:tag name="KSO_WM_UNIT_INDEX" val="1_2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3_1"/>
  <p:tag name="KSO_WM_UNIT_INDEX" val="1_3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4_1"/>
  <p:tag name="KSO_WM_UNIT_INDEX" val="1_4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市场扩展与品牌国际化研究</vt:lpstr>
      <vt:lpstr>目录</vt:lpstr>
      <vt:lpstr>单击添加章节标题</vt:lpstr>
      <vt:lpstr>市场扩展策略</vt:lpstr>
      <vt:lpstr>目标市场的选择</vt:lpstr>
      <vt:lpstr>产品定位与差异化</vt:lpstr>
      <vt:lpstr>营销渠道的拓展</vt:lpstr>
      <vt:lpstr>促销策略的制定与实施</vt:lpstr>
      <vt:lpstr>品牌国际化路径</vt:lpstr>
      <vt:lpstr>品牌国际化战略规划</vt:lpstr>
      <vt:lpstr>品牌形象与文化价值的传递</vt:lpstr>
      <vt:lpstr>国际市场的进入方式</vt:lpstr>
      <vt:lpstr>跨文化沟通与合作</vt:lpstr>
      <vt:lpstr>国际市场拓展案例分析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2024-09-28T09:05:47.825</cp:lastPrinted>
  <dcterms:created xsi:type="dcterms:W3CDTF">2024-09-28T01:05:47Z</dcterms:created>
  <dcterms:modified xsi:type="dcterms:W3CDTF">2024-09-28T01:05:50Z</dcterms:modified>
</cp:coreProperties>
</file>