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4BAB3C0-0061-4E02-A451-D9621E6180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521FE62-4982-4801-B3AF-46639A3828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05B1A63-74A8-4F99-B323-2BB4755DFB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3AD1A51-CD21-4E8E-BA4D-A7B2864CA0E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A329490-F16C-4C00-B7AE-45CB178A45A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A554AF0-525E-4B6D-8A35-7811308F4BE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6BF8265-A82E-4734-A47E-BF5C0C8AC89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BE0630F-06D2-424A-8A17-3CCC30A4E72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0E1FC54-8249-4445-9530-3F0B0D3131A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7D24FE1-7ED4-427F-AB4E-8792BD4596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71D66B0-C9B6-4FCA-BFFE-044583C628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1.png" /><Relationship Id="rId4"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97154125103006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741420" y="1127760"/>
            <a:ext cx="4236720" cy="4236720"/>
          </a:xfrm>
          <a:prstGeom prst="ellipse">
            <a:avLst/>
          </a:prstGeom>
          <a:noFill/>
          <a:ln w="38100">
            <a:solidFill>
              <a:srgbClr val="60858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797775" y="1881829"/>
            <a:ext cx="5701617" cy="1840881"/>
          </a:xfrm>
          <a:prstGeom prst="rect">
            <a:avLst/>
          </a:prstGeom>
          <a:solidFill>
            <a:srgbClr val="D2EBE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80000" r="4500" b="14923"/>
          <a:stretch>
            <a:fillRect/>
          </a:stretch>
        </p:blipFill>
        <p:spPr>
          <a:xfrm>
            <a:off x="9631680" y="0"/>
            <a:ext cx="2240281" cy="4162886"/>
          </a:xfrm>
          <a:prstGeom prst="rect">
            <a:avLst/>
          </a:prstGeom>
        </p:spPr>
      </p:pic>
      <p:sp>
        <p:nvSpPr>
          <p:cNvPr id="7" name="TextBox 7"/>
          <p:cNvSpPr txBox="1"/>
          <p:nvPr/>
        </p:nvSpPr>
        <p:spPr>
          <a:xfrm>
            <a:off x="2106772" y="2383155"/>
            <a:ext cx="7537749" cy="86296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rgbClr val="42656C">
                    <a:alpha val="100000"/>
                  </a:srgbClr>
                </a:solidFill>
                <a:latin typeface="Microsoft Yahei"/>
                <a:ea typeface="Microsoft Yahei"/>
                <a:cs typeface="Microsoft Yahei"/>
              </a:rPr>
              <a:t>电子商务员培训教材课件</a:t>
            </a:r>
          </a:p>
        </p:txBody>
      </p:sp>
      <p:cxnSp>
        <p:nvCxnSpPr>
          <p:cNvPr id="8" name="Connector 8"/>
          <p:cNvCxnSpPr/>
          <p:nvPr/>
        </p:nvCxnSpPr>
        <p:spPr>
          <a:xfrm flipH="1">
            <a:off x="6747999" y="827557"/>
            <a:ext cx="894873" cy="843737"/>
          </a:xfrm>
          <a:prstGeom prst="line">
            <a:avLst/>
          </a:prstGeom>
          <a:ln w="19050">
            <a:solidFill>
              <a:srgbClr val="60858D">
                <a:alpha val="100000"/>
              </a:srgbClr>
            </a:solidFill>
            <a:prstDash val="solid"/>
          </a:ln>
        </p:spPr>
      </p:cxnSp>
      <p:cxnSp>
        <p:nvCxnSpPr>
          <p:cNvPr id="9" name="Connector 9"/>
          <p:cNvCxnSpPr/>
          <p:nvPr/>
        </p:nvCxnSpPr>
        <p:spPr>
          <a:xfrm flipH="1">
            <a:off x="6677058" y="1459731"/>
            <a:ext cx="894873" cy="843737"/>
          </a:xfrm>
          <a:prstGeom prst="line">
            <a:avLst/>
          </a:prstGeom>
          <a:ln w="19050">
            <a:solidFill>
              <a:srgbClr val="60858D">
                <a:alpha val="100000"/>
              </a:srgbClr>
            </a:solidFill>
            <a:prstDash val="solid"/>
          </a:ln>
        </p:spPr>
      </p:cxnSp>
      <p:cxnSp>
        <p:nvCxnSpPr>
          <p:cNvPr id="10" name="Connector 10"/>
          <p:cNvCxnSpPr/>
          <p:nvPr/>
        </p:nvCxnSpPr>
        <p:spPr>
          <a:xfrm flipH="1">
            <a:off x="3741420" y="4038877"/>
            <a:ext cx="894873" cy="843737"/>
          </a:xfrm>
          <a:prstGeom prst="line">
            <a:avLst/>
          </a:prstGeom>
          <a:ln w="19050">
            <a:solidFill>
              <a:srgbClr val="60858D">
                <a:alpha val="100000"/>
              </a:srgbClr>
            </a:solidFill>
            <a:prstDash val="solid"/>
          </a:ln>
        </p:spPr>
      </p:cxnSp>
      <p:cxnSp>
        <p:nvCxnSpPr>
          <p:cNvPr id="11" name="Connector 11"/>
          <p:cNvCxnSpPr/>
          <p:nvPr/>
        </p:nvCxnSpPr>
        <p:spPr>
          <a:xfrm flipH="1">
            <a:off x="3640254" y="4687035"/>
            <a:ext cx="894873" cy="843737"/>
          </a:xfrm>
          <a:prstGeom prst="line">
            <a:avLst/>
          </a:prstGeom>
          <a:ln w="19050">
            <a:solidFill>
              <a:srgbClr val="60858D">
                <a:alpha val="100000"/>
              </a:srgbClr>
            </a:solidFill>
            <a:prstDash val="solid"/>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031916" y="1278557"/>
            <a:ext cx="2830542" cy="11747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5700" b="1">
                <a:solidFill>
                  <a:srgbClr val="42656C">
                    <a:alpha val="100000"/>
                  </a:srgbClr>
                </a:solidFill>
                <a:latin typeface="微软雅黑"/>
                <a:ea typeface="微软雅黑"/>
                <a:cs typeface="微软雅黑"/>
              </a:rPr>
              <a:t>目 录</a:t>
            </a:r>
            <a:endParaRPr lang="en-US" sz="1100"/>
          </a:p>
        </p:txBody>
      </p:sp>
      <p:sp>
        <p:nvSpPr>
          <p:cNvPr id="4" name="TextBox 4"/>
          <p:cNvSpPr txBox="1"/>
          <p:nvPr/>
        </p:nvSpPr>
        <p:spPr>
          <a:xfrm>
            <a:off x="4487772" y="907139"/>
            <a:ext cx="6821696" cy="5454353"/>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b="1">
                <a:solidFill>
                  <a:srgbClr val="42656C">
                    <a:alpha val="100000"/>
                  </a:srgbClr>
                </a:solidFill>
                <a:latin typeface="Microsoft Yahei"/>
                <a:ea typeface="Microsoft Yahei"/>
                <a:cs typeface="Microsoft Yahei"/>
              </a:rPr>
              <a:t>电子商务概述</a:t>
            </a:r>
          </a:p>
          <a:p>
            <a:pPr marL="203200" lvl="0" indent="-203200">
              <a:lnSpc>
                <a:spcPct val="150000"/>
              </a:lnSpc>
              <a:spcBef>
                <a:spcPct val="0"/>
              </a:spcBef>
              <a:buFont typeface="Arial"/>
              <a:buChar char="•"/>
            </a:pPr>
            <a:r>
              <a:rPr lang="en-US" sz="2400" b="1">
                <a:solidFill>
                  <a:srgbClr val="42656C">
                    <a:alpha val="100000"/>
                  </a:srgbClr>
                </a:solidFill>
                <a:latin typeface="Microsoft Yahei"/>
                <a:ea typeface="Microsoft Yahei"/>
                <a:cs typeface="Microsoft Yahei"/>
              </a:rPr>
              <a:t>电子商务平台操作</a:t>
            </a:r>
          </a:p>
          <a:p>
            <a:pPr marL="203200" lvl="0" indent="-203200">
              <a:lnSpc>
                <a:spcPct val="150000"/>
              </a:lnSpc>
              <a:spcBef>
                <a:spcPct val="0"/>
              </a:spcBef>
              <a:buFont typeface="Arial"/>
              <a:buChar char="•"/>
            </a:pPr>
            <a:r>
              <a:rPr lang="en-US" sz="2400" b="1">
                <a:solidFill>
                  <a:srgbClr val="42656C">
                    <a:alpha val="100000"/>
                  </a:srgbClr>
                </a:solidFill>
                <a:latin typeface="Microsoft Yahei"/>
                <a:ea typeface="Microsoft Yahei"/>
                <a:cs typeface="Microsoft Yahei"/>
              </a:rPr>
              <a:t>电子商务营销策略</a:t>
            </a:r>
          </a:p>
          <a:p>
            <a:pPr marL="203200" lvl="0" indent="-203200">
              <a:lnSpc>
                <a:spcPct val="150000"/>
              </a:lnSpc>
              <a:spcBef>
                <a:spcPct val="0"/>
              </a:spcBef>
              <a:buFont typeface="Arial"/>
              <a:buChar char="•"/>
            </a:pPr>
            <a:r>
              <a:rPr lang="en-US" sz="2400" b="1">
                <a:solidFill>
                  <a:srgbClr val="42656C">
                    <a:alpha val="100000"/>
                  </a:srgbClr>
                </a:solidFill>
                <a:latin typeface="Microsoft Yahei"/>
                <a:ea typeface="Microsoft Yahei"/>
                <a:cs typeface="Microsoft Yahei"/>
              </a:rPr>
              <a:t>电子商务法律法规</a:t>
            </a:r>
          </a:p>
          <a:p>
            <a:pPr marL="203200" lvl="0" indent="-203200">
              <a:lnSpc>
                <a:spcPct val="150000"/>
              </a:lnSpc>
              <a:spcBef>
                <a:spcPct val="0"/>
              </a:spcBef>
              <a:buFont typeface="Arial"/>
              <a:buChar char="•"/>
            </a:pPr>
            <a:r>
              <a:rPr lang="en-US" sz="2400" b="1">
                <a:solidFill>
                  <a:srgbClr val="42656C">
                    <a:alpha val="100000"/>
                  </a:srgbClr>
                </a:solidFill>
                <a:latin typeface="Microsoft Yahei"/>
                <a:ea typeface="Microsoft Yahei"/>
                <a:cs typeface="Microsoft Yahei"/>
              </a:rPr>
              <a:t>电子商务安全与风险防范</a:t>
            </a:r>
          </a:p>
          <a:p>
            <a:pPr marL="203200" lvl="0" indent="-203200">
              <a:lnSpc>
                <a:spcPct val="150000"/>
              </a:lnSpc>
              <a:spcBef>
                <a:spcPct val="0"/>
              </a:spcBef>
              <a:buFont typeface="Arial"/>
              <a:buChar char="•"/>
            </a:pPr>
            <a:r>
              <a:rPr lang="en-US" sz="2400" b="1">
                <a:solidFill>
                  <a:srgbClr val="42656C">
                    <a:alpha val="100000"/>
                  </a:srgbClr>
                </a:solidFill>
                <a:latin typeface="Microsoft Yahei"/>
                <a:ea typeface="Microsoft Yahei"/>
                <a:cs typeface="Microsoft Yahei"/>
              </a:rPr>
              <a:t>电子商务案例分析</a:t>
            </a:r>
          </a:p>
        </p:txBody>
      </p:sp>
      <p:pic>
        <p:nvPicPr>
          <p:cNvPr id="5" name="Picture 5"/>
          <p:cNvPicPr>
            <a:picLocks noChangeAspect="1"/>
          </p:cNvPicPr>
          <p:nvPr/>
        </p:nvPicPr>
        <p:blipFill>
          <a:blip r:embed="rId3"/>
          <a:srcRect l="80000" r="4500" b="14923"/>
          <a:stretch>
            <a:fillRect/>
          </a:stretch>
        </p:blipFill>
        <p:spPr>
          <a:xfrm>
            <a:off x="9631680" y="0"/>
            <a:ext cx="2240281" cy="4162886"/>
          </a:xfrm>
          <a:prstGeom prst="rect">
            <a:avLst/>
          </a:prstGeom>
        </p:spPr>
      </p:pic>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5238315" y="1654104"/>
            <a:ext cx="1715371" cy="1710856"/>
          </a:xfrm>
          <a:prstGeom prst="ellipse">
            <a:avLst/>
          </a:prstGeom>
          <a:solidFill>
            <a:srgbClr val="42656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262869" y="1841925"/>
            <a:ext cx="1666262" cy="1335214"/>
          </a:xfrm>
          <a:prstGeom prst="rect">
            <a:avLst/>
          </a:prstGeom>
          <a:noFill/>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7575" b="1">
                <a:solidFill>
                  <a:schemeClr val="lt1">
                    <a:alpha val="100000"/>
                  </a:schemeClr>
                </a:solidFill>
                <a:latin typeface="微软雅黑"/>
                <a:ea typeface="微软雅黑"/>
                <a:cs typeface="微软雅黑"/>
              </a:rPr>
              <a:t>01</a:t>
            </a:r>
          </a:p>
        </p:txBody>
      </p:sp>
      <p:sp>
        <p:nvSpPr>
          <p:cNvPr id="4" name="TextBox 4"/>
          <p:cNvSpPr txBox="1"/>
          <p:nvPr/>
        </p:nvSpPr>
        <p:spPr>
          <a:xfrm>
            <a:off x="562201" y="3647100"/>
            <a:ext cx="11309760" cy="22857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rgbClr val="42656C">
                    <a:alpha val="100000"/>
                  </a:srgbClr>
                </a:solidFill>
                <a:latin typeface="Microsoft Yahei"/>
                <a:ea typeface="Microsoft Yahei"/>
                <a:cs typeface="Microsoft Yahei"/>
              </a:rPr>
              <a:t>电子商务概述</a:t>
            </a:r>
          </a:p>
        </p:txBody>
      </p:sp>
      <p:pic>
        <p:nvPicPr>
          <p:cNvPr id="5" name="Picture 5"/>
          <p:cNvPicPr>
            <a:picLocks noChangeAspect="1"/>
          </p:cNvPicPr>
          <p:nvPr/>
        </p:nvPicPr>
        <p:blipFill>
          <a:blip r:embed="rId2"/>
          <a:srcRect l="80000" r="4500" b="14923"/>
          <a:stretch>
            <a:fillRect/>
          </a:stretch>
        </p:blipFill>
        <p:spPr>
          <a:xfrm>
            <a:off x="9631680" y="0"/>
            <a:ext cx="2240281" cy="4162886"/>
          </a:xfrm>
          <a:prstGeom prst="rect">
            <a:avLst/>
          </a:prstGeom>
        </p:spPr>
      </p:pic>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电子商务是一种基于互联网、电子数据交换和计算机信息系统的商业活动，它使得企业能够通过电子方式完成商品和服务的交易、支付和物流配送。</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电子商务是指利用互联网、电子数据交换和计算机信息系统等信息技术手段，实现商品和服务的交易、支付和物流配送的商业活动。它打破了传统商业模式的限制，使得企业能够更加便捷、高效地开展经营活动，同时也为消费者提供了更加丰富、多样的购物选择。</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电子商务的定义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电子商务的发展历程</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电子商务的发展经历了萌芽期、起步期、发展期和成熟期四个阶段，每个阶段都有其特点和代表性事件。</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在萌芽期，电子商务的雏形开始出现，主要是通过电子方式完成交易和支付。随着互联网的普及，电子商务进入起步期，大量在线商家涌现，开始出现电子商务平台。在发展期，电子商务不断创新和完善，出现了许多新的商业模式和服务形态。进入成熟期后，电子商务已经成为全球范围内的主流商业模式，渗透到各个行业和领域。</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电子商务可以根据交易对象、交易方式和交易过程进行分类，每种分类方式都有其特点和代表性模式。</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交易对象的不同，电子商务可以分为企业对消费者（B2C）、企业对企业（B2B）、消费者对消费者（C2C）等模式。根据交易方式的不同，电子商务可以分为线上交易、线下交易、线上线下相结合等模式。根据交易过程的不同，电子商务可以分为直接销售和间接销售等模式。不同的分类方式可以帮助我们更好地理解电子商务的多样性和复杂性。</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电子商务的分类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5238315" y="1654104"/>
            <a:ext cx="1715371" cy="1710856"/>
          </a:xfrm>
          <a:prstGeom prst="ellipse">
            <a:avLst/>
          </a:prstGeom>
          <a:solidFill>
            <a:srgbClr val="42656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262869" y="1841925"/>
            <a:ext cx="1666262" cy="1335214"/>
          </a:xfrm>
          <a:prstGeom prst="rect">
            <a:avLst/>
          </a:prstGeom>
          <a:noFill/>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7575" b="1">
                <a:solidFill>
                  <a:schemeClr val="lt1">
                    <a:alpha val="100000"/>
                  </a:schemeClr>
                </a:solidFill>
                <a:latin typeface="微软雅黑"/>
                <a:ea typeface="微软雅黑"/>
                <a:cs typeface="微软雅黑"/>
              </a:rPr>
              <a:t>02</a:t>
            </a:r>
          </a:p>
        </p:txBody>
      </p:sp>
      <p:sp>
        <p:nvSpPr>
          <p:cNvPr id="4" name="TextBox 4"/>
          <p:cNvSpPr txBox="1"/>
          <p:nvPr/>
        </p:nvSpPr>
        <p:spPr>
          <a:xfrm>
            <a:off x="562201" y="3647100"/>
            <a:ext cx="11309760" cy="22857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rgbClr val="42656C">
                    <a:alpha val="100000"/>
                  </a:srgbClr>
                </a:solidFill>
                <a:latin typeface="Microsoft Yahei"/>
                <a:ea typeface="Microsoft Yahei"/>
                <a:cs typeface="Microsoft Yahei"/>
              </a:rPr>
              <a:t>电子商务平台操作</a:t>
            </a:r>
          </a:p>
        </p:txBody>
      </p:sp>
      <p:pic>
        <p:nvPicPr>
          <p:cNvPr id="5" name="Picture 5"/>
          <p:cNvPicPr>
            <a:picLocks noChangeAspect="1"/>
          </p:cNvPicPr>
          <p:nvPr/>
        </p:nvPicPr>
        <p:blipFill>
          <a:blip r:embed="rId2"/>
          <a:srcRect l="80000" r="4500" b="14923"/>
          <a:stretch>
            <a:fillRect/>
          </a:stretch>
        </p:blipFill>
        <p:spPr>
          <a:xfrm>
            <a:off x="9631680" y="0"/>
            <a:ext cx="2240281" cy="4162886"/>
          </a:xfrm>
          <a:prstGeom prst="rect">
            <a:avLst/>
          </a:prstGeom>
        </p:spPr>
      </p:pic>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掌握注册与登录是开始电子商务平台操作的基础。</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电子商务员需要了解如何注册电子商务平台账号，包括填写正确的注册信息、设置密码等。同时，电子商务员需要掌握如何登录自己的账号，包括记住账号和密码，以及在不同设备上登录的方法。</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电子商务平台的注册与登录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4499" r="4499"/>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商品的上架与下架是电子商务平台操作的重要环节。</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电子商务员需要了解如何将商品上架到电子商务平台，包括选择正确的类目、填写商品信息、上传图片等。同时，电子商务员需要掌握如何将商品下架，包括修改商品信息、删除商品等。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商品的上架与下架</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订单的处理与发货是电子商务平台操作的关键环节。</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电子商务员需要了解如何处理订单，包括确认订单、修改订单信息、处理订单退款等。同时，电子商务员需要掌握如何发货，包括打印快递单、选择快递公司、跟踪物流信息等。</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订单的处理与发货</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退换货的处理</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退换货的处理是电子商务平台操作中常见的售后问题。</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详细描述</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电子商务员需要了解如何处理退换货请求，包括接受或拒绝请求、处理退货退款等。同时，电子商务员需要掌握如何处理退换货纠纷，包括与买家沟通、提供证据等。</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5238315" y="1654104"/>
            <a:ext cx="1715371" cy="1710856"/>
          </a:xfrm>
          <a:prstGeom prst="ellipse">
            <a:avLst/>
          </a:prstGeom>
          <a:solidFill>
            <a:srgbClr val="42656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262869" y="1841925"/>
            <a:ext cx="1666262" cy="1335214"/>
          </a:xfrm>
          <a:prstGeom prst="rect">
            <a:avLst/>
          </a:prstGeom>
          <a:noFill/>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7575" b="1">
                <a:solidFill>
                  <a:schemeClr val="lt1">
                    <a:alpha val="100000"/>
                  </a:schemeClr>
                </a:solidFill>
                <a:latin typeface="微软雅黑"/>
                <a:ea typeface="微软雅黑"/>
                <a:cs typeface="微软雅黑"/>
              </a:rPr>
              <a:t>03</a:t>
            </a:r>
          </a:p>
        </p:txBody>
      </p:sp>
      <p:sp>
        <p:nvSpPr>
          <p:cNvPr id="4" name="TextBox 4"/>
          <p:cNvSpPr txBox="1"/>
          <p:nvPr/>
        </p:nvSpPr>
        <p:spPr>
          <a:xfrm>
            <a:off x="562201" y="3647100"/>
            <a:ext cx="11309760" cy="22857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rgbClr val="42656C">
                    <a:alpha val="100000"/>
                  </a:srgbClr>
                </a:solidFill>
                <a:latin typeface="Microsoft Yahei"/>
                <a:ea typeface="Microsoft Yahei"/>
                <a:cs typeface="Microsoft Yahei"/>
              </a:rPr>
              <a:t>电子商务营销策略</a:t>
            </a:r>
          </a:p>
        </p:txBody>
      </p:sp>
      <p:pic>
        <p:nvPicPr>
          <p:cNvPr id="5" name="Picture 5"/>
          <p:cNvPicPr>
            <a:picLocks noChangeAspect="1"/>
          </p:cNvPicPr>
          <p:nvPr/>
        </p:nvPicPr>
        <p:blipFill>
          <a:blip r:embed="rId2"/>
          <a:srcRect l="80000" r="4500" b="14923"/>
          <a:stretch>
            <a:fillRect/>
          </a:stretch>
        </p:blipFill>
        <p:spPr>
          <a:xfrm>
            <a:off x="9631680" y="0"/>
            <a:ext cx="2240281" cy="4162886"/>
          </a:xfrm>
          <a:prstGeom prst="rect">
            <a:avLst/>
          </a:prstGeom>
        </p:spPr>
      </p:pic>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0" y="2999626"/>
            <a:ext cx="12192000" cy="2994303"/>
          </a:xfrm>
          <a:custGeom>
            <a:rect l="l" t="t" r="r" b="b"/>
            <a:pathLst>
              <a:path w="3906440" h="959406">
                <a:moveTo>
                  <a:pt x="3906441" y="0"/>
                </a:moveTo>
                <a:cubicBezTo>
                  <a:pt x="3906441" y="0"/>
                  <a:pt x="3440259" y="420722"/>
                  <a:pt x="2248734" y="702350"/>
                </a:cubicBezTo>
                <a:cubicBezTo>
                  <a:pt x="1358146" y="912852"/>
                  <a:pt x="0" y="918924"/>
                  <a:pt x="0" y="918924"/>
                </a:cubicBezTo>
                <a:lnTo>
                  <a:pt x="0" y="959406"/>
                </a:lnTo>
                <a:cubicBezTo>
                  <a:pt x="0" y="959406"/>
                  <a:pt x="1563345" y="913864"/>
                  <a:pt x="2248734" y="759023"/>
                </a:cubicBezTo>
                <a:cubicBezTo>
                  <a:pt x="3467219" y="483751"/>
                  <a:pt x="3906441" y="141684"/>
                  <a:pt x="3906441" y="141684"/>
                </a:cubicBezTo>
                <a:lnTo>
                  <a:pt x="3906441"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4600" y="5805199"/>
            <a:ext cx="188731" cy="188731"/>
          </a:xfrm>
          <a:prstGeom prst="ellipse">
            <a:avLst/>
          </a:prstGeom>
          <a:solidFill>
            <a:srgbClr val="FFFFFF">
              <a:alpha val="100000"/>
            </a:srgb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AutoShape 4"/>
          <p:cNvSpPr/>
          <p:nvPr/>
        </p:nvSpPr>
        <p:spPr>
          <a:xfrm>
            <a:off x="2899431" y="5710833"/>
            <a:ext cx="188731" cy="188731"/>
          </a:xfrm>
          <a:prstGeom prst="ellipse">
            <a:avLst/>
          </a:prstGeom>
          <a:solidFill>
            <a:srgbClr val="FFFFFF">
              <a:alpha val="100000"/>
            </a:srgb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AutoShape 5"/>
          <p:cNvSpPr/>
          <p:nvPr/>
        </p:nvSpPr>
        <p:spPr>
          <a:xfrm>
            <a:off x="4999059" y="5427737"/>
            <a:ext cx="283096" cy="283096"/>
          </a:xfrm>
          <a:prstGeom prst="ellipse">
            <a:avLst/>
          </a:prstGeom>
          <a:solidFill>
            <a:srgbClr val="FFFFFF">
              <a:alpha val="100000"/>
            </a:srgb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6" name="AutoShape 6"/>
          <p:cNvSpPr/>
          <p:nvPr/>
        </p:nvSpPr>
        <p:spPr>
          <a:xfrm>
            <a:off x="7204880" y="5038512"/>
            <a:ext cx="283096" cy="283096"/>
          </a:xfrm>
          <a:prstGeom prst="ellipse">
            <a:avLst/>
          </a:prstGeom>
          <a:solidFill>
            <a:srgbClr val="FFFFFF">
              <a:alpha val="100000"/>
            </a:srgb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7" name="AutoShape 7"/>
          <p:cNvSpPr/>
          <p:nvPr/>
        </p:nvSpPr>
        <p:spPr>
          <a:xfrm>
            <a:off x="9406737" y="4300183"/>
            <a:ext cx="393189" cy="393189"/>
          </a:xfrm>
          <a:prstGeom prst="ellipse">
            <a:avLst/>
          </a:prstGeom>
          <a:solidFill>
            <a:srgbClr val="FFFFFF">
              <a:alpha val="100000"/>
            </a:srgb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cxnSp>
        <p:nvCxnSpPr>
          <p:cNvPr id="8" name="Connector 8"/>
          <p:cNvCxnSpPr/>
          <p:nvPr/>
        </p:nvCxnSpPr>
        <p:spPr>
          <a:xfrm flipH="1">
            <a:off x="713700" y="3236486"/>
            <a:ext cx="0" cy="2276186"/>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grpSp>
        <p:nvGrpSpPr>
          <p:cNvPr id="9" name="Group 9"/>
          <p:cNvGrpSpPr/>
          <p:nvPr/>
        </p:nvGrpSpPr>
        <p:grpSpPr>
          <a:xfrm>
            <a:off x="5221195" y="2558712"/>
            <a:ext cx="2095500" cy="1627035"/>
            <a:chOff x="5221195" y="2558712"/>
            <a:chExt cx="2095500" cy="1627035"/>
          </a:xfrm>
        </p:grpSpPr>
        <p:sp>
          <p:nvSpPr>
            <p:cNvPr id="10" name="TextBox 10"/>
            <p:cNvSpPr txBox="1"/>
            <p:nvPr/>
          </p:nvSpPr>
          <p:spPr>
            <a:xfrm>
              <a:off x="5221195" y="2558712"/>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网站结构优化</a:t>
              </a:r>
            </a:p>
          </p:txBody>
        </p:sp>
        <p:sp>
          <p:nvSpPr>
            <p:cNvPr id="11" name="TextBox 11"/>
            <p:cNvSpPr txBox="1"/>
            <p:nvPr/>
          </p:nvSpPr>
          <p:spPr>
            <a:xfrm>
              <a:off x="5221195" y="2928447"/>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确保网站导航清晰，页面加载速度快，提高用户体验。</a:t>
              </a:r>
            </a:p>
          </p:txBody>
        </p:sp>
      </p:grpSp>
      <p:cxnSp>
        <p:nvCxnSpPr>
          <p:cNvPr id="12" name="Connector 12"/>
          <p:cNvCxnSpPr/>
          <p:nvPr/>
        </p:nvCxnSpPr>
        <p:spPr>
          <a:xfrm flipH="1">
            <a:off x="2993796" y="2915292"/>
            <a:ext cx="0" cy="226476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13" name="Connector 13"/>
          <p:cNvCxnSpPr/>
          <p:nvPr/>
        </p:nvCxnSpPr>
        <p:spPr>
          <a:xfrm flipH="1">
            <a:off x="5189375" y="2671457"/>
            <a:ext cx="0" cy="226476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14" name="Connector 14"/>
          <p:cNvCxnSpPr/>
          <p:nvPr/>
        </p:nvCxnSpPr>
        <p:spPr>
          <a:xfrm flipH="1">
            <a:off x="7346428" y="2084183"/>
            <a:ext cx="0" cy="226476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15" name="Connector 15"/>
          <p:cNvCxnSpPr/>
          <p:nvPr/>
        </p:nvCxnSpPr>
        <p:spPr>
          <a:xfrm flipH="1">
            <a:off x="9603332" y="1096542"/>
            <a:ext cx="0" cy="226476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Freeform 16"/>
          <p:cNvSpPr/>
          <p:nvPr/>
        </p:nvSpPr>
        <p:spPr>
          <a:xfrm>
            <a:off x="542293" y="6131193"/>
            <a:ext cx="373344" cy="373344"/>
          </a:xfrm>
          <a:custGeom>
            <a:rect l="l" t="t" r="r" b="b"/>
            <a:pathLst>
              <a:path w="304800" h="304800">
                <a:moveTo>
                  <a:pt x="130883" y="184766"/>
                </a:moveTo>
                <a:lnTo>
                  <a:pt x="35557" y="89516"/>
                </a:lnTo>
                <a:cubicBezTo>
                  <a:pt x="-11849" y="144323"/>
                  <a:pt x="-11849" y="225219"/>
                  <a:pt x="35557" y="280016"/>
                </a:cubicBezTo>
                <a:lnTo>
                  <a:pt x="130883" y="184766"/>
                </a:lnTo>
                <a:close/>
                <a:moveTo>
                  <a:pt x="190510" y="39605"/>
                </a:moveTo>
                <a:lnTo>
                  <a:pt x="190510" y="179108"/>
                </a:lnTo>
                <a:lnTo>
                  <a:pt x="91907" y="277749"/>
                </a:lnTo>
                <a:cubicBezTo>
                  <a:pt x="114081" y="294303"/>
                  <a:pt x="141018" y="304800"/>
                  <a:pt x="170783" y="304800"/>
                </a:cubicBezTo>
                <a:cubicBezTo>
                  <a:pt x="244821" y="304800"/>
                  <a:pt x="304800" y="244897"/>
                  <a:pt x="304800" y="170888"/>
                </a:cubicBezTo>
                <a:cubicBezTo>
                  <a:pt x="304810" y="103661"/>
                  <a:pt x="254965" y="49187"/>
                  <a:pt x="190510" y="39605"/>
                </a:cubicBezTo>
                <a:close/>
                <a:moveTo>
                  <a:pt x="152400" y="152552"/>
                </a:moveTo>
                <a:lnTo>
                  <a:pt x="152400" y="0"/>
                </a:lnTo>
                <a:cubicBezTo>
                  <a:pt x="110881" y="2572"/>
                  <a:pt x="73371" y="18459"/>
                  <a:pt x="43082" y="43215"/>
                </a:cubicBezTo>
                <a:lnTo>
                  <a:pt x="152400" y="15255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2815760" y="6056840"/>
            <a:ext cx="356071" cy="356071"/>
          </a:xfrm>
          <a:custGeom>
            <a:rect l="l" t="t" r="r" b="b"/>
            <a:pathLst>
              <a:path w="304800" h="304800">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99060" y="137160"/>
                </a:moveTo>
                <a:cubicBezTo>
                  <a:pt x="111681" y="137160"/>
                  <a:pt x="121920" y="126921"/>
                  <a:pt x="121920" y="114300"/>
                </a:cubicBezTo>
                <a:cubicBezTo>
                  <a:pt x="121920" y="101679"/>
                  <a:pt x="111681" y="91440"/>
                  <a:pt x="99060" y="91440"/>
                </a:cubicBezTo>
                <a:lnTo>
                  <a:pt x="99060" y="91440"/>
                </a:lnTo>
                <a:cubicBezTo>
                  <a:pt x="86439" y="91440"/>
                  <a:pt x="76200" y="101679"/>
                  <a:pt x="76200" y="114300"/>
                </a:cubicBezTo>
                <a:cubicBezTo>
                  <a:pt x="76200" y="126921"/>
                  <a:pt x="86439" y="137160"/>
                  <a:pt x="99060" y="137160"/>
                </a:cubicBezTo>
                <a:lnTo>
                  <a:pt x="99060" y="137160"/>
                </a:lnTo>
                <a:close/>
                <a:moveTo>
                  <a:pt x="205740" y="137160"/>
                </a:moveTo>
                <a:cubicBezTo>
                  <a:pt x="218361" y="137160"/>
                  <a:pt x="228600" y="126921"/>
                  <a:pt x="228600" y="114300"/>
                </a:cubicBezTo>
                <a:cubicBezTo>
                  <a:pt x="228600" y="101679"/>
                  <a:pt x="218361" y="91440"/>
                  <a:pt x="205740" y="91440"/>
                </a:cubicBezTo>
                <a:lnTo>
                  <a:pt x="205740" y="91440"/>
                </a:lnTo>
                <a:cubicBezTo>
                  <a:pt x="193119" y="91440"/>
                  <a:pt x="182880" y="101679"/>
                  <a:pt x="182880" y="114300"/>
                </a:cubicBezTo>
                <a:cubicBezTo>
                  <a:pt x="182880" y="126921"/>
                  <a:pt x="193119" y="137160"/>
                  <a:pt x="205740" y="137160"/>
                </a:cubicBezTo>
                <a:lnTo>
                  <a:pt x="205740" y="137160"/>
                </a:lnTo>
                <a:close/>
                <a:moveTo>
                  <a:pt x="238658" y="182880"/>
                </a:moveTo>
                <a:lnTo>
                  <a:pt x="66142" y="182880"/>
                </a:lnTo>
                <a:cubicBezTo>
                  <a:pt x="79038" y="218770"/>
                  <a:pt x="112776" y="243973"/>
                  <a:pt x="152400" y="243973"/>
                </a:cubicBezTo>
                <a:cubicBezTo>
                  <a:pt x="192024" y="243973"/>
                  <a:pt x="225762" y="218770"/>
                  <a:pt x="238458" y="183518"/>
                </a:cubicBezTo>
                <a:lnTo>
                  <a:pt x="238658" y="18288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944051" y="5862988"/>
            <a:ext cx="411257" cy="411257"/>
          </a:xfrm>
          <a:custGeom>
            <a:rect l="l" t="t" r="r" b="b"/>
            <a:pathLst>
              <a:path w="304800" h="304800">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close/>
                <a:moveTo>
                  <a:pt x="128778" y="222723"/>
                </a:moveTo>
                <a:lnTo>
                  <a:pt x="58655" y="152591"/>
                </a:lnTo>
                <a:lnTo>
                  <a:pt x="85592" y="125654"/>
                </a:lnTo>
                <a:lnTo>
                  <a:pt x="128768" y="168850"/>
                </a:lnTo>
                <a:lnTo>
                  <a:pt x="220370" y="77248"/>
                </a:lnTo>
                <a:lnTo>
                  <a:pt x="247307" y="104184"/>
                </a:lnTo>
                <a:lnTo>
                  <a:pt x="128778" y="22272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7160112" y="5465972"/>
            <a:ext cx="421401" cy="421401"/>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431121" y="4890685"/>
            <a:ext cx="393189" cy="393189"/>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829278" y="3169358"/>
            <a:ext cx="2095500" cy="1627035"/>
            <a:chOff x="829278" y="3169358"/>
            <a:chExt cx="2095500" cy="1627035"/>
          </a:xfrm>
        </p:grpSpPr>
        <p:sp>
          <p:nvSpPr>
            <p:cNvPr id="22" name="TextBox 22"/>
            <p:cNvSpPr txBox="1"/>
            <p:nvPr/>
          </p:nvSpPr>
          <p:spPr>
            <a:xfrm>
              <a:off x="829278" y="3169358"/>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总结词</a:t>
              </a:r>
            </a:p>
          </p:txBody>
        </p:sp>
        <p:sp>
          <p:nvSpPr>
            <p:cNvPr id="23" name="TextBox 23"/>
            <p:cNvSpPr txBox="1"/>
            <p:nvPr/>
          </p:nvSpPr>
          <p:spPr>
            <a:xfrm>
              <a:off x="829278" y="3539093"/>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通过优化网站结构和内容，提高网站在搜索引擎结果页的排名，从而吸引更多潜在客户。</a:t>
              </a:r>
            </a:p>
          </p:txBody>
        </p:sp>
      </p:grpSp>
      <p:grpSp>
        <p:nvGrpSpPr>
          <p:cNvPr id="24" name="Group 24"/>
          <p:cNvGrpSpPr/>
          <p:nvPr/>
        </p:nvGrpSpPr>
        <p:grpSpPr>
          <a:xfrm>
            <a:off x="2993796" y="2858559"/>
            <a:ext cx="2095500" cy="1627035"/>
            <a:chOff x="2993796" y="2858559"/>
            <a:chExt cx="2095500" cy="1627035"/>
          </a:xfrm>
        </p:grpSpPr>
        <p:sp>
          <p:nvSpPr>
            <p:cNvPr id="25" name="TextBox 25"/>
            <p:cNvSpPr txBox="1"/>
            <p:nvPr/>
          </p:nvSpPr>
          <p:spPr>
            <a:xfrm>
              <a:off x="2993796" y="2858559"/>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关键词研究</a:t>
              </a:r>
            </a:p>
          </p:txBody>
        </p:sp>
        <p:sp>
          <p:nvSpPr>
            <p:cNvPr id="26" name="TextBox 26"/>
            <p:cNvSpPr txBox="1"/>
            <p:nvPr/>
          </p:nvSpPr>
          <p:spPr>
            <a:xfrm>
              <a:off x="2993796" y="3228294"/>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了解目标受众的搜索习惯和需求，选择与业务相关的关键词进行优化。</a:t>
              </a:r>
            </a:p>
          </p:txBody>
        </p:sp>
      </p:grpSp>
      <p:grpSp>
        <p:nvGrpSpPr>
          <p:cNvPr id="27" name="Group 27"/>
          <p:cNvGrpSpPr/>
          <p:nvPr/>
        </p:nvGrpSpPr>
        <p:grpSpPr>
          <a:xfrm>
            <a:off x="7443964" y="1853208"/>
            <a:ext cx="2095500" cy="1627035"/>
            <a:chOff x="7443964" y="1853208"/>
            <a:chExt cx="2095500" cy="1627035"/>
          </a:xfrm>
        </p:grpSpPr>
        <p:sp>
          <p:nvSpPr>
            <p:cNvPr id="28" name="TextBox 28"/>
            <p:cNvSpPr txBox="1"/>
            <p:nvPr/>
          </p:nvSpPr>
          <p:spPr>
            <a:xfrm>
              <a:off x="7443964" y="1853208"/>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内容优化</a:t>
              </a:r>
            </a:p>
          </p:txBody>
        </p:sp>
        <p:sp>
          <p:nvSpPr>
            <p:cNvPr id="29" name="TextBox 29"/>
            <p:cNvSpPr txBox="1"/>
            <p:nvPr/>
          </p:nvSpPr>
          <p:spPr>
            <a:xfrm>
              <a:off x="7443964" y="2222943"/>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创作高质量、原创的内容，满足用户需求，增加网站权重。</a:t>
              </a:r>
            </a:p>
          </p:txBody>
        </p:sp>
      </p:grpSp>
      <p:grpSp>
        <p:nvGrpSpPr>
          <p:cNvPr id="30" name="Group 30"/>
          <p:cNvGrpSpPr/>
          <p:nvPr/>
        </p:nvGrpSpPr>
        <p:grpSpPr>
          <a:xfrm>
            <a:off x="9712443" y="988925"/>
            <a:ext cx="2095500" cy="1627034"/>
            <a:chOff x="9712443" y="988925"/>
            <a:chExt cx="2095500" cy="1627034"/>
          </a:xfrm>
        </p:grpSpPr>
        <p:sp>
          <p:nvSpPr>
            <p:cNvPr id="31" name="TextBox 31"/>
            <p:cNvSpPr txBox="1"/>
            <p:nvPr/>
          </p:nvSpPr>
          <p:spPr>
            <a:xfrm>
              <a:off x="9712443" y="988925"/>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技术优化</a:t>
              </a:r>
            </a:p>
          </p:txBody>
        </p:sp>
        <p:sp>
          <p:nvSpPr>
            <p:cNvPr id="32" name="TextBox 32"/>
            <p:cNvSpPr txBox="1"/>
            <p:nvPr/>
          </p:nvSpPr>
          <p:spPr>
            <a:xfrm>
              <a:off x="9712443" y="1358659"/>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利用元标签、H标签、图片alt属性等技术细节进行优化。</a:t>
              </a:r>
            </a:p>
          </p:txBody>
        </p:sp>
      </p:grpSp>
      <p:grpSp>
        <p:nvGrpSpPr>
          <p:cNvPr id="33" name="Group 33"/>
          <p:cNvGrpSpPr/>
          <p:nvPr/>
        </p:nvGrpSpPr>
        <p:grpSpPr>
          <a:xfrm>
            <a:off x="454963" y="93878"/>
            <a:ext cx="10641129" cy="914400"/>
            <a:chOff x="454963" y="93878"/>
            <a:chExt cx="10641129" cy="914400"/>
          </a:xfrm>
        </p:grpSpPr>
        <p:sp>
          <p:nvSpPr>
            <p:cNvPr id="34" name="AutoShape 3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TextBox 5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搜索引擎优化（SEO）</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数据分析与优化</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定期分析数据，了解用户行为和喜好，优化营销策略。</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创作有价值的内容</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发布有趣、有用的内容，吸引用户关注和互动。</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制定营销策略</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制定发布计划，包括内容类型、发布频率和时间等。</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总结词</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利用社交媒体平台发布有价值的内容，建立品牌形象，吸引目标受众关注和互动。</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确定目标受众</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了解目标受众的特点和喜好，选择合适的社交媒体平台。</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社交媒体营销</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9110" y="2088608"/>
            <a:ext cx="338630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通过发送定制的电子邮件消息，向潜在客户推广产品或服务，提高转化率。</a:t>
            </a:r>
          </a:p>
        </p:txBody>
      </p:sp>
      <p:sp>
        <p:nvSpPr>
          <p:cNvPr id="3" name="TextBox 3"/>
          <p:cNvSpPr txBox="1"/>
          <p:nvPr/>
        </p:nvSpPr>
        <p:spPr>
          <a:xfrm>
            <a:off x="539110" y="1679033"/>
            <a:ext cx="2409825" cy="428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875" b="1">
                <a:solidFill>
                  <a:schemeClr val="accent1">
                    <a:alpha val="100000"/>
                  </a:schemeClr>
                </a:solidFill>
                <a:latin typeface="Microsoft Yahei"/>
                <a:ea typeface="Microsoft Yahei"/>
                <a:cs typeface="Microsoft Yahei"/>
              </a:rPr>
              <a:t>总结词</a:t>
            </a:r>
          </a:p>
        </p:txBody>
      </p:sp>
      <p:sp>
        <p:nvSpPr>
          <p:cNvPr id="4" name="AutoShape 4"/>
          <p:cNvSpPr/>
          <p:nvPr/>
        </p:nvSpPr>
        <p:spPr>
          <a:xfrm>
            <a:off x="4912196" y="1843297"/>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4275690">
            <a:off x="6489457" y="2982571"/>
            <a:ext cx="1473877" cy="1300480"/>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700000" flipH="1">
            <a:off x="3730001" y="2945995"/>
            <a:ext cx="1473877" cy="1300480"/>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8546356" flipH="1">
            <a:off x="3967371" y="4880960"/>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8546493" flipH="1">
            <a:off x="5914885" y="4872729"/>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39110" y="4666479"/>
            <a:ext cx="338631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根据邮件打开率、点击率等数据，优化邮件内容和发送策略。</a:t>
            </a:r>
          </a:p>
        </p:txBody>
      </p:sp>
      <p:sp>
        <p:nvSpPr>
          <p:cNvPr id="10" name="TextBox 10"/>
          <p:cNvSpPr txBox="1"/>
          <p:nvPr/>
        </p:nvSpPr>
        <p:spPr>
          <a:xfrm>
            <a:off x="539110" y="4256904"/>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分析和优化</a:t>
            </a:r>
          </a:p>
        </p:txBody>
      </p:sp>
      <p:sp>
        <p:nvSpPr>
          <p:cNvPr id="11" name="TextBox 11"/>
          <p:cNvSpPr txBox="1"/>
          <p:nvPr/>
        </p:nvSpPr>
        <p:spPr>
          <a:xfrm>
            <a:off x="6201617" y="1625514"/>
            <a:ext cx="341898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通过各种渠道获取潜在客户的邮箱地址。</a:t>
            </a:r>
          </a:p>
        </p:txBody>
      </p:sp>
      <p:sp>
        <p:nvSpPr>
          <p:cNvPr id="12" name="TextBox 12"/>
          <p:cNvSpPr txBox="1"/>
          <p:nvPr/>
        </p:nvSpPr>
        <p:spPr>
          <a:xfrm>
            <a:off x="6201617" y="1268111"/>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建立邮件列表</a:t>
            </a:r>
          </a:p>
        </p:txBody>
      </p:sp>
      <p:sp>
        <p:nvSpPr>
          <p:cNvPr id="13" name="TextBox 13"/>
          <p:cNvSpPr txBox="1"/>
          <p:nvPr/>
        </p:nvSpPr>
        <p:spPr>
          <a:xfrm>
            <a:off x="8237407" y="3376213"/>
            <a:ext cx="3410419"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创作有吸引力的邮件标题和正文，引导用户点击和购买。</a:t>
            </a:r>
          </a:p>
        </p:txBody>
      </p:sp>
      <p:sp>
        <p:nvSpPr>
          <p:cNvPr id="14" name="TextBox 14"/>
          <p:cNvSpPr txBox="1"/>
          <p:nvPr/>
        </p:nvSpPr>
        <p:spPr>
          <a:xfrm>
            <a:off x="8237407" y="3050744"/>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设计邮件内容</a:t>
            </a:r>
          </a:p>
        </p:txBody>
      </p:sp>
      <p:sp>
        <p:nvSpPr>
          <p:cNvPr id="15" name="TextBox 15"/>
          <p:cNvSpPr txBox="1"/>
          <p:nvPr/>
        </p:nvSpPr>
        <p:spPr>
          <a:xfrm>
            <a:off x="7268208" y="5464523"/>
            <a:ext cx="343452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根据业务需求和客户特点，定期发送邮件消息。</a:t>
            </a:r>
          </a:p>
        </p:txBody>
      </p:sp>
      <p:sp>
        <p:nvSpPr>
          <p:cNvPr id="16" name="TextBox 16"/>
          <p:cNvSpPr txBox="1"/>
          <p:nvPr/>
        </p:nvSpPr>
        <p:spPr>
          <a:xfrm>
            <a:off x="7268208" y="5054948"/>
            <a:ext cx="2409825" cy="438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chemeClr val="accent1">
                    <a:alpha val="100000"/>
                  </a:schemeClr>
                </a:solidFill>
                <a:latin typeface="Microsoft Yahei"/>
                <a:ea typeface="Microsoft Yahei"/>
                <a:cs typeface="Microsoft Yahei"/>
              </a:rPr>
              <a:t>发送邮件</a:t>
            </a:r>
          </a:p>
        </p:txBody>
      </p:sp>
      <p:sp>
        <p:nvSpPr>
          <p:cNvPr id="17" name="TextBox 17"/>
          <p:cNvSpPr txBox="1"/>
          <p:nvPr/>
        </p:nvSpPr>
        <p:spPr>
          <a:xfrm>
            <a:off x="5254897" y="2293598"/>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02</a:t>
            </a:r>
          </a:p>
        </p:txBody>
      </p:sp>
      <p:sp>
        <p:nvSpPr>
          <p:cNvPr id="18" name="TextBox 18"/>
          <p:cNvSpPr txBox="1"/>
          <p:nvPr/>
        </p:nvSpPr>
        <p:spPr>
          <a:xfrm>
            <a:off x="3925415" y="3408550"/>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01</a:t>
            </a:r>
          </a:p>
        </p:txBody>
      </p:sp>
      <p:sp>
        <p:nvSpPr>
          <p:cNvPr id="19" name="TextBox 19"/>
          <p:cNvSpPr txBox="1"/>
          <p:nvPr/>
        </p:nvSpPr>
        <p:spPr>
          <a:xfrm>
            <a:off x="6651824" y="3377086"/>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03</a:t>
            </a:r>
          </a:p>
        </p:txBody>
      </p:sp>
      <p:sp>
        <p:nvSpPr>
          <p:cNvPr id="20" name="TextBox 20"/>
          <p:cNvSpPr txBox="1"/>
          <p:nvPr/>
        </p:nvSpPr>
        <p:spPr>
          <a:xfrm>
            <a:off x="6069918" y="5038167"/>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04</a:t>
            </a:r>
          </a:p>
        </p:txBody>
      </p:sp>
      <p:sp>
        <p:nvSpPr>
          <p:cNvPr id="21" name="TextBox 21"/>
          <p:cNvSpPr txBox="1"/>
          <p:nvPr/>
        </p:nvSpPr>
        <p:spPr>
          <a:xfrm>
            <a:off x="4466940" y="5038167"/>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05</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电子邮件营销</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https://d.book118.com/197154125103006051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90</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2024-09-24T15:08:03.865</cp:lastPrinted>
  <dcterms:created xsi:type="dcterms:W3CDTF">2024-09-24T07:08:03Z</dcterms:created>
  <dcterms:modified xsi:type="dcterms:W3CDTF">2024-09-24T07:08:06Z</dcterms:modified>
</cp:coreProperties>
</file>