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GHTKIH+MS-UIGothic"/>
      <p:regular r:id="rId15"/>
    </p:embeddedFont>
    <p:embeddedFont>
      <p:font typeface="THATRR+GGFSPI+MicrosoftYaHei-Bold"/>
      <p:regular r:id="rId16"/>
    </p:embeddedFont>
    <p:embeddedFont>
      <p:font typeface="UQOQKI+EWLUQN+ArialMT"/>
      <p:regular r:id="rId17"/>
    </p:embeddedFont>
    <p:embeddedFont>
      <p:font typeface="DKQUPU+MKKQTF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CB819-2FCE-4739-9173-D8813EA91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96A55-CF59-4C51-A087-7A97286D3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F5A9C-96E9-4800-AD61-1A812EFE9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9C95C-08D8-492A-901D-53C4EAD1D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806944-128C-432A-869D-8766E80CC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23CF7C-1419-495A-98F6-3072A68D5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C9CDFC-988C-4FD3-B7C0-652F25659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D28832-609A-44EB-BCB9-5DC70457E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555540-1B40-4E93-8CDB-3FD88CB33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B2A82-BB59-43CE-AB82-6F626F4B5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2DB1E-FA2A-4DAA-B6D2-3ADAD9F4D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5504510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02969" y="1838479"/>
            <a:ext cx="9362592" cy="26227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GHTKIH+MS-UIGothic"/>
                <a:cs typeface="GHTKIH+MS-UIGothic"/>
              </a:rPr>
              <a:t>成本持</a:t>
            </a:r>
            <a:r>
              <a:rPr sz="5150" spc="23">
                <a:solidFill>
                  <a:srgbClr val="A246FF"/>
                </a:solidFill>
                <a:latin typeface="SimSun"/>
                <a:cs typeface="SimSun"/>
              </a:rPr>
              <a:t>续优</a:t>
            </a:r>
            <a:r>
              <a:rPr sz="5150" spc="25">
                <a:solidFill>
                  <a:srgbClr val="A246FF"/>
                </a:solidFill>
                <a:latin typeface="GHTKIH+MS-UIGothic"/>
                <a:cs typeface="GHTKIH+MS-UIGothic"/>
              </a:rPr>
              <a:t>化可能性的探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讨</a:t>
            </a:r>
            <a:r>
              <a:rPr sz="5150">
                <a:solidFill>
                  <a:srgbClr val="A246FF"/>
                </a:solidFill>
                <a:latin typeface="THATRR+GGFSPI+MicrosoftYaHei-Bold"/>
                <a:cs typeface="THATRR+GGFSPI+MicrosoftYaHei-Bold"/>
              </a:rPr>
              <a:t>(</a:t>
            </a:r>
          </a:p>
          <a:p>
            <a:pPr marL="0" marR="0">
              <a:lnSpc>
                <a:spcPts val="5366"/>
              </a:lnSpc>
              <a:spcBef>
                <a:spcPts val="2033"/>
              </a:spcBef>
              <a:spcAft>
                <a:spcPct val="0"/>
              </a:spcAft>
            </a:pPr>
            <a:r>
              <a:rPr sz="5150" spc="20">
                <a:solidFill>
                  <a:srgbClr val="A246FF"/>
                </a:solidFill>
                <a:latin typeface="GHTKIH+MS-UIGothic"/>
                <a:cs typeface="GHTKIH+MS-UIGothic"/>
              </a:rPr>
              <a:t>修</a:t>
            </a:r>
            <a:r>
              <a:rPr sz="5150" spc="17">
                <a:solidFill>
                  <a:srgbClr val="A246FF"/>
                </a:solidFill>
                <a:latin typeface="THATRR+GGFSPI+MicrosoftYaHei-Bold"/>
                <a:cs typeface="THATRR+GGFSPI+MicrosoftYaHei-Bold"/>
              </a:rPr>
              <a:t>)</a:t>
            </a:r>
            <a:r>
              <a:rPr sz="5150" spc="20">
                <a:solidFill>
                  <a:srgbClr val="A246FF"/>
                </a:solidFill>
                <a:latin typeface="GHTKIH+MS-UIGothic"/>
                <a:cs typeface="GHTKIH+MS-UIGothic"/>
              </a:rPr>
              <a:t>新</a:t>
            </a:r>
            <a:r>
              <a:rPr sz="5150" spc="20">
                <a:solidFill>
                  <a:srgbClr val="A24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A246FF"/>
                </a:solidFill>
                <a:latin typeface="GHTKIH+MS-UIGothic"/>
                <a:cs typeface="GHTKI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4439861" cy="24297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UQOQKI+EWLUQN+ArialMT"/>
                <a:cs typeface="UQOQKI+EWLUQN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GHTKIH+MS-UIGothic"/>
                <a:cs typeface="GHTKIH+MS-UIGothic"/>
              </a:rPr>
              <a:t>成本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AF79DE"/>
                </a:solidFill>
                <a:latin typeface="GHTKIH+MS-UIGothic"/>
                <a:cs typeface="GHTKIH+MS-UIGothic"/>
              </a:rPr>
              <a:t>化的重要性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UQOQKI+EWLUQN+ArialMT"/>
                <a:cs typeface="UQOQKI+EWLUQN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GHTKIH+MS-UIGothic"/>
                <a:cs typeface="GHTKIH+MS-UIGothic"/>
              </a:rPr>
              <a:t>成本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AF79DE"/>
                </a:solidFill>
                <a:latin typeface="GHTKIH+MS-UIGothic"/>
                <a:cs typeface="GHTKIH+MS-UIGothic"/>
              </a:rPr>
              <a:t>化的方法与策略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UQOQKI+EWLUQN+ArialMT"/>
                <a:cs typeface="UQOQKI+EWLUQN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GHTKIH+MS-UIGothic"/>
                <a:cs typeface="GHTKIH+MS-UIGothic"/>
              </a:rPr>
              <a:t>成本持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续优</a:t>
            </a:r>
            <a:r>
              <a:rPr sz="2400">
                <a:solidFill>
                  <a:srgbClr val="AF79DE"/>
                </a:solidFill>
                <a:latin typeface="GHTKIH+MS-UIGothic"/>
                <a:cs typeface="GHTKIH+MS-UIGothic"/>
              </a:rPr>
              <a:t>化的挑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AF79DE"/>
                </a:solidFill>
                <a:latin typeface="GHTKIH+MS-UIGothic"/>
                <a:cs typeface="GHTKIH+MS-UIGothic"/>
              </a:rPr>
              <a:t>与机遇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UQOQKI+EWLUQN+ArialMT"/>
                <a:cs typeface="UQOQKI+EWLUQN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GHTKIH+MS-UIGothic"/>
                <a:cs typeface="GHTKIH+MS-UIGothic"/>
              </a:rPr>
              <a:t>案例分析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GHTKIH+MS-UIGothic"/>
                <a:cs typeface="GHTKIH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441217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UQOQKI+EWLUQN+ArialMT"/>
                <a:cs typeface="UQOQKI+EWLUQN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结论</a:t>
            </a:r>
            <a:r>
              <a:rPr sz="2400">
                <a:solidFill>
                  <a:srgbClr val="AF79DE"/>
                </a:solidFill>
                <a:latin typeface="GHTKIH+MS-UIGothic"/>
                <a:cs typeface="GHTKIH+MS-UIGothic"/>
              </a:rPr>
              <a:t>与建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CDC4E2"/>
                </a:solidFill>
                <a:latin typeface="THATRR+GGFSPI+MicrosoftYaHei-Bold"/>
                <a:cs typeface="THATRR+GGFSPI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THATRR+GGFSPI+MicrosoftYaHei-Bold"/>
                <a:cs typeface="THATRR+GGFSPI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67100" y="3665374"/>
            <a:ext cx="623571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GHTKIH+MS-UIGothic"/>
                <a:cs typeface="GHTKIH+MS-UIGothic"/>
              </a:rPr>
              <a:t>成本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优</a:t>
            </a:r>
            <a:r>
              <a:rPr sz="5150" spc="23">
                <a:solidFill>
                  <a:srgbClr val="A246FF"/>
                </a:solidFill>
                <a:latin typeface="GHTKIH+MS-UIGothic"/>
                <a:cs typeface="GHTKIH+MS-UIGothic"/>
              </a:rPr>
              <a:t>化的重要性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GHTKIH+MS-UIGothic"/>
                <a:cs typeface="GHTKIH+MS-UIGothic"/>
              </a:rPr>
              <a:t>企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AF79DE"/>
                </a:solidFill>
                <a:latin typeface="GHTKIH+MS-UIGothic"/>
                <a:cs typeface="GHTKIH+MS-UIGothic"/>
              </a:rPr>
              <a:t>盈利的关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键</a:t>
            </a:r>
            <a:r>
              <a:rPr sz="3000">
                <a:solidFill>
                  <a:srgbClr val="AF79DE"/>
                </a:solidFill>
                <a:latin typeface="GHTKIH+MS-UIGothic"/>
                <a:cs typeface="GHTKIH+MS-UIGothic"/>
              </a:rPr>
              <a:t>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GHTKIH+MS-UIGothic"/>
                <a:cs typeface="GHTKIH+MS-UIGothic"/>
              </a:rPr>
              <a:t>降低成本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过优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化成本，企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可以降低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品或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的价格，提高市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争力，从而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得更多的市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和利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GHTKIH+MS-UIGothic"/>
                <a:cs typeface="GHTKIH+MS-UIGothic"/>
              </a:rPr>
              <a:t>提高盈利能力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GHTKIH+MS-UIGothic"/>
                <a:cs typeface="GHTKIH+MS-UIGothic"/>
              </a:rPr>
              <a:t>化成本可以降低企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GHTKIH+MS-UIGothic"/>
                <a:cs typeface="GHTKIH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FFFFFF"/>
                </a:solidFill>
                <a:latin typeface="GHTKIH+MS-UIGothic"/>
                <a:cs typeface="GHTKIH+MS-UIGothic"/>
              </a:rPr>
              <a:t>成本，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HTKIH+MS-UIGothic"/>
                <a:cs typeface="GHTKIH+MS-UIGothic"/>
              </a:rPr>
              <a:t>提高盈利能力，使企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GHTKIH+MS-UIGothic"/>
                <a:cs typeface="GHTKIH+MS-UIGothic"/>
              </a:rPr>
              <a:t>有更多的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GHTKIH+MS-UIGothic"/>
                <a:cs typeface="GHTKIH+MS-UIGothic"/>
              </a:rPr>
              <a:t>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HTKIH+MS-UIGothic"/>
                <a:cs typeface="GHTKIH+MS-UIGothic"/>
              </a:rPr>
              <a:t>用于研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GHTKIH+MS-UIGothic"/>
                <a:cs typeface="GHTKIH+MS-UIGothic"/>
              </a:rPr>
              <a:t>、市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场营销</a:t>
            </a:r>
            <a:r>
              <a:rPr sz="1350">
                <a:solidFill>
                  <a:srgbClr val="FFFFFF"/>
                </a:solidFill>
                <a:latin typeface="GHTKIH+MS-UIGothic"/>
                <a:cs typeface="GHTKIH+MS-UIGothic"/>
              </a:rPr>
              <a:t>等其他方面的投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HTKIH+MS-UIGothic"/>
                <a:cs typeface="GHTKIH+MS-UIGothic"/>
              </a:rPr>
              <a:t>入，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GHTKIH+MS-UIGothic"/>
                <a:cs typeface="GHTKIH+MS-UIGothic"/>
              </a:rPr>
              <a:t>可持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  <a:r>
              <a:rPr sz="1350">
                <a:solidFill>
                  <a:srgbClr val="FFFFFF"/>
                </a:solidFill>
                <a:latin typeface="GHTKIH+MS-UIGothic"/>
                <a:cs typeface="GHTKIH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GHTKIH+MS-UIGothic"/>
                <a:cs typeface="GHTKIH+MS-UIGothic"/>
              </a:rPr>
              <a:t>提升企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业竞</a:t>
            </a:r>
            <a:r>
              <a:rPr sz="3000">
                <a:solidFill>
                  <a:srgbClr val="AF79DE"/>
                </a:solidFill>
                <a:latin typeface="GHTKIH+MS-UIGothic"/>
                <a:cs typeface="GHTKIH+MS-UIGothic"/>
              </a:rPr>
              <a:t>争力的手段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GHTKIH+MS-UIGothic"/>
                <a:cs typeface="GHTKIH+MS-UIGothic"/>
              </a:rPr>
              <a:t>增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强竞</a:t>
            </a:r>
            <a:r>
              <a:rPr sz="2300" spc="23">
                <a:solidFill>
                  <a:srgbClr val="AF79DE"/>
                </a:solidFill>
                <a:latin typeface="GHTKIH+MS-UIGothic"/>
                <a:cs typeface="GHTKIH+MS-UIGothic"/>
              </a:rPr>
              <a:t>争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GHTKIH+MS-UIGothic"/>
                <a:cs typeface="GHTKIH+MS-UIGothic"/>
              </a:rPr>
              <a:t>化成本可以帮助企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GHTKIH+MS-UIGothic"/>
                <a:cs typeface="GHTKIH+MS-UIGothic"/>
              </a:rPr>
              <a:t>在价格上更具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GHTKIH+MS-UIGothic"/>
                <a:cs typeface="GHTKIH+MS-UIGothic"/>
              </a:rPr>
              <a:t>争力，从而在市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GHTKIH+MS-UIGothic"/>
                <a:cs typeface="GHTKIH+MS-UIGothic"/>
              </a:rPr>
              <a:t>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GHTKIH+MS-UIGothic"/>
                <a:cs typeface="GHTKIH+MS-UIGothic"/>
              </a:rPr>
              <a:t>得更大的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GHTKIH+MS-UIGothic"/>
                <a:cs typeface="GHTKI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373167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GHTKIH+MS-UIGothic"/>
                <a:cs typeface="GHTKIH+MS-UIGothic"/>
              </a:rPr>
              <a:t>提高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产</a:t>
            </a:r>
            <a:r>
              <a:rPr sz="2300" spc="23">
                <a:solidFill>
                  <a:srgbClr val="AF79DE"/>
                </a:solidFill>
                <a:latin typeface="GHTKIH+MS-UIGothic"/>
                <a:cs typeface="GHTKIH+MS-UIGothic"/>
              </a:rPr>
              <a:t>品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质</a:t>
            </a:r>
            <a:r>
              <a:rPr sz="2300" spc="25">
                <a:solidFill>
                  <a:srgbClr val="AF79DE"/>
                </a:solidFill>
                <a:latin typeface="GHTKIH+MS-UIGothic"/>
                <a:cs typeface="GHTKIH+MS-UIGothic"/>
              </a:rPr>
              <a:t>量和服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务</a:t>
            </a:r>
            <a:r>
              <a:rPr sz="2300" spc="25">
                <a:solidFill>
                  <a:srgbClr val="AF79DE"/>
                </a:solidFill>
                <a:latin typeface="GHTKIH+MS-UIGothic"/>
                <a:cs typeface="GHTKIH+MS-UIGothic"/>
              </a:rPr>
              <a:t>水平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49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GHTKIH+MS-UIGothic"/>
                <a:cs typeface="GHTKIH+MS-UIGothic"/>
              </a:rPr>
              <a:t>化成本可以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500">
                <a:solidFill>
                  <a:srgbClr val="000000"/>
                </a:solidFill>
                <a:latin typeface="GHTKIH+MS-UIGothic"/>
                <a:cs typeface="GHTKIH+MS-UIGothic"/>
              </a:rPr>
              <a:t>放更多的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GHTKIH+MS-UIGothic"/>
                <a:cs typeface="GHTKIH+MS-UIGothic"/>
              </a:rPr>
              <a:t>源，使企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GHTKIH+MS-UIGothic"/>
                <a:cs typeface="GHTKIH+MS-UIGothic"/>
              </a:rPr>
              <a:t>有更多的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GHTKIH+MS-UIGothic"/>
                <a:cs typeface="GHTKIH+MS-UIGothic"/>
              </a:rPr>
              <a:t>金用于提高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GHTKIH+MS-UIGothic"/>
                <a:cs typeface="GHTKIH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GHTKIH+MS-UIGothic"/>
                <a:cs typeface="GHTKIH+MS-UIGothic"/>
              </a:rPr>
              <a:t>量和服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TKIH+MS-UIGothic"/>
                <a:cs typeface="GHTKIH+MS-UIGothic"/>
              </a:rPr>
              <a:t>水平，从而增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GHTKIH+MS-UIGothic"/>
                <a:cs typeface="GHTKIH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000000"/>
                </a:solidFill>
                <a:latin typeface="GHTKIH+MS-UIGothic"/>
                <a:cs typeface="GHTKIH+MS-UIGothic"/>
              </a:rPr>
              <a:t>意度和忠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GHTKIH+MS-UIGothic"/>
                <a:cs typeface="GHTKIH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应对</a:t>
            </a:r>
            <a:r>
              <a:rPr sz="3000">
                <a:solidFill>
                  <a:srgbClr val="AF79DE"/>
                </a:solidFill>
                <a:latin typeface="GHTKIH+MS-UIGothic"/>
                <a:cs typeface="GHTKIH+MS-UIGothic"/>
              </a:rPr>
              <a:t>市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场变</a:t>
            </a:r>
            <a:r>
              <a:rPr sz="3000">
                <a:solidFill>
                  <a:srgbClr val="AF79DE"/>
                </a:solidFill>
                <a:latin typeface="GHTKIH+MS-UIGothic"/>
                <a:cs typeface="GHTKIH+MS-UIGothic"/>
              </a:rPr>
              <a:t>化的必要措施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应对经济</a:t>
            </a:r>
            <a:r>
              <a:rPr sz="2000" spc="15">
                <a:solidFill>
                  <a:srgbClr val="AF79DE"/>
                </a:solidFill>
                <a:latin typeface="GHTKIH+MS-UIGothic"/>
                <a:cs typeface="GHTKIH+MS-UIGothic"/>
              </a:rPr>
              <a:t>波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191050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场环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境的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化可能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致企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临经济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和不确定性。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化成本可以帮助企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更好地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应对这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些挑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，保持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AF79DE"/>
                </a:solidFill>
                <a:latin typeface="GHTKIH+MS-UIGothic"/>
                <a:cs typeface="GHTKIH+MS-UIGothic"/>
              </a:rPr>
              <a:t>适</a:t>
            </a: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2000" spc="15">
                <a:solidFill>
                  <a:srgbClr val="AF79DE"/>
                </a:solidFill>
                <a:latin typeface="GHTKIH+MS-UIGothic"/>
                <a:cs typeface="GHTKIH+MS-UIGothic"/>
              </a:rPr>
              <a:t>市</a:t>
            </a:r>
            <a:r>
              <a:rPr sz="2000" spc="14">
                <a:solidFill>
                  <a:srgbClr val="AF79DE"/>
                </a:solidFill>
                <a:latin typeface="SimSun"/>
                <a:cs typeface="SimSun"/>
              </a:rPr>
              <a:t>场</a:t>
            </a:r>
            <a:r>
              <a:rPr sz="2000" spc="15">
                <a:solidFill>
                  <a:srgbClr val="AF79DE"/>
                </a:solidFill>
                <a:latin typeface="GHTKIH+MS-UIGothic"/>
                <a:cs typeface="GHTKIH+MS-UIGothic"/>
              </a:rPr>
              <a:t>需求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随着市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化，企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需要不断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品和服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足客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需求。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化成本可以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提供更多的灵活性，使其能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更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快地适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场变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THATRR+GGFSPI+MicrosoftYaHei-Bold"/>
                <a:cs typeface="THATRR+GGFSPI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09875" y="3665374"/>
            <a:ext cx="7554670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GHTKIH+MS-UIGothic"/>
                <a:cs typeface="GHTKIH+MS-UIGothic"/>
              </a:rPr>
              <a:t>成本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优</a:t>
            </a:r>
            <a:r>
              <a:rPr sz="5150" spc="25">
                <a:solidFill>
                  <a:srgbClr val="A246FF"/>
                </a:solidFill>
                <a:latin typeface="GHTKIH+MS-UIGothic"/>
                <a:cs typeface="GHTKIH+MS-UIGothic"/>
              </a:rPr>
              <a:t>化的方法与策略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GHTKIH+MS-UIGothic"/>
                <a:cs typeface="GHTKIH+MS-UIGothic"/>
              </a:rPr>
              <a:t>采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AF79DE"/>
                </a:solidFill>
                <a:latin typeface="GHTKIH+MS-UIGothic"/>
                <a:cs typeface="GHTKIH+MS-UIGothic"/>
              </a:rPr>
              <a:t>成本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AF79DE"/>
                </a:solidFill>
                <a:latin typeface="GHTKIH+MS-UIGothic"/>
                <a:cs typeface="GHTKIH+MS-UIGothic"/>
              </a:rPr>
              <a:t>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GHTKIH+MS-UIGothic"/>
                <a:cs typeface="GHTKIH+MS-UIGothic"/>
              </a:rPr>
              <a:t>集中采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11924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GHTKIH+MS-UIGothic"/>
                <a:cs typeface="GHTKIH+MS-UIGothic"/>
              </a:rPr>
              <a:t>供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FFFFFF"/>
                </a:solidFill>
                <a:latin typeface="GHTKIH+MS-UIGothic"/>
                <a:cs typeface="GHTKIH+MS-UIGothic"/>
              </a:rPr>
              <a:t>商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谈</a:t>
            </a:r>
            <a:r>
              <a:rPr sz="2000">
                <a:solidFill>
                  <a:srgbClr val="FFFFFF"/>
                </a:solidFill>
                <a:latin typeface="GHTKIH+MS-UIGothic"/>
                <a:cs typeface="GHTKIH+MS-UIGothic"/>
              </a:rPr>
              <a:t>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2000" spc="25">
                <a:solidFill>
                  <a:srgbClr val="FFFFFF"/>
                </a:solidFill>
                <a:latin typeface="GHTKIH+MS-UIGothic"/>
                <a:cs typeface="GHTKIH+MS-UIGothic"/>
              </a:rPr>
              <a:t>期合作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278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GHTKIH+MS-UIGothic"/>
                <a:cs typeface="GHTKIH+MS-UIGothic"/>
              </a:rPr>
              <a:t>采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2000" spc="25">
                <a:solidFill>
                  <a:srgbClr val="FFFFFF"/>
                </a:solidFill>
                <a:latin typeface="GHTKIH+MS-UIGothic"/>
                <a:cs typeface="GHTKIH+MS-UIGothic"/>
              </a:rPr>
              <a:t>流程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2000">
                <a:solidFill>
                  <a:srgbClr val="FFFFFF"/>
                </a:solidFill>
                <a:latin typeface="GHTKIH+MS-UIGothic"/>
                <a:cs typeface="GHTKIH+MS-UIGothic"/>
              </a:rPr>
              <a:t>化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TKIH+MS-UIGothic"/>
                <a:cs typeface="GHTKIH+MS-UIGothic"/>
              </a:rPr>
              <a:t>与供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GHTKIH+MS-UIGothic"/>
                <a:cs typeface="GHTKIH+MS-UIGothic"/>
              </a:rPr>
              <a:t>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GHTKIH+MS-UIGothic"/>
                <a:cs typeface="GHTKIH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FFFDFD"/>
                </a:solidFill>
                <a:latin typeface="GHTKIH+MS-UIGothic"/>
                <a:cs typeface="GHTKIH+MS-UIGothic"/>
              </a:rPr>
              <a:t>判，争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TKIH+MS-UIGothic"/>
                <a:cs typeface="GHTKIH+MS-UIGothic"/>
              </a:rPr>
              <a:t>取更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GHTKIH+MS-UIGothic"/>
                <a:cs typeface="GHTKIH+MS-UIGothic"/>
              </a:rPr>
              <a:t>惠的价格和付款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TKIH+MS-UIGothic"/>
                <a:cs typeface="GHTKIH+MS-UIGothic"/>
              </a:rPr>
              <a:t>条件。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TKIH+MS-UIGothic"/>
                <a:cs typeface="GHTKIH+MS-UIGothic"/>
              </a:rPr>
              <a:t>与供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GHTKIH+MS-UIGothic"/>
                <a:cs typeface="GHTKIH+MS-UIGothic"/>
              </a:rPr>
              <a:t>商建立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GHTKIH+MS-UIGothic"/>
                <a:cs typeface="GHTKIH+MS-UIGothic"/>
              </a:rPr>
              <a:t>期合作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TKIH+MS-UIGothic"/>
                <a:cs typeface="GHTKIH+MS-UIGothic"/>
              </a:rPr>
              <a:t>关系，确保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GHTKIH+MS-UIGothic"/>
                <a:cs typeface="GHTKIH+MS-UIGothic"/>
              </a:rPr>
              <a:t>定的供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TKIH+MS-UIGothic"/>
                <a:cs typeface="GHTKIH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GHTKIH+MS-UIGothic"/>
                <a:cs typeface="GHTKIH+MS-UIGothic"/>
              </a:rPr>
              <a:t>低的采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DFD"/>
                </a:solidFill>
                <a:latin typeface="GHTKIH+MS-UIGothic"/>
                <a:cs typeface="GHTKIH+MS-UIGothic"/>
              </a:rPr>
              <a:t>成本。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86460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TKIH+MS-UIGothic"/>
                <a:cs typeface="GHTKIH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GHTKIH+MS-UIGothic"/>
                <a:cs typeface="GHTKIH+MS-UIGothic"/>
              </a:rPr>
              <a:t>集中采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DFD"/>
                </a:solidFill>
                <a:latin typeface="GHTKIH+MS-UIGothic"/>
                <a:cs typeface="GHTKIH+MS-UIGothic"/>
              </a:rPr>
              <a:t>，增加采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DFD"/>
                </a:solidFill>
                <a:latin typeface="GHTKIH+MS-UIGothic"/>
                <a:cs typeface="GHTKIH+MS-UIGothic"/>
              </a:rPr>
              <a:t>量，降低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DFD"/>
                </a:solidFill>
                <a:latin typeface="GHTKIH+MS-UIGothic"/>
                <a:cs typeface="GHTKIH+MS-UIGothic"/>
              </a:rPr>
              <a:t>位成本。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FFFDFD"/>
                </a:solidFill>
                <a:latin typeface="GHTKIH+MS-UIGothic"/>
                <a:cs typeface="GHTKIH+MS-UIGothic"/>
              </a:rPr>
              <a:t>化采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DFD"/>
                </a:solidFill>
                <a:latin typeface="GHTKIH+MS-UIGothic"/>
                <a:cs typeface="GHTKIH+MS-UIGothic"/>
              </a:rPr>
              <a:t>流程，降低采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DFD"/>
                </a:solidFill>
                <a:latin typeface="GHTKIH+MS-UIGothic"/>
                <a:cs typeface="GHTKIH+MS-UIGothic"/>
              </a:rPr>
              <a:t>成本和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DFD"/>
                </a:solidFill>
                <a:latin typeface="GHTKIH+MS-UIGothic"/>
                <a:cs typeface="GHTKIH+MS-UIGothic"/>
              </a:rPr>
              <a:t>成本。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GHTKIH+MS-UIGothic"/>
                <a:cs typeface="GHTKIH+MS-UIGothic"/>
              </a:rPr>
              <a:t>生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AF79DE"/>
                </a:solidFill>
                <a:latin typeface="GHTKIH+MS-UIGothic"/>
                <a:cs typeface="GHTKIH+MS-UIGothic"/>
              </a:rPr>
              <a:t>成本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AF79DE"/>
                </a:solidFill>
                <a:latin typeface="GHTKIH+MS-UIGothic"/>
                <a:cs typeface="GHTKIH+MS-UIGothic"/>
              </a:rPr>
              <a:t>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KQUPU+MKKQTF+MicrosoftYaHei"/>
                <a:cs typeface="DKQUPU+MKKQTF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KQUPU+MKKQTF+MicrosoftYaHei"/>
                <a:cs typeface="DKQUPU+MKKQTF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KQUPU+MKKQTF+MicrosoftYaHei"/>
                <a:cs typeface="DKQUPU+MKKQTF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KQUPU+MKKQTF+MicrosoftYaHei"/>
                <a:cs typeface="DKQUPU+MKKQTF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GHTKIH+MS-UIGothic"/>
                <a:cs typeface="GHTKIH+MS-UIGothic"/>
              </a:rPr>
              <a:t>生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产</a:t>
            </a:r>
            <a:r>
              <a:rPr sz="1550" spc="25">
                <a:solidFill>
                  <a:srgbClr val="AF79DE"/>
                </a:solidFill>
                <a:latin typeface="GHTKIH+MS-UIGothic"/>
                <a:cs typeface="GHTKIH+MS-UIGothic"/>
              </a:rPr>
              <a:t>效率提升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083050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GHTKIH+MS-UIGothic"/>
                <a:cs typeface="GHTKIH+MS-UIGothic"/>
              </a:rPr>
              <a:t>原材料成本控制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GHTKIH+MS-UIGothic"/>
                <a:cs typeface="GHTKIH+MS-UIGothic"/>
              </a:rPr>
              <a:t>能源成本控制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GHTKIH+MS-UIGothic"/>
                <a:cs typeface="GHTKIH+MS-UIGothic"/>
              </a:rPr>
              <a:t>人工成本控制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、工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等方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式提高生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效率，降低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5143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品的生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成本。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627873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化原材料的采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、存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和使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用，降低原材料的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耗和浪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合理利用能源，降低能源消耗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化人力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源配置，提高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工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的工作效率和生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率，降低人</a:t>
            </a:r>
          </a:p>
          <a:p>
            <a:pPr marL="7715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工成本。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6367145" y="5561817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和浪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，提高能源利用效率。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销</a:t>
            </a:r>
            <a:r>
              <a:rPr sz="3000">
                <a:solidFill>
                  <a:srgbClr val="AF79DE"/>
                </a:solidFill>
                <a:latin typeface="GHTKIH+MS-UIGothic"/>
                <a:cs typeface="GHTKIH+MS-UIGothic"/>
              </a:rPr>
              <a:t>售成本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AF79DE"/>
                </a:solidFill>
                <a:latin typeface="GHTKIH+MS-UIGothic"/>
                <a:cs typeface="GHTKIH+MS-UIGothic"/>
              </a:rPr>
              <a:t>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销</a:t>
            </a:r>
            <a:r>
              <a:rPr sz="1550" spc="25">
                <a:solidFill>
                  <a:srgbClr val="AF79DE"/>
                </a:solidFill>
                <a:latin typeface="GHTKIH+MS-UIGothic"/>
                <a:cs typeface="GHTKIH+MS-UIGothic"/>
              </a:rPr>
              <a:t>售渠道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优</a:t>
            </a:r>
            <a:r>
              <a:rPr sz="1550">
                <a:solidFill>
                  <a:srgbClr val="AF79DE"/>
                </a:solidFill>
                <a:latin typeface="GHTKIH+MS-UIGothic"/>
                <a:cs typeface="GHTKIH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销</a:t>
            </a:r>
            <a:r>
              <a:rPr sz="1550" spc="25">
                <a:solidFill>
                  <a:srgbClr val="AF79DE"/>
                </a:solidFill>
                <a:latin typeface="GHTKIH+MS-UIGothic"/>
                <a:cs typeface="GHTKIH+MS-UIGothic"/>
              </a:rPr>
              <a:t>售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团队</a:t>
            </a:r>
            <a:r>
              <a:rPr sz="1550" spc="25">
                <a:solidFill>
                  <a:srgbClr val="AF79DE"/>
                </a:solidFill>
                <a:latin typeface="GHTKIH+MS-UIGothic"/>
                <a:cs typeface="GHTKIH+MS-UIGothic"/>
              </a:rPr>
              <a:t>培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合适的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售渠道，降低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</a:p>
          <a:p>
            <a:pPr marL="12001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售成本和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的素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和能力，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业绩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和效率。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GHTKIH+MS-UIGothic"/>
                <a:cs typeface="GHTKIH+MS-UIGothic"/>
              </a:rPr>
              <a:t>促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销</a:t>
            </a:r>
            <a:r>
              <a:rPr sz="1550" spc="25">
                <a:solidFill>
                  <a:srgbClr val="AF79DE"/>
                </a:solidFill>
                <a:latin typeface="GHTKIH+MS-UIGothic"/>
                <a:cs typeface="GHTKIH+MS-UIGothic"/>
              </a:rPr>
              <a:t>策略制定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GHTKIH+MS-UIGothic"/>
                <a:cs typeface="GHTKIH+MS-UIGothic"/>
              </a:rPr>
              <a:t>客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AF79DE"/>
                </a:solidFill>
                <a:latin typeface="GHTKIH+MS-UIGothic"/>
                <a:cs typeface="GHTKIH+MS-UIGothic"/>
              </a:rPr>
              <a:t>关系管理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96941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制定有效的促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策略，提高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和市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占有率。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建立良好的客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关系，提高客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557373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户满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意度和忠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度，降低客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</a:p>
          <a:p>
            <a:pPr marL="15430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000000"/>
                </a:solidFill>
                <a:latin typeface="GHTKIH+MS-UIGothic"/>
                <a:cs typeface="GHTKIH+MS-UIGothic"/>
              </a:rPr>
              <a:t>成本。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https://d.book118.com/197155045104006053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GHTKIH+MS-UIGothic</vt:lpstr>
      <vt:lpstr>SimSun</vt:lpstr>
      <vt:lpstr>THATRR+GGFSPI+MicrosoftYaHei-Bold</vt:lpstr>
      <vt:lpstr>UQOQKI+EWLUQN+ArialMT</vt:lpstr>
      <vt:lpstr>Times New Roman</vt:lpstr>
      <vt:lpstr>DKQUPU+MKKQTF+MicrosoftYaHei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2024-09-27T10:04:42.059</cp:lastPrinted>
  <dcterms:created xsi:type="dcterms:W3CDTF">2024-09-27T02:04:42Z</dcterms:created>
  <dcterms:modified xsi:type="dcterms:W3CDTF">2024-09-27T02:04:43Z</dcterms:modified>
</cp:coreProperties>
</file>