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47F1D9A6-C18C-4423-8321-F1307EA73618}"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86" name="PlaceHolder 1"/>
          <p:cNvSpPr>
            <a:spLocks noGrp="1"/>
          </p:cNvSpPr>
          <p:nvPr>
            <p:ph type="sldImg"/>
          </p:nvPr>
        </p:nvSpPr>
        <p:spPr>
          <a:xfrm>
            <a:off x="685800" y="1143000"/>
            <a:ext cx="5486040" cy="3085920"/>
          </a:xfrm>
          <a:prstGeom prst="rect">
            <a:avLst/>
          </a:prstGeom>
          <a:ln w="0">
            <a:noFill/>
          </a:ln>
        </p:spPr>
      </p:sp>
      <p:sp>
        <p:nvSpPr>
          <p:cNvPr id="68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8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89" name="PlaceHolder 1"/>
          <p:cNvSpPr>
            <a:spLocks noGrp="1"/>
          </p:cNvSpPr>
          <p:nvPr>
            <p:ph type="sldImg"/>
          </p:nvPr>
        </p:nvSpPr>
        <p:spPr>
          <a:xfrm>
            <a:off x="685800" y="1143000"/>
            <a:ext cx="5486040" cy="3085920"/>
          </a:xfrm>
          <a:prstGeom prst="rect">
            <a:avLst/>
          </a:prstGeom>
          <a:ln w="0">
            <a:noFill/>
          </a:ln>
        </p:spPr>
      </p:sp>
      <p:sp>
        <p:nvSpPr>
          <p:cNvPr id="69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9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2" name="PlaceHolder 1"/>
          <p:cNvSpPr>
            <a:spLocks noGrp="1"/>
          </p:cNvSpPr>
          <p:nvPr>
            <p:ph type="sldImg"/>
          </p:nvPr>
        </p:nvSpPr>
        <p:spPr>
          <a:xfrm>
            <a:off x="685800" y="1143000"/>
            <a:ext cx="5486040" cy="3085920"/>
          </a:xfrm>
          <a:prstGeom prst="rect">
            <a:avLst/>
          </a:prstGeom>
          <a:ln w="0">
            <a:noFill/>
          </a:ln>
        </p:spPr>
      </p:sp>
      <p:sp>
        <p:nvSpPr>
          <p:cNvPr id="69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9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5" name="PlaceHolder 1"/>
          <p:cNvSpPr>
            <a:spLocks noGrp="1"/>
          </p:cNvSpPr>
          <p:nvPr>
            <p:ph type="sldImg"/>
          </p:nvPr>
        </p:nvSpPr>
        <p:spPr>
          <a:xfrm>
            <a:off x="685800" y="1143000"/>
            <a:ext cx="5486040" cy="3085920"/>
          </a:xfrm>
          <a:prstGeom prst="rect">
            <a:avLst/>
          </a:prstGeom>
          <a:ln w="0">
            <a:noFill/>
          </a:ln>
        </p:spPr>
      </p:sp>
      <p:sp>
        <p:nvSpPr>
          <p:cNvPr id="69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9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A0D3D77-E575-4322-8EBE-B00B4F93AD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D985A1-06C9-403B-9AA5-C0706FF5E7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68FBE74-64BF-463C-AE3A-AAAB7A4C7F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BE44C8-2492-4429-B8A4-3656C826E6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F40B40-27C7-41B2-A423-F23E7B691A7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FD53E9-EDB3-435D-A2B2-C06619D6A09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CBB28B-B000-480B-B4B7-7E672E3DC9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9C85E1-DD5F-4359-893F-09E9EC0814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8DDFFF-4C6D-4D3F-95D2-99E9DEF4EA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104ABE-8B26-4EA7-AF53-0022BD5E50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F3F73D-ED53-4B92-9F43-9467C32E7A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AC98A24-5A44-4955-81B9-D9DEDFD7F1B7}"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4AB0BECF-7928-42E9-9AB0-212C1A685FA8}"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7156166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图片 17"/>
          <p:cNvSpPr/>
          <p:nvPr/>
        </p:nvSpPr>
        <p:spPr>
          <a:xfrm>
            <a:off x="7546680" y="-5400"/>
            <a:ext cx="4643280" cy="3200760"/>
          </a:xfrm>
          <a:custGeom>
            <a:gdLst>
              <a:gd name="textAreaLeft" fmla="*/ 0 w 4643280"/>
              <a:gd name="textAreaRight" fmla="*/ 4643640 w 4643280"/>
              <a:gd name="textAreaTop" fmla="*/ 0 h 3200760"/>
              <a:gd name="textAreaBottom" fmla="*/ 3201120 h 3200760"/>
            </a:gdLst>
            <a:rect l="textAreaLeft" t="textAreaTop" r="textAreaRight" b="textAreaBottom"/>
            <a:pathLst>
              <a:path w="4643760" h="3201124">
                <a:moveTo>
                  <a:pt x="4643760" y="0"/>
                </a:moveTo>
                <a:lnTo>
                  <a:pt x="4643760" y="3201124"/>
                </a:lnTo>
                <a:lnTo>
                  <a:pt x="0" y="2703413"/>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3" name="图片 14"/>
          <p:cNvSpPr/>
          <p:nvPr/>
        </p:nvSpPr>
        <p:spPr>
          <a:xfrm>
            <a:off x="1440" y="-5400"/>
            <a:ext cx="4643280" cy="3200760"/>
          </a:xfrm>
          <a:custGeom>
            <a:gdLst>
              <a:gd name="textAreaLeft" fmla="*/ 0 w 4643280"/>
              <a:gd name="textAreaRight" fmla="*/ 4643640 w 4643280"/>
              <a:gd name="textAreaTop" fmla="*/ 0 h 3200760"/>
              <a:gd name="textAreaBottom" fmla="*/ 3201120 h 3200760"/>
            </a:gdLst>
            <a:rect l="textAreaLeft" t="textAreaTop" r="textAreaRight" b="textAreaBottom"/>
            <a:pathLst>
              <a:path w="4643760" h="3201124">
                <a:moveTo>
                  <a:pt x="0" y="0"/>
                </a:moveTo>
                <a:lnTo>
                  <a:pt x="4643760" y="2722748"/>
                </a:lnTo>
                <a:lnTo>
                  <a:pt x="0" y="3201124"/>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4" name="图片 11"/>
          <p:cNvSpPr/>
          <p:nvPr/>
        </p:nvSpPr>
        <p:spPr>
          <a:xfrm>
            <a:off x="1440" y="0"/>
            <a:ext cx="12188520" cy="3428640"/>
          </a:xfrm>
          <a:custGeom>
            <a:gdLst>
              <a:gd name="textAreaLeft" fmla="*/ 0 w 12188520"/>
              <a:gd name="textAreaRight" fmla="*/ 12188880 w 12188520"/>
              <a:gd name="textAreaTop" fmla="*/ 0 h 3428640"/>
              <a:gd name="textAreaBottom" fmla="*/ 3429000 h 3428640"/>
            </a:gdLst>
            <a:rect l="textAreaLeft" t="textAreaTop" r="textAreaRight" b="textAreaBottom"/>
            <a:pathLst>
              <a:path w="12188908" h="3429002">
                <a:moveTo>
                  <a:pt x="0" y="0"/>
                </a:moveTo>
                <a:lnTo>
                  <a:pt x="12188908" y="0"/>
                </a:lnTo>
                <a:lnTo>
                  <a:pt x="6094454" y="3429002"/>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5" name="PlaceHolder 1"/>
          <p:cNvSpPr>
            <a:spLocks noGrp="1"/>
          </p:cNvSpPr>
          <p:nvPr>
            <p:ph type="title"/>
          </p:nvPr>
        </p:nvSpPr>
        <p:spPr>
          <a:xfrm>
            <a:off x="791280" y="2278440"/>
            <a:ext cx="9798840" cy="2579760"/>
          </a:xfrm>
          <a:prstGeom prst="rect">
            <a:avLst/>
          </a:prstGeom>
          <a:noFill/>
          <a:ln w="0">
            <a:noFill/>
          </a:ln>
        </p:spPr>
        <p:txBody>
          <a:bodyPr lIns="90000" tIns="46800" rIns="90000" bIns="46800" anchor="b">
            <a:noAutofit/>
          </a:bodyPr>
          <a:lstStyle/>
          <a:p>
            <a:pPr indent="0" algn="ctr" defTabSz="914400">
              <a:lnSpc>
                <a:spcPct val="100000"/>
              </a:lnSpc>
              <a:buNone/>
            </a:pPr>
            <a:r>
              <a:rPr lang="zh-CN" sz="5400" b="1" strike="noStrike" spc="299">
                <a:solidFill>
                  <a:schemeClr val="dk1">
                    <a:lumMod val="85000"/>
                    <a:lumOff val="15000"/>
                  </a:schemeClr>
                </a:solidFill>
                <a:latin typeface="Arial"/>
                <a:ea typeface="微软雅黑"/>
              </a:rPr>
              <a:t>销售团队业绩评估与反馈培训</a:t>
            </a:r>
            <a:endParaRPr lang="en-US" sz="5400" b="0" strike="noStrike" spc="-1">
              <a:solidFill>
                <a:schemeClr val="dk1"/>
              </a:solidFill>
              <a:latin typeface="Arial"/>
            </a:endParaRPr>
          </a:p>
        </p:txBody>
      </p:sp>
      <p:sp>
        <p:nvSpPr>
          <p:cNvPr id="76"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7" name="文本框 3"/>
          <p:cNvSpPr/>
          <p:nvPr/>
        </p:nvSpPr>
        <p:spPr>
          <a:xfrm>
            <a:off x="2880360" y="5605200"/>
            <a:ext cx="71654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74"/>
                                        </p:tgtEl>
                                        <p:attrNameLst>
                                          <p:attrName>style.visibility</p:attrName>
                                        </p:attrNameLst>
                                      </p:cBhvr>
                                      <p:to>
                                        <p:strVal val="visible"/>
                                      </p:to>
                                    </p:set>
                                    <p:anim calcmode="lin" valueType="num">
                                      <p:cBhvr additive="repl">
                                        <p:cTn id="7" dur="500" fill="hold"/>
                                        <p:tgtEl>
                                          <p:spTgt spid="74"/>
                                        </p:tgtEl>
                                        <p:attrNameLst>
                                          <p:attrName>ppt_x</p:attrName>
                                        </p:attrNameLst>
                                      </p:cBhvr>
                                      <p:tavLst>
                                        <p:tav tm="0">
                                          <p:val>
                                            <p:strVal val="#ppt_x"/>
                                          </p:val>
                                        </p:tav>
                                        <p:tav tm="100000">
                                          <p:val>
                                            <p:strVal val="#ppt_x"/>
                                          </p:val>
                                        </p:tav>
                                      </p:tavLst>
                                    </p:anim>
                                    <p:anim calcmode="lin" valueType="num">
                                      <p:cBhvr additive="repl">
                                        <p:cTn id="8" dur="500" fill="hold"/>
                                        <p:tgtEl>
                                          <p:spTgt spid="74"/>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73"/>
                                        </p:tgtEl>
                                        <p:attrNameLst>
                                          <p:attrName>style.visibility</p:attrName>
                                        </p:attrNameLst>
                                      </p:cBhvr>
                                      <p:to>
                                        <p:strVal val="visible"/>
                                      </p:to>
                                    </p:set>
                                    <p:anim calcmode="lin" valueType="num">
                                      <p:cBhvr additive="repl">
                                        <p:cTn id="13" dur="500" fill="hold"/>
                                        <p:tgtEl>
                                          <p:spTgt spid="73"/>
                                        </p:tgtEl>
                                        <p:attrNameLst>
                                          <p:attrName>ppt_x</p:attrName>
                                        </p:attrNameLst>
                                      </p:cBhvr>
                                      <p:tavLst>
                                        <p:tav tm="0">
                                          <p:val>
                                            <p:strVal val="0-#ppt_w/2"/>
                                          </p:val>
                                        </p:tav>
                                        <p:tav tm="100000">
                                          <p:val>
                                            <p:strVal val="#ppt_x"/>
                                          </p:val>
                                        </p:tav>
                                      </p:tavLst>
                                    </p:anim>
                                    <p:anim calcmode="lin" valueType="num">
                                      <p:cBhvr additive="repl">
                                        <p:cTn id="14" dur="500" fill="hold"/>
                                        <p:tgtEl>
                                          <p:spTgt spid="73"/>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72"/>
                                        </p:tgtEl>
                                        <p:attrNameLst>
                                          <p:attrName>style.visibility</p:attrName>
                                        </p:attrNameLst>
                                      </p:cBhvr>
                                      <p:to>
                                        <p:strVal val="visible"/>
                                      </p:to>
                                    </p:set>
                                    <p:anim calcmode="lin" valueType="num">
                                      <p:cBhvr additive="repl">
                                        <p:cTn id="17" dur="500" fill="hold"/>
                                        <p:tgtEl>
                                          <p:spTgt spid="72"/>
                                        </p:tgtEl>
                                        <p:attrNameLst>
                                          <p:attrName>ppt_x</p:attrName>
                                        </p:attrNameLst>
                                      </p:cBhvr>
                                      <p:tavLst>
                                        <p:tav tm="0">
                                          <p:val>
                                            <p:strVal val="1+#ppt_w/2"/>
                                          </p:val>
                                        </p:tav>
                                        <p:tav tm="100000">
                                          <p:val>
                                            <p:strVal val="#ppt_x"/>
                                          </p:val>
                                        </p:tav>
                                      </p:tavLst>
                                    </p:anim>
                                    <p:anim calcmode="lin" valueType="num">
                                      <p:cBhvr additive="repl">
                                        <p:cTn id="18" dur="500" fill="hold"/>
                                        <p:tgtEl>
                                          <p:spTgt spid="7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 name="图片 11"/>
          <p:cNvSpPr/>
          <p:nvPr/>
        </p:nvSpPr>
        <p:spPr>
          <a:xfrm>
            <a:off x="1440" y="-162000"/>
            <a:ext cx="12188520" cy="3428640"/>
          </a:xfrm>
          <a:custGeom>
            <a:gdLst>
              <a:gd name="textAreaLeft" fmla="*/ 0 w 12188520"/>
              <a:gd name="textAreaRight" fmla="*/ 12188880 w 12188520"/>
              <a:gd name="textAreaTop" fmla="*/ 0 h 3428640"/>
              <a:gd name="textAreaBottom" fmla="*/ 3429000 h 3428640"/>
            </a:gdLst>
            <a:rect l="textAreaLeft" t="textAreaTop" r="textAreaRight" b="textAreaBottom"/>
            <a:pathLst>
              <a:path w="12188908" h="3429002">
                <a:moveTo>
                  <a:pt x="0" y="0"/>
                </a:moveTo>
                <a:lnTo>
                  <a:pt x="12188908" y="0"/>
                </a:lnTo>
                <a:lnTo>
                  <a:pt x="6094454" y="3429002"/>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9"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目录</a:t>
            </a:r>
            <a:endParaRPr lang="en-US" sz="3600" b="0" strike="noStrike" spc="-1">
              <a:solidFill>
                <a:schemeClr val="dk1"/>
              </a:solidFill>
              <a:latin typeface="Arial"/>
            </a:endParaRPr>
          </a:p>
        </p:txBody>
      </p:sp>
      <p:sp>
        <p:nvSpPr>
          <p:cNvPr id="80"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销售团队业绩评估与反馈培训</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业绩评估方法浅析</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反馈机制设计与实施</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4</a:t>
            </a:r>
            <a:r>
              <a:rPr lang="zh-CN" sz="2400" b="0" strike="noStrike" spc="-1">
                <a:solidFill>
                  <a:schemeClr val="accent1"/>
                </a:solidFill>
                <a:latin typeface="微软雅黑"/>
                <a:ea typeface="微软雅黑"/>
              </a:rPr>
              <a:t>章  反馈培训的有效实施</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5</a:t>
            </a:r>
            <a:r>
              <a:rPr lang="zh-CN" sz="2400" b="0" strike="noStrike" spc="-1">
                <a:solidFill>
                  <a:schemeClr val="accent1"/>
                </a:solidFill>
                <a:latin typeface="微软雅黑"/>
                <a:ea typeface="微软雅黑"/>
              </a:rPr>
              <a:t>章  实践案例分享</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6</a:t>
            </a:r>
            <a:r>
              <a:rPr lang="zh-CN" sz="2400" b="0" strike="noStrike" spc="-1">
                <a:solidFill>
                  <a:schemeClr val="accent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2"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3"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a:t>
            </a:r>
            <a:r>
              <a:rPr lang="en-US" sz="3600" b="1" strike="noStrike" spc="299">
                <a:solidFill>
                  <a:schemeClr val="accent1"/>
                </a:solidFill>
                <a:latin typeface="Arial"/>
                <a:ea typeface="微软雅黑"/>
              </a:rPr>
              <a:t>1</a:t>
            </a:r>
            <a:r>
              <a:rPr lang="zh-CN" sz="3600" b="1" strike="noStrike" spc="299">
                <a:solidFill>
                  <a:schemeClr val="accent1"/>
                </a:solidFill>
                <a:latin typeface="Arial"/>
                <a:ea typeface="微软雅黑"/>
              </a:rPr>
              <a:t>章 销售团队业绩评估与反馈培训</a:t>
            </a:r>
            <a:endParaRPr lang="en-US" sz="3600" b="0" strike="noStrike" spc="-1">
              <a:solidFill>
                <a:schemeClr val="dk1"/>
              </a:solidFill>
              <a:latin typeface="Arial"/>
            </a:endParaRPr>
          </a:p>
        </p:txBody>
      </p:sp>
      <p:sp>
        <p:nvSpPr>
          <p:cNvPr id="8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83"/>
                                        </p:tgtEl>
                                        <p:attrNameLst>
                                          <p:attrName>style.visibility</p:attrName>
                                        </p:attrNameLst>
                                      </p:cBhvr>
                                      <p:to>
                                        <p:strVal val="visible"/>
                                      </p:to>
                                    </p:set>
                                    <p:anim calcmode="lin" valueType="num">
                                      <p:cBhvr additive="repl">
                                        <p:cTn id="7" dur="500" fill="hold"/>
                                        <p:tgtEl>
                                          <p:spTgt spid="83"/>
                                        </p:tgtEl>
                                        <p:attrNameLst>
                                          <p:attrName>ppt_x</p:attrName>
                                        </p:attrNameLst>
                                      </p:cBhvr>
                                      <p:tavLst>
                                        <p:tav tm="0">
                                          <p:val>
                                            <p:strVal val="#ppt_x"/>
                                          </p:val>
                                        </p:tav>
                                        <p:tav tm="100000">
                                          <p:val>
                                            <p:strVal val="#ppt_x"/>
                                          </p:val>
                                        </p:tav>
                                      </p:tavLst>
                                    </p:anim>
                                    <p:anim calcmode="lin" valueType="num">
                                      <p:cBhvr additive="repl">
                                        <p:cTn id="8" dur="500" fill="hold"/>
                                        <p:tgtEl>
                                          <p:spTgt spid="83"/>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82"/>
                                        </p:tgtEl>
                                        <p:attrNameLst>
                                          <p:attrName>style.visibility</p:attrName>
                                        </p:attrNameLst>
                                      </p:cBhvr>
                                      <p:to>
                                        <p:strVal val="visible"/>
                                      </p:to>
                                    </p:set>
                                    <p:anim calcmode="lin" valueType="num">
                                      <p:cBhvr additive="repl">
                                        <p:cTn id="13" dur="500" fill="hold"/>
                                        <p:tgtEl>
                                          <p:spTgt spid="82"/>
                                        </p:tgtEl>
                                        <p:attrNameLst>
                                          <p:attrName>ppt_x</p:attrName>
                                        </p:attrNameLst>
                                      </p:cBhvr>
                                      <p:tavLst>
                                        <p:tav tm="0">
                                          <p:val>
                                            <p:strVal val="0-#ppt_w/2"/>
                                          </p:val>
                                        </p:tav>
                                        <p:tav tm="100000">
                                          <p:val>
                                            <p:strVal val="#ppt_x"/>
                                          </p:val>
                                        </p:tav>
                                      </p:tavLst>
                                    </p:anim>
                                    <p:anim calcmode="lin" valueType="num">
                                      <p:cBhvr additive="repl">
                                        <p:cTn id="14" dur="500" fill="hold"/>
                                        <p:tgtEl>
                                          <p:spTgt spid="82"/>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81"/>
                                        </p:tgtEl>
                                        <p:attrNameLst>
                                          <p:attrName>style.visibility</p:attrName>
                                        </p:attrNameLst>
                                      </p:cBhvr>
                                      <p:to>
                                        <p:strVal val="visible"/>
                                      </p:to>
                                    </p:set>
                                    <p:anim calcmode="lin" valueType="num">
                                      <p:cBhvr additive="repl">
                                        <p:cTn id="17" dur="500" fill="hold"/>
                                        <p:tgtEl>
                                          <p:spTgt spid="81"/>
                                        </p:tgtEl>
                                        <p:attrNameLst>
                                          <p:attrName>ppt_x</p:attrName>
                                        </p:attrNameLst>
                                      </p:cBhvr>
                                      <p:tavLst>
                                        <p:tav tm="0">
                                          <p:val>
                                            <p:strVal val="1+#ppt_w/2"/>
                                          </p:val>
                                        </p:tav>
                                        <p:tav tm="100000">
                                          <p:val>
                                            <p:strVal val="#ppt_x"/>
                                          </p:val>
                                        </p:tav>
                                      </p:tavLst>
                                    </p:anim>
                                    <p:anim calcmode="lin" valueType="num">
                                      <p:cBhvr additive="repl">
                                        <p:cTn id="18" dur="500" fill="hold"/>
                                        <p:tgtEl>
                                          <p:spTgt spid="8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87" name="组合 12"/>
          <p:cNvGrpSpPr/>
          <p:nvPr/>
        </p:nvGrpSpPr>
        <p:grpSpPr>
          <a:xfrm>
            <a:off x="-720" y="396720"/>
            <a:ext cx="12191760" cy="1449720"/>
            <a:chOff x="-720" y="396720"/>
            <a:chExt cx="12191760" cy="1449720"/>
          </a:xfrm>
        </p:grpSpPr>
        <p:sp>
          <p:nvSpPr>
            <p:cNvPr id="88"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9"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90"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91"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理解销售团队业绩评估的重要性</a:t>
            </a:r>
            <a:endParaRPr lang="en-US" sz="2200" b="0" strike="noStrike" spc="-1">
              <a:solidFill>
                <a:srgbClr val="000000"/>
              </a:solidFill>
              <a:latin typeface="Arial"/>
            </a:endParaRPr>
          </a:p>
        </p:txBody>
      </p:sp>
      <p:sp>
        <p:nvSpPr>
          <p:cNvPr id="93"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销售团队业绩评估是评估团队整体表现的重要工具。了解业绩评估对团队发展的意义有助于激励团队成员，分析影响业绩的因素可以帮助团队找到改进的方向，设定明确的评估指标和标准能够提供清晰的目标和方向。</a:t>
            </a:r>
            <a:endParaRPr lang="en-US" sz="1400" b="0" strike="noStrike" spc="-1">
              <a:solidFill>
                <a:srgbClr val="000000"/>
              </a:solidFill>
              <a:latin typeface="Arial"/>
            </a:endParaRPr>
          </a:p>
        </p:txBody>
      </p:sp>
      <p:sp>
        <p:nvSpPr>
          <p:cNvPr id="94"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87"/>
                                        </p:tgtEl>
                                        <p:attrNameLst>
                                          <p:attrName>style.visibility</p:attrName>
                                        </p:attrNameLst>
                                      </p:cBhvr>
                                      <p:to>
                                        <p:strVal val="visible"/>
                                      </p:to>
                                    </p:set>
                                    <p:animEffect transition="in" filter="fade">
                                      <p:cBhvr additive="repl">
                                        <p:cTn id="7" dur="500"/>
                                        <p:tgtEl>
                                          <p:spTgt spid="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95" name="组合 5"/>
          <p:cNvGrpSpPr/>
          <p:nvPr/>
        </p:nvGrpSpPr>
        <p:grpSpPr>
          <a:xfrm>
            <a:off x="4655880" y="1123920"/>
            <a:ext cx="6864480" cy="4960080"/>
            <a:chOff x="4655880" y="1123920"/>
            <a:chExt cx="6864480" cy="4960080"/>
          </a:xfrm>
        </p:grpSpPr>
        <p:cxnSp>
          <p:nvCxnSpPr>
            <p:cNvPr id="96"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97" name="iSlide"/>
            <p:cNvGrpSpPr/>
            <p:nvPr/>
          </p:nvGrpSpPr>
          <p:grpSpPr>
            <a:xfrm>
              <a:off x="4835880" y="1432800"/>
              <a:ext cx="6684480" cy="604080"/>
              <a:chOff x="4835880" y="1432800"/>
              <a:chExt cx="6684480" cy="604080"/>
            </a:xfrm>
          </p:grpSpPr>
          <p:cxnSp>
            <p:nvCxnSpPr>
              <p:cNvPr id="98"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99" name="íS1ïdè"/>
              <p:cNvGrpSpPr/>
              <p:nvPr/>
            </p:nvGrpSpPr>
            <p:grpSpPr>
              <a:xfrm>
                <a:off x="4835880" y="1432800"/>
                <a:ext cx="2304360" cy="604080"/>
                <a:chOff x="4835880" y="1432800"/>
                <a:chExt cx="2304360" cy="604080"/>
              </a:xfrm>
            </p:grpSpPr>
            <p:sp>
              <p:nvSpPr>
                <p:cNvPr id="100"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1"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02" name="îṡḻïḓè"/>
            <p:cNvGrpSpPr/>
            <p:nvPr/>
          </p:nvGrpSpPr>
          <p:grpSpPr>
            <a:xfrm>
              <a:off x="4835880" y="2562120"/>
              <a:ext cx="6684480" cy="604080"/>
              <a:chOff x="4835880" y="2562120"/>
              <a:chExt cx="6684480" cy="604080"/>
            </a:xfrm>
          </p:grpSpPr>
          <p:cxnSp>
            <p:nvCxnSpPr>
              <p:cNvPr id="103"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104" name="î$ḻïḓê"/>
              <p:cNvGrpSpPr/>
              <p:nvPr/>
            </p:nvGrpSpPr>
            <p:grpSpPr>
              <a:xfrm>
                <a:off x="4835880" y="2562120"/>
                <a:ext cx="2304360" cy="604080"/>
                <a:chOff x="4835880" y="2562120"/>
                <a:chExt cx="2304360" cy="604080"/>
              </a:xfrm>
            </p:grpSpPr>
            <p:sp>
              <p:nvSpPr>
                <p:cNvPr id="105"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6"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07" name="ïṥḻíḑé"/>
            <p:cNvGrpSpPr/>
            <p:nvPr/>
          </p:nvGrpSpPr>
          <p:grpSpPr>
            <a:xfrm>
              <a:off x="4835880" y="3691440"/>
              <a:ext cx="6684480" cy="604080"/>
              <a:chOff x="4835880" y="3691440"/>
              <a:chExt cx="6684480" cy="604080"/>
            </a:xfrm>
          </p:grpSpPr>
          <p:cxnSp>
            <p:nvCxnSpPr>
              <p:cNvPr id="108"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109" name="ïṡlíḋê"/>
              <p:cNvGrpSpPr/>
              <p:nvPr/>
            </p:nvGrpSpPr>
            <p:grpSpPr>
              <a:xfrm>
                <a:off x="4835880" y="3691440"/>
                <a:ext cx="2304360" cy="604080"/>
                <a:chOff x="4835880" y="3691440"/>
                <a:chExt cx="2304360" cy="604080"/>
              </a:xfrm>
            </p:grpSpPr>
            <p:sp>
              <p:nvSpPr>
                <p:cNvPr id="110"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1"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12" name="ïṩḻiḑè"/>
            <p:cNvGrpSpPr/>
            <p:nvPr/>
          </p:nvGrpSpPr>
          <p:grpSpPr>
            <a:xfrm>
              <a:off x="4835880" y="4820760"/>
              <a:ext cx="6684480" cy="604080"/>
              <a:chOff x="4835880" y="4820760"/>
              <a:chExt cx="6684480" cy="604080"/>
            </a:xfrm>
          </p:grpSpPr>
          <p:cxnSp>
            <p:nvCxnSpPr>
              <p:cNvPr id="113"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114" name="íŝľíḋê"/>
              <p:cNvGrpSpPr/>
              <p:nvPr/>
            </p:nvGrpSpPr>
            <p:grpSpPr>
              <a:xfrm>
                <a:off x="4835880" y="4820760"/>
                <a:ext cx="2304360" cy="604080"/>
                <a:chOff x="4835880" y="4820760"/>
                <a:chExt cx="2304360" cy="604080"/>
              </a:xfrm>
            </p:grpSpPr>
            <p:sp>
              <p:nvSpPr>
                <p:cNvPr id="115"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6"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117"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业绩评估方法探讨</a:t>
            </a:r>
            <a:endParaRPr lang="en-US" sz="3600" b="0" strike="noStrike" spc="-1">
              <a:solidFill>
                <a:schemeClr val="dk1"/>
              </a:solidFill>
              <a:latin typeface="Arial"/>
            </a:endParaRPr>
          </a:p>
        </p:txBody>
      </p:sp>
      <p:sp>
        <p:nvSpPr>
          <p:cNvPr id="118"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确保全面评估</a:t>
            </a:r>
            <a:endParaRPr lang="en-US" sz="1400" b="0" strike="noStrike" spc="-1">
              <a:solidFill>
                <a:srgbClr val="000000"/>
              </a:solidFill>
              <a:latin typeface="Arial"/>
            </a:endParaRPr>
          </a:p>
        </p:txBody>
      </p:sp>
      <p:sp>
        <p:nvSpPr>
          <p:cNvPr id="119"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量化与非量化指标的选择</a:t>
            </a:r>
            <a:endParaRPr lang="en-US" sz="1400" b="0" strike="noStrike" spc="-1">
              <a:solidFill>
                <a:srgbClr val="000000"/>
              </a:solidFill>
              <a:latin typeface="Arial"/>
            </a:endParaRPr>
          </a:p>
        </p:txBody>
      </p:sp>
      <p:sp>
        <p:nvSpPr>
          <p:cNvPr id="120"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提高评估的准确性</a:t>
            </a:r>
            <a:endParaRPr lang="en-US" sz="1400" b="0" strike="noStrike" spc="-1">
              <a:solidFill>
                <a:srgbClr val="000000"/>
              </a:solidFill>
              <a:latin typeface="Arial"/>
            </a:endParaRPr>
          </a:p>
        </p:txBody>
      </p:sp>
      <p:sp>
        <p:nvSpPr>
          <p:cNvPr id="121"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基于数据的评估与实地考察相结合</a:t>
            </a:r>
            <a:endParaRPr lang="en-US" sz="1400" b="0" strike="noStrike" spc="-1">
              <a:solidFill>
                <a:srgbClr val="000000"/>
              </a:solidFill>
              <a:latin typeface="Arial"/>
            </a:endParaRPr>
          </a:p>
        </p:txBody>
      </p:sp>
      <p:sp>
        <p:nvSpPr>
          <p:cNvPr id="122"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确保评估的及时性</a:t>
            </a:r>
            <a:endParaRPr lang="en-US" sz="1400" b="0" strike="noStrike" spc="-1">
              <a:solidFill>
                <a:srgbClr val="000000"/>
              </a:solidFill>
              <a:latin typeface="Arial"/>
            </a:endParaRPr>
          </a:p>
        </p:txBody>
      </p:sp>
      <p:sp>
        <p:nvSpPr>
          <p:cNvPr id="123"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制定合理的绩效评估周期</a:t>
            </a:r>
            <a:endParaRPr lang="en-US" sz="1400" b="0" strike="noStrike" spc="-1">
              <a:solidFill>
                <a:srgbClr val="000000"/>
              </a:solidFill>
              <a:latin typeface="Arial"/>
            </a:endParaRPr>
          </a:p>
        </p:txBody>
      </p:sp>
      <p:sp>
        <p:nvSpPr>
          <p:cNvPr id="124"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25"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95"/>
                                        </p:tgtEl>
                                        <p:attrNameLst>
                                          <p:attrName>style.visibility</p:attrName>
                                        </p:attrNameLst>
                                      </p:cBhvr>
                                      <p:to>
                                        <p:strVal val="visible"/>
                                      </p:to>
                                    </p:set>
                                    <p:anim calcmode="lin" valueType="num">
                                      <p:cBhvr additive="repl">
                                        <p:cTn id="7" dur="500" fill="hold"/>
                                        <p:tgtEl>
                                          <p:spTgt spid="95"/>
                                        </p:tgtEl>
                                        <p:attrNameLst>
                                          <p:attrName>ppt_x</p:attrName>
                                        </p:attrNameLst>
                                      </p:cBhvr>
                                      <p:tavLst>
                                        <p:tav tm="0">
                                          <p:val>
                                            <p:strVal val="#ppt_x"/>
                                          </p:val>
                                        </p:tav>
                                        <p:tav tm="100000">
                                          <p:val>
                                            <p:strVal val="#ppt_x"/>
                                          </p:val>
                                        </p:tav>
                                      </p:tavLst>
                                    </p:anim>
                                    <p:anim calcmode="lin" valueType="num">
                                      <p:cBhvr additive="repl">
                                        <p:cTn id="8" dur="500" fill="hold"/>
                                        <p:tgtEl>
                                          <p:spTgt spid="9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26" name="组合 5"/>
          <p:cNvGrpSpPr/>
          <p:nvPr/>
        </p:nvGrpSpPr>
        <p:grpSpPr>
          <a:xfrm>
            <a:off x="4655880" y="1123920"/>
            <a:ext cx="6864480" cy="4960080"/>
            <a:chOff x="4655880" y="1123920"/>
            <a:chExt cx="6864480" cy="4960080"/>
          </a:xfrm>
        </p:grpSpPr>
        <p:cxnSp>
          <p:nvCxnSpPr>
            <p:cNvPr id="127"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128" name="iSlide"/>
            <p:cNvGrpSpPr/>
            <p:nvPr/>
          </p:nvGrpSpPr>
          <p:grpSpPr>
            <a:xfrm>
              <a:off x="4835880" y="1432800"/>
              <a:ext cx="6684480" cy="604080"/>
              <a:chOff x="4835880" y="1432800"/>
              <a:chExt cx="6684480" cy="604080"/>
            </a:xfrm>
          </p:grpSpPr>
          <p:cxnSp>
            <p:nvCxnSpPr>
              <p:cNvPr id="129"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130" name="íS1ïdè"/>
              <p:cNvGrpSpPr/>
              <p:nvPr/>
            </p:nvGrpSpPr>
            <p:grpSpPr>
              <a:xfrm>
                <a:off x="4835880" y="1432800"/>
                <a:ext cx="2304360" cy="604080"/>
                <a:chOff x="4835880" y="1432800"/>
                <a:chExt cx="2304360" cy="604080"/>
              </a:xfrm>
            </p:grpSpPr>
            <p:sp>
              <p:nvSpPr>
                <p:cNvPr id="131"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2"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33" name="îṡḻïḓè"/>
            <p:cNvGrpSpPr/>
            <p:nvPr/>
          </p:nvGrpSpPr>
          <p:grpSpPr>
            <a:xfrm>
              <a:off x="4835880" y="2562120"/>
              <a:ext cx="6684480" cy="604080"/>
              <a:chOff x="4835880" y="2562120"/>
              <a:chExt cx="6684480" cy="604080"/>
            </a:xfrm>
          </p:grpSpPr>
          <p:cxnSp>
            <p:nvCxnSpPr>
              <p:cNvPr id="134"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135" name="î$ḻïḓê"/>
              <p:cNvGrpSpPr/>
              <p:nvPr/>
            </p:nvGrpSpPr>
            <p:grpSpPr>
              <a:xfrm>
                <a:off x="4835880" y="2562120"/>
                <a:ext cx="2304360" cy="604080"/>
                <a:chOff x="4835880" y="2562120"/>
                <a:chExt cx="2304360" cy="604080"/>
              </a:xfrm>
            </p:grpSpPr>
            <p:sp>
              <p:nvSpPr>
                <p:cNvPr id="136"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7"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38" name="ïṥḻíḑé"/>
            <p:cNvGrpSpPr/>
            <p:nvPr/>
          </p:nvGrpSpPr>
          <p:grpSpPr>
            <a:xfrm>
              <a:off x="4835880" y="3691440"/>
              <a:ext cx="6684480" cy="604080"/>
              <a:chOff x="4835880" y="3691440"/>
              <a:chExt cx="6684480" cy="604080"/>
            </a:xfrm>
          </p:grpSpPr>
          <p:cxnSp>
            <p:nvCxnSpPr>
              <p:cNvPr id="139"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140" name="ïṡlíḋê"/>
              <p:cNvGrpSpPr/>
              <p:nvPr/>
            </p:nvGrpSpPr>
            <p:grpSpPr>
              <a:xfrm>
                <a:off x="4835880" y="3691440"/>
                <a:ext cx="2304360" cy="604080"/>
                <a:chOff x="4835880" y="3691440"/>
                <a:chExt cx="2304360" cy="604080"/>
              </a:xfrm>
            </p:grpSpPr>
            <p:sp>
              <p:nvSpPr>
                <p:cNvPr id="141"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2"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43" name="ïṩḻiḑè"/>
            <p:cNvGrpSpPr/>
            <p:nvPr/>
          </p:nvGrpSpPr>
          <p:grpSpPr>
            <a:xfrm>
              <a:off x="4835880" y="4820760"/>
              <a:ext cx="6684480" cy="604080"/>
              <a:chOff x="4835880" y="4820760"/>
              <a:chExt cx="6684480" cy="604080"/>
            </a:xfrm>
          </p:grpSpPr>
          <p:cxnSp>
            <p:nvCxnSpPr>
              <p:cNvPr id="144"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145" name="íŝľíḋê"/>
              <p:cNvGrpSpPr/>
              <p:nvPr/>
            </p:nvGrpSpPr>
            <p:grpSpPr>
              <a:xfrm>
                <a:off x="4835880" y="4820760"/>
                <a:ext cx="2304360" cy="604080"/>
                <a:chOff x="4835880" y="4820760"/>
                <a:chExt cx="2304360" cy="604080"/>
              </a:xfrm>
            </p:grpSpPr>
            <p:sp>
              <p:nvSpPr>
                <p:cNvPr id="146"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7"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148"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设计有效的反馈机制</a:t>
            </a:r>
            <a:endParaRPr lang="en-US" sz="3600" b="0" strike="noStrike" spc="-1">
              <a:solidFill>
                <a:schemeClr val="dk1"/>
              </a:solidFill>
              <a:latin typeface="Arial"/>
            </a:endParaRPr>
          </a:p>
        </p:txBody>
      </p:sp>
      <p:sp>
        <p:nvSpPr>
          <p:cNvPr id="149"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建立正面反馈文化</a:t>
            </a:r>
            <a:endParaRPr lang="en-US" sz="1400" b="0" strike="noStrike" spc="-1">
              <a:solidFill>
                <a:srgbClr val="000000"/>
              </a:solidFill>
              <a:latin typeface="Arial"/>
            </a:endParaRPr>
          </a:p>
        </p:txBody>
      </p:sp>
      <p:sp>
        <p:nvSpPr>
          <p:cNvPr id="150"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及时沟通业绩表现，赞扬和批评并重</a:t>
            </a:r>
            <a:endParaRPr lang="en-US" sz="1400" b="0" strike="noStrike" spc="-1">
              <a:solidFill>
                <a:srgbClr val="000000"/>
              </a:solidFill>
              <a:latin typeface="Arial"/>
            </a:endParaRPr>
          </a:p>
        </p:txBody>
      </p:sp>
      <p:sp>
        <p:nvSpPr>
          <p:cNvPr id="151"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关注个人发展需求</a:t>
            </a:r>
            <a:endParaRPr lang="en-US" sz="1400" b="0" strike="noStrike" spc="-1">
              <a:solidFill>
                <a:srgbClr val="000000"/>
              </a:solidFill>
              <a:latin typeface="Arial"/>
            </a:endParaRPr>
          </a:p>
        </p:txBody>
      </p:sp>
      <p:sp>
        <p:nvSpPr>
          <p:cNvPr id="152"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制定个性化的反馈计划</a:t>
            </a:r>
            <a:endParaRPr lang="en-US" sz="1400" b="0" strike="noStrike" spc="-1">
              <a:solidFill>
                <a:srgbClr val="000000"/>
              </a:solidFill>
              <a:latin typeface="Arial"/>
            </a:endParaRPr>
          </a:p>
        </p:txBody>
      </p:sp>
      <p:sp>
        <p:nvSpPr>
          <p:cNvPr id="153"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促进个人成长</a:t>
            </a:r>
            <a:endParaRPr lang="en-US" sz="1400" b="0" strike="noStrike" spc="-1">
              <a:solidFill>
                <a:srgbClr val="000000"/>
              </a:solidFill>
              <a:latin typeface="Arial"/>
            </a:endParaRPr>
          </a:p>
        </p:txBody>
      </p:sp>
      <p:sp>
        <p:nvSpPr>
          <p:cNvPr id="154"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帮助团队成员认识和超越自我</a:t>
            </a:r>
            <a:endParaRPr lang="en-US" sz="1400" b="0" strike="noStrike" spc="-1">
              <a:solidFill>
                <a:srgbClr val="000000"/>
              </a:solidFill>
              <a:latin typeface="Arial"/>
            </a:endParaRPr>
          </a:p>
        </p:txBody>
      </p:sp>
      <p:sp>
        <p:nvSpPr>
          <p:cNvPr id="155"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56"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26"/>
                                        </p:tgtEl>
                                        <p:attrNameLst>
                                          <p:attrName>style.visibility</p:attrName>
                                        </p:attrNameLst>
                                      </p:cBhvr>
                                      <p:to>
                                        <p:strVal val="visible"/>
                                      </p:to>
                                    </p:set>
                                    <p:anim calcmode="lin" valueType="num">
                                      <p:cBhvr additive="repl">
                                        <p:cTn id="7" dur="500" fill="hold"/>
                                        <p:tgtEl>
                                          <p:spTgt spid="126"/>
                                        </p:tgtEl>
                                        <p:attrNameLst>
                                          <p:attrName>ppt_x</p:attrName>
                                        </p:attrNameLst>
                                      </p:cBhvr>
                                      <p:tavLst>
                                        <p:tav tm="0">
                                          <p:val>
                                            <p:strVal val="#ppt_x"/>
                                          </p:val>
                                        </p:tav>
                                        <p:tav tm="100000">
                                          <p:val>
                                            <p:strVal val="#ppt_x"/>
                                          </p:val>
                                        </p:tav>
                                      </p:tavLst>
                                    </p:anim>
                                    <p:anim calcmode="lin" valueType="num">
                                      <p:cBhvr additive="repl">
                                        <p:cTn id="8" dur="500" fill="hold"/>
                                        <p:tgtEl>
                                          <p:spTgt spid="1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7"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反馈培训的重要性</a:t>
            </a:r>
            <a:endParaRPr lang="en-US" sz="3600" b="0" strike="noStrike" spc="-1">
              <a:solidFill>
                <a:schemeClr val="dk1"/>
              </a:solidFill>
              <a:latin typeface="Arial"/>
            </a:endParaRPr>
          </a:p>
        </p:txBody>
      </p:sp>
      <p:sp>
        <p:nvSpPr>
          <p:cNvPr id="158"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培养个人能力</a:t>
            </a:r>
            <a:endParaRPr lang="en-US" sz="1400" b="0" strike="noStrike" spc="-1">
              <a:solidFill>
                <a:srgbClr val="000000"/>
              </a:solidFill>
              <a:latin typeface="Arial"/>
            </a:endParaRPr>
          </a:p>
        </p:txBody>
      </p:sp>
      <p:sp>
        <p:nvSpPr>
          <p:cNvPr id="159"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分析培训对提升个人业绩的作用</a:t>
            </a:r>
            <a:endParaRPr lang="en-US" sz="2000" b="0" strike="noStrike" spc="-1">
              <a:solidFill>
                <a:srgbClr val="000000"/>
              </a:solidFill>
              <a:latin typeface="Arial"/>
            </a:endParaRPr>
          </a:p>
        </p:txBody>
      </p:sp>
      <p:sp>
        <p:nvSpPr>
          <p:cNvPr id="16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6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保持竞争优势</a:t>
            </a:r>
            <a:endParaRPr lang="en-US" sz="1400" b="0" strike="noStrike" spc="-1">
              <a:solidFill>
                <a:srgbClr val="000000"/>
              </a:solidFill>
              <a:latin typeface="Arial"/>
            </a:endParaRPr>
          </a:p>
        </p:txBody>
      </p:sp>
      <p:sp>
        <p:nvSpPr>
          <p:cNvPr id="16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持续学习与成长的重要性</a:t>
            </a:r>
            <a:endParaRPr lang="en-US" sz="2000" b="0" strike="noStrike" spc="-1">
              <a:solidFill>
                <a:srgbClr val="000000"/>
              </a:solidFill>
              <a:latin typeface="Arial"/>
            </a:endParaRPr>
          </a:p>
        </p:txBody>
      </p:sp>
      <p:sp>
        <p:nvSpPr>
          <p:cNvPr id="16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提高工作效率</a:t>
            </a:r>
            <a:endParaRPr lang="en-US" sz="1400" b="0" strike="noStrike" spc="-1">
              <a:solidFill>
                <a:srgbClr val="000000"/>
              </a:solidFill>
              <a:latin typeface="Arial"/>
            </a:endParaRPr>
          </a:p>
        </p:txBody>
      </p:sp>
      <p:sp>
        <p:nvSpPr>
          <p:cNvPr id="16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培训内容与实际销售工作的结合</a:t>
            </a:r>
            <a:endParaRPr lang="en-US" sz="2000" b="0" strike="noStrike" spc="-1">
              <a:solidFill>
                <a:srgbClr val="000000"/>
              </a:solidFill>
              <a:latin typeface="Arial"/>
            </a:endParaRPr>
          </a:p>
        </p:txBody>
      </p:sp>
      <p:grpSp>
        <p:nvGrpSpPr>
          <p:cNvPr id="167" name="组合 1"/>
          <p:cNvGrpSpPr/>
          <p:nvPr/>
        </p:nvGrpSpPr>
        <p:grpSpPr>
          <a:xfrm>
            <a:off x="7400520" y="1547280"/>
            <a:ext cx="4089960" cy="3641760"/>
            <a:chOff x="7400520" y="1547280"/>
            <a:chExt cx="4089960" cy="3641760"/>
          </a:xfrm>
        </p:grpSpPr>
        <p:sp>
          <p:nvSpPr>
            <p:cNvPr id="168" name="îsḷïdê"/>
            <p:cNvSpPr/>
            <p:nvPr/>
          </p:nvSpPr>
          <p:spPr>
            <a:xfrm>
              <a:off x="7805520" y="1952280"/>
              <a:ext cx="3284640" cy="2831400"/>
            </a:xfrm>
            <a:prstGeom prst="triangle">
              <a:avLst>
                <a:gd name="adj" fmla="val 50000"/>
              </a:avLst>
            </a:prstGeom>
            <a:noFill/>
            <a:ln w="3175">
              <a:solidFill>
                <a:srgbClr val="FFFFFF">
                  <a:lumMod val="75000"/>
                </a:srgbClr>
              </a:solid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9" name="íSľídé"/>
            <p:cNvSpPr/>
            <p:nvPr/>
          </p:nvSpPr>
          <p:spPr>
            <a:xfrm>
              <a:off x="740052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70" name="íşľîdé"/>
            <p:cNvSpPr/>
            <p:nvPr/>
          </p:nvSpPr>
          <p:spPr>
            <a:xfrm>
              <a:off x="1068084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71" name="iślïdè"/>
            <p:cNvSpPr/>
            <p:nvPr/>
          </p:nvSpPr>
          <p:spPr>
            <a:xfrm>
              <a:off x="9042840" y="1547280"/>
              <a:ext cx="809640" cy="809640"/>
            </a:xfrm>
            <a:prstGeom prst="ellipse">
              <a:avLst/>
            </a:prstGeom>
            <a:solidFill>
              <a:schemeClr val="accent3"/>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000000"/>
                </a:solidFill>
                <a:latin typeface="Arial"/>
              </a:endParaRPr>
            </a:p>
          </p:txBody>
        </p:sp>
        <p:grpSp>
          <p:nvGrpSpPr>
            <p:cNvPr id="172" name="íś1ïḍè"/>
            <p:cNvGrpSpPr/>
            <p:nvPr/>
          </p:nvGrpSpPr>
          <p:grpSpPr>
            <a:xfrm>
              <a:off x="8902800" y="3224880"/>
              <a:ext cx="1090080" cy="699120"/>
              <a:chOff x="8902800" y="3224880"/>
              <a:chExt cx="1090080" cy="699120"/>
            </a:xfrm>
          </p:grpSpPr>
          <p:sp>
            <p:nvSpPr>
              <p:cNvPr id="173" name="íṥļîḑê"/>
              <p:cNvSpPr/>
              <p:nvPr/>
            </p:nvSpPr>
            <p:spPr>
              <a:xfrm>
                <a:off x="8902800" y="3504960"/>
                <a:ext cx="1090080" cy="419040"/>
              </a:xfrm>
              <a:prstGeom prst="rect">
                <a:avLst/>
              </a:prstGeom>
              <a:noFill/>
              <a:ln w="0">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400" b="1"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174" name="íṥlïďé"/>
              <p:cNvSpPr txBox="1"/>
              <p:nvPr/>
            </p:nvSpPr>
            <p:spPr>
              <a:xfrm>
                <a:off x="9223200" y="3224880"/>
                <a:ext cx="448920" cy="272520"/>
              </a:xfrm>
              <a:prstGeom prst="rect">
                <a:avLst/>
              </a:prstGeom>
            </p:spPr>
            <p:txBody>
              <a:bodyPr wrap="none" lIns="90000" tIns="45000" rIns="90000" bIns="45000" anchor="ctr" anchorCtr="1">
                <a:prstTxWarp prst="textPlain">
                  <a:avLst>
                    <a:gd name="adj" fmla="val 50000"/>
                  </a:avLst>
                </a:prstTxWarp>
                <a:noAutofit/>
              </a:bodyPr>
              <a:lstStyle/>
              <a:p>
                <a:pPr algn="ctr" defTabSz="914400">
                  <a:lnSpc>
                    <a:spcPct val="100000"/>
                  </a:lnSpc>
                </a:pPr>
                <a:r>
                  <a:rPr lang="en-US" sz="1800" b="1" strike="noStrike" spc="-1">
                    <a:ln w="0">
                      <a:noFill/>
                    </a:ln>
                    <a:solidFill>
                      <a:schemeClr val="dk1">
                        <a:lumMod val="50000"/>
                        <a:lumOff val="50000"/>
                      </a:schemeClr>
                    </a:solidFill>
                    <a:latin typeface="Arial"/>
                    <a:ea typeface="微软雅黑"/>
                  </a:rPr>
                  <a:t>3</a:t>
                </a:r>
                <a:r>
                  <a:rPr lang="en-US" sz="100" b="1" strike="noStrike" spc="-1">
                    <a:ln w="0">
                      <a:noFill/>
                    </a:ln>
                    <a:solidFill>
                      <a:schemeClr val="dk1">
                        <a:lumMod val="50000"/>
                        <a:lumOff val="50000"/>
                      </a:schemeClr>
                    </a:solidFill>
                    <a:latin typeface="Arial"/>
                    <a:ea typeface="微软雅黑"/>
                  </a:rPr>
                  <a:t> </a:t>
                </a:r>
                <a:r>
                  <a:rPr lang="en-US" sz="1800" b="1" strike="noStrike" spc="-1">
                    <a:ln w="0">
                      <a:noFill/>
                    </a:ln>
                    <a:solidFill>
                      <a:schemeClr val="dk1">
                        <a:lumMod val="50000"/>
                        <a:lumOff val="50000"/>
                      </a:schemeClr>
                    </a:solidFill>
                    <a:latin typeface="Arial"/>
                    <a:ea typeface="微软雅黑"/>
                  </a:rPr>
                  <a:t>0K</a:t>
                </a:r>
                <a:endParaRPr lang="en-US" sz="1800" b="0" strike="noStrike" spc="-1">
                  <a:ln w="0">
                    <a:noFill/>
                  </a:ln>
                  <a:solidFill>
                    <a:schemeClr val="dk1">
                      <a:lumMod val="50000"/>
                      <a:lumOff val="50000"/>
                    </a:schemeClr>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167"/>
                                        </p:tgtEl>
                                        <p:attrNameLst>
                                          <p:attrName>style.visibility</p:attrName>
                                        </p:attrNameLst>
                                      </p:cBhvr>
                                      <p:to>
                                        <p:strVal val="visible"/>
                                      </p:to>
                                    </p:set>
                                    <p:animEffect transition="in" filter="wipe(down)">
                                      <p:cBhvr additive="repl">
                                        <p:cTn id="7" dur="500"/>
                                        <p:tgtEl>
                                          <p:spTgt spid="1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5"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76"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77"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7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79"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a:t>
            </a:r>
            <a:r>
              <a:rPr lang="en-US" sz="3600" b="1" strike="noStrike" spc="299">
                <a:solidFill>
                  <a:schemeClr val="accent1"/>
                </a:solidFill>
                <a:latin typeface="Arial"/>
                <a:ea typeface="微软雅黑"/>
              </a:rPr>
              <a:t>2</a:t>
            </a:r>
            <a:r>
              <a:rPr lang="zh-CN" sz="3600" b="1" strike="noStrike" spc="299">
                <a:solidFill>
                  <a:schemeClr val="accent1"/>
                </a:solidFill>
                <a:latin typeface="Arial"/>
                <a:ea typeface="微软雅黑"/>
              </a:rPr>
              <a:t>章 业绩评估方法浅析</a:t>
            </a:r>
            <a:endParaRPr lang="en-US" sz="3600" b="0" strike="noStrike" spc="-1">
              <a:solidFill>
                <a:schemeClr val="dk1"/>
              </a:solidFill>
              <a:latin typeface="Arial"/>
            </a:endParaRPr>
          </a:p>
        </p:txBody>
      </p:sp>
      <p:sp>
        <p:nvSpPr>
          <p:cNvPr id="18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177"/>
                                        </p:tgtEl>
                                        <p:attrNameLst>
                                          <p:attrName>style.visibility</p:attrName>
                                        </p:attrNameLst>
                                      </p:cBhvr>
                                      <p:to>
                                        <p:strVal val="visible"/>
                                      </p:to>
                                    </p:set>
                                    <p:anim calcmode="lin" valueType="num">
                                      <p:cBhvr additive="repl">
                                        <p:cTn id="7" dur="500" fill="hold"/>
                                        <p:tgtEl>
                                          <p:spTgt spid="177"/>
                                        </p:tgtEl>
                                        <p:attrNameLst>
                                          <p:attrName>ppt_x</p:attrName>
                                        </p:attrNameLst>
                                      </p:cBhvr>
                                      <p:tavLst>
                                        <p:tav tm="0">
                                          <p:val>
                                            <p:strVal val="#ppt_x"/>
                                          </p:val>
                                        </p:tav>
                                        <p:tav tm="100000">
                                          <p:val>
                                            <p:strVal val="#ppt_x"/>
                                          </p:val>
                                        </p:tav>
                                      </p:tavLst>
                                    </p:anim>
                                    <p:anim calcmode="lin" valueType="num">
                                      <p:cBhvr additive="repl">
                                        <p:cTn id="8" dur="500" fill="hold"/>
                                        <p:tgtEl>
                                          <p:spTgt spid="177"/>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176"/>
                                        </p:tgtEl>
                                        <p:attrNameLst>
                                          <p:attrName>style.visibility</p:attrName>
                                        </p:attrNameLst>
                                      </p:cBhvr>
                                      <p:to>
                                        <p:strVal val="visible"/>
                                      </p:to>
                                    </p:set>
                                    <p:anim calcmode="lin" valueType="num">
                                      <p:cBhvr additive="repl">
                                        <p:cTn id="13" dur="500" fill="hold"/>
                                        <p:tgtEl>
                                          <p:spTgt spid="176"/>
                                        </p:tgtEl>
                                        <p:attrNameLst>
                                          <p:attrName>ppt_x</p:attrName>
                                        </p:attrNameLst>
                                      </p:cBhvr>
                                      <p:tavLst>
                                        <p:tav tm="0">
                                          <p:val>
                                            <p:strVal val="0-#ppt_w/2"/>
                                          </p:val>
                                        </p:tav>
                                        <p:tav tm="100000">
                                          <p:val>
                                            <p:strVal val="#ppt_x"/>
                                          </p:val>
                                        </p:tav>
                                      </p:tavLst>
                                    </p:anim>
                                    <p:anim calcmode="lin" valueType="num">
                                      <p:cBhvr additive="repl">
                                        <p:cTn id="14" dur="500" fill="hold"/>
                                        <p:tgtEl>
                                          <p:spTgt spid="176"/>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175"/>
                                        </p:tgtEl>
                                        <p:attrNameLst>
                                          <p:attrName>style.visibility</p:attrName>
                                        </p:attrNameLst>
                                      </p:cBhvr>
                                      <p:to>
                                        <p:strVal val="visible"/>
                                      </p:to>
                                    </p:set>
                                    <p:anim calcmode="lin" valueType="num">
                                      <p:cBhvr additive="repl">
                                        <p:cTn id="17" dur="500" fill="hold"/>
                                        <p:tgtEl>
                                          <p:spTgt spid="175"/>
                                        </p:tgtEl>
                                        <p:attrNameLst>
                                          <p:attrName>ppt_x</p:attrName>
                                        </p:attrNameLst>
                                      </p:cBhvr>
                                      <p:tavLst>
                                        <p:tav tm="0">
                                          <p:val>
                                            <p:strVal val="1+#ppt_w/2"/>
                                          </p:val>
                                        </p:tav>
                                        <p:tav tm="100000">
                                          <p:val>
                                            <p:strVal val="#ppt_x"/>
                                          </p:val>
                                        </p:tav>
                                      </p:tavLst>
                                    </p:anim>
                                    <p:anim calcmode="lin" valueType="num">
                                      <p:cBhvr additive="repl">
                                        <p:cTn id="18" dur="500" fill="hold"/>
                                        <p:tgtEl>
                                          <p:spTgt spid="17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1"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量化指标的优势与不足</a:t>
            </a:r>
            <a:endParaRPr lang="en-US" sz="3600" b="0" strike="noStrike" spc="-1">
              <a:solidFill>
                <a:schemeClr val="dk1"/>
              </a:solidFill>
              <a:latin typeface="Arial"/>
            </a:endParaRPr>
          </a:p>
        </p:txBody>
      </p:sp>
      <p:sp>
        <p:nvSpPr>
          <p:cNvPr id="182"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量化明确、易于比较</a:t>
            </a:r>
            <a:endParaRPr lang="en-US" sz="1400" b="0" strike="noStrike" spc="-1">
              <a:solidFill>
                <a:srgbClr val="000000"/>
              </a:solidFill>
              <a:latin typeface="Arial"/>
            </a:endParaRPr>
          </a:p>
        </p:txBody>
      </p:sp>
      <p:sp>
        <p:nvSpPr>
          <p:cNvPr id="183"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销售额、销售数量等量化指标的优势</a:t>
            </a:r>
            <a:endParaRPr lang="en-US" sz="2000" b="0" strike="noStrike" spc="-1">
              <a:solidFill>
                <a:srgbClr val="000000"/>
              </a:solidFill>
              <a:latin typeface="Arial"/>
            </a:endParaRPr>
          </a:p>
        </p:txBody>
      </p:sp>
      <p:sp>
        <p:nvSpPr>
          <p:cNvPr id="18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8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建立综合绩效评估体系</a:t>
            </a:r>
            <a:endParaRPr lang="en-US" sz="1400" b="0" strike="noStrike" spc="-1">
              <a:solidFill>
                <a:srgbClr val="000000"/>
              </a:solidFill>
              <a:latin typeface="Arial"/>
            </a:endParaRPr>
          </a:p>
        </p:txBody>
      </p:sp>
      <p:sp>
        <p:nvSpPr>
          <p:cNvPr id="18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如何避免指标盲目追求</a:t>
            </a:r>
            <a:endParaRPr lang="en-US" sz="2000" b="0" strike="noStrike" spc="-1">
              <a:solidFill>
                <a:srgbClr val="000000"/>
              </a:solidFill>
              <a:latin typeface="Arial"/>
            </a:endParaRPr>
          </a:p>
        </p:txBody>
      </p:sp>
      <p:sp>
        <p:nvSpPr>
          <p:cNvPr id="18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需要综合考量团队协作能力</a:t>
            </a:r>
            <a:endParaRPr lang="en-US" sz="1400" b="0" strike="noStrike" spc="-1">
              <a:solidFill>
                <a:srgbClr val="000000"/>
              </a:solidFill>
              <a:latin typeface="Arial"/>
            </a:endParaRPr>
          </a:p>
        </p:txBody>
      </p:sp>
      <p:sp>
        <p:nvSpPr>
          <p:cNvPr id="19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忽略了团队的整体表现</a:t>
            </a:r>
            <a:endParaRPr lang="en-US" sz="2000" b="0" strike="noStrike" spc="-1">
              <a:solidFill>
                <a:srgbClr val="000000"/>
              </a:solidFill>
              <a:latin typeface="Arial"/>
            </a:endParaRPr>
          </a:p>
        </p:txBody>
      </p:sp>
      <p:grpSp>
        <p:nvGrpSpPr>
          <p:cNvPr id="191" name="组合 1"/>
          <p:cNvGrpSpPr/>
          <p:nvPr/>
        </p:nvGrpSpPr>
        <p:grpSpPr>
          <a:xfrm>
            <a:off x="7400520" y="1547280"/>
            <a:ext cx="4089960" cy="3641760"/>
            <a:chOff x="7400520" y="1547280"/>
            <a:chExt cx="4089960" cy="3641760"/>
          </a:xfrm>
        </p:grpSpPr>
        <p:sp>
          <p:nvSpPr>
            <p:cNvPr id="192" name="îsḷïdê"/>
            <p:cNvSpPr/>
            <p:nvPr/>
          </p:nvSpPr>
          <p:spPr>
            <a:xfrm>
              <a:off x="7805520" y="1952280"/>
              <a:ext cx="3284640" cy="2831400"/>
            </a:xfrm>
            <a:prstGeom prst="triangle">
              <a:avLst>
                <a:gd name="adj" fmla="val 50000"/>
              </a:avLst>
            </a:prstGeom>
            <a:noFill/>
            <a:ln w="3175">
              <a:solidFill>
                <a:srgbClr val="FFFFFF">
                  <a:lumMod val="75000"/>
                </a:srgbClr>
              </a:solid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3" name="íSľídé"/>
            <p:cNvSpPr/>
            <p:nvPr/>
          </p:nvSpPr>
          <p:spPr>
            <a:xfrm>
              <a:off x="740052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94" name="íşľîdé"/>
            <p:cNvSpPr/>
            <p:nvPr/>
          </p:nvSpPr>
          <p:spPr>
            <a:xfrm>
              <a:off x="1068084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95" name="iślïdè"/>
            <p:cNvSpPr/>
            <p:nvPr/>
          </p:nvSpPr>
          <p:spPr>
            <a:xfrm>
              <a:off x="9042840" y="1547280"/>
              <a:ext cx="809640" cy="809640"/>
            </a:xfrm>
            <a:prstGeom prst="ellipse">
              <a:avLst/>
            </a:prstGeom>
            <a:solidFill>
              <a:schemeClr val="accent3"/>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000000"/>
                </a:solidFill>
                <a:latin typeface="Arial"/>
              </a:endParaRPr>
            </a:p>
          </p:txBody>
        </p:sp>
        <p:grpSp>
          <p:nvGrpSpPr>
            <p:cNvPr id="196" name="íś1ïḍè"/>
            <p:cNvGrpSpPr/>
            <p:nvPr/>
          </p:nvGrpSpPr>
          <p:grpSpPr>
            <a:xfrm>
              <a:off x="8902800" y="3224880"/>
              <a:ext cx="1090080" cy="699120"/>
              <a:chOff x="8902800" y="3224880"/>
              <a:chExt cx="1090080" cy="699120"/>
            </a:xfrm>
          </p:grpSpPr>
          <p:sp>
            <p:nvSpPr>
              <p:cNvPr id="197" name="íṥļîḑê"/>
              <p:cNvSpPr/>
              <p:nvPr/>
            </p:nvSpPr>
            <p:spPr>
              <a:xfrm>
                <a:off x="8902800" y="3504960"/>
                <a:ext cx="1090080" cy="419040"/>
              </a:xfrm>
              <a:prstGeom prst="rect">
                <a:avLst/>
              </a:prstGeom>
              <a:noFill/>
              <a:ln w="0">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400" b="1"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198" name="íṥlïďé"/>
              <p:cNvSpPr txBox="1"/>
              <p:nvPr/>
            </p:nvSpPr>
            <p:spPr>
              <a:xfrm>
                <a:off x="9223200" y="3224880"/>
                <a:ext cx="448920" cy="272520"/>
              </a:xfrm>
              <a:prstGeom prst="rect">
                <a:avLst/>
              </a:prstGeom>
            </p:spPr>
            <p:txBody>
              <a:bodyPr wrap="none" lIns="90000" tIns="45000" rIns="90000" bIns="45000" anchor="ctr" anchorCtr="1">
                <a:prstTxWarp prst="textPlain">
                  <a:avLst>
                    <a:gd name="adj" fmla="val 50000"/>
                  </a:avLst>
                </a:prstTxWarp>
                <a:noAutofit/>
              </a:bodyPr>
              <a:lstStyle/>
              <a:p>
                <a:pPr algn="ctr" defTabSz="914400">
                  <a:lnSpc>
                    <a:spcPct val="100000"/>
                  </a:lnSpc>
                </a:pPr>
                <a:r>
                  <a:rPr lang="en-US" sz="1800" b="1" strike="noStrike" spc="-1">
                    <a:ln w="0">
                      <a:noFill/>
                    </a:ln>
                    <a:solidFill>
                      <a:schemeClr val="dk1">
                        <a:lumMod val="50000"/>
                        <a:lumOff val="50000"/>
                      </a:schemeClr>
                    </a:solidFill>
                    <a:latin typeface="Arial"/>
                    <a:ea typeface="微软雅黑"/>
                  </a:rPr>
                  <a:t>3</a:t>
                </a:r>
                <a:r>
                  <a:rPr lang="en-US" sz="100" b="1" strike="noStrike" spc="-1">
                    <a:ln w="0">
                      <a:noFill/>
                    </a:ln>
                    <a:solidFill>
                      <a:schemeClr val="dk1">
                        <a:lumMod val="50000"/>
                        <a:lumOff val="50000"/>
                      </a:schemeClr>
                    </a:solidFill>
                    <a:latin typeface="Arial"/>
                    <a:ea typeface="微软雅黑"/>
                  </a:rPr>
                  <a:t> </a:t>
                </a:r>
                <a:r>
                  <a:rPr lang="en-US" sz="1800" b="1" strike="noStrike" spc="-1">
                    <a:ln w="0">
                      <a:noFill/>
                    </a:ln>
                    <a:solidFill>
                      <a:schemeClr val="dk1">
                        <a:lumMod val="50000"/>
                        <a:lumOff val="50000"/>
                      </a:schemeClr>
                    </a:solidFill>
                    <a:latin typeface="Arial"/>
                    <a:ea typeface="微软雅黑"/>
                  </a:rPr>
                  <a:t>0K</a:t>
                </a:r>
                <a:endParaRPr lang="en-US" sz="1800" b="0" strike="noStrike" spc="-1">
                  <a:ln w="0">
                    <a:noFill/>
                  </a:ln>
                  <a:solidFill>
                    <a:schemeClr val="dk1">
                      <a:lumMod val="50000"/>
                      <a:lumOff val="50000"/>
                    </a:schemeClr>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191"/>
                                        </p:tgtEl>
                                        <p:attrNameLst>
                                          <p:attrName>style.visibility</p:attrName>
                                        </p:attrNameLst>
                                      </p:cBhvr>
                                      <p:to>
                                        <p:strVal val="visible"/>
                                      </p:to>
                                    </p:set>
                                    <p:animEffect transition="in" filter="wipe(down)">
                                      <p:cBhvr additive="repl">
                                        <p:cTn id="7" dur="500"/>
                                        <p:tgtEl>
                                          <p:spTgt spid="1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0" name="content.2.title"/>
          <p:cNvSpPr/>
          <p:nvPr/>
        </p:nvSpPr>
        <p:spPr>
          <a:xfrm>
            <a:off x="856008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如何科学衡量非量化指标</a:t>
            </a:r>
            <a:endParaRPr lang="en-US" sz="1800" b="0" strike="noStrike" spc="-1">
              <a:solidFill>
                <a:srgbClr val="000000"/>
              </a:solidFill>
              <a:latin typeface="Arial"/>
            </a:endParaRPr>
          </a:p>
        </p:txBody>
      </p:sp>
      <p:sp>
        <p:nvSpPr>
          <p:cNvPr id="201" name="content.2.content"/>
          <p:cNvSpPr/>
          <p:nvPr/>
        </p:nvSpPr>
        <p:spPr>
          <a:xfrm>
            <a:off x="7643520" y="2512080"/>
            <a:ext cx="3827520" cy="17409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定性与定量相结合</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借助问卷调研等方法</a:t>
            </a:r>
            <a:endParaRPr lang="en-US" sz="1200" b="0" strike="noStrike" spc="-1">
              <a:solidFill>
                <a:srgbClr val="000000"/>
              </a:solidFill>
              <a:latin typeface="Arial"/>
            </a:endParaRPr>
          </a:p>
        </p:txBody>
      </p:sp>
      <p:sp>
        <p:nvSpPr>
          <p:cNvPr id="20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3" name="content.3.title"/>
          <p:cNvSpPr/>
          <p:nvPr/>
        </p:nvSpPr>
        <p:spPr>
          <a:xfrm>
            <a:off x="8731440" y="4276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非量化指标与销售绩效的关联性</a:t>
            </a:r>
            <a:endParaRPr lang="en-US" sz="1800" b="0" strike="noStrike" spc="-1">
              <a:solidFill>
                <a:srgbClr val="000000"/>
              </a:solidFill>
              <a:latin typeface="Arial"/>
            </a:endParaRPr>
          </a:p>
        </p:txBody>
      </p:sp>
      <p:sp>
        <p:nvSpPr>
          <p:cNvPr id="204" name="content.3.content"/>
          <p:cNvSpPr/>
          <p:nvPr/>
        </p:nvSpPr>
        <p:spPr>
          <a:xfrm>
            <a:off x="7462440" y="4893480"/>
            <a:ext cx="4033080" cy="10926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客户满意度提高对销售额的正面影响</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品牌忠诚度提升带来长期客户关系</a:t>
            </a:r>
            <a:endParaRPr lang="en-US" sz="1200" b="0" strike="noStrike" spc="-1">
              <a:solidFill>
                <a:srgbClr val="000000"/>
              </a:solidFill>
              <a:latin typeface="Arial"/>
            </a:endParaRPr>
          </a:p>
        </p:txBody>
      </p:sp>
      <p:sp>
        <p:nvSpPr>
          <p:cNvPr id="20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6" name="content.4.title"/>
          <p:cNvSpPr/>
          <p:nvPr/>
        </p:nvSpPr>
        <p:spPr>
          <a:xfrm>
            <a:off x="1024200" y="4327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207" name="content.4.content"/>
          <p:cNvSpPr/>
          <p:nvPr/>
        </p:nvSpPr>
        <p:spPr>
          <a:xfrm>
            <a:off x="0" y="4819680"/>
            <a:ext cx="3898080" cy="11548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20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非量化指标的应用</a:t>
            </a:r>
            <a:endParaRPr lang="en-US" sz="3600" b="0" strike="noStrike" spc="-1">
              <a:solidFill>
                <a:schemeClr val="dk1"/>
              </a:solidFill>
              <a:latin typeface="Arial"/>
            </a:endParaRPr>
          </a:p>
        </p:txBody>
      </p:sp>
      <p:sp>
        <p:nvSpPr>
          <p:cNvPr id="20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0" name="content.1.title"/>
          <p:cNvSpPr/>
          <p:nvPr/>
        </p:nvSpPr>
        <p:spPr>
          <a:xfrm>
            <a:off x="1213560" y="2010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客户满意度的重要性</a:t>
            </a:r>
            <a:endParaRPr lang="en-US" sz="1800" b="0" strike="noStrike" spc="-1">
              <a:solidFill>
                <a:srgbClr val="000000"/>
              </a:solidFill>
              <a:latin typeface="Arial"/>
            </a:endParaRPr>
          </a:p>
        </p:txBody>
      </p:sp>
      <p:sp>
        <p:nvSpPr>
          <p:cNvPr id="211" name="content.1.content"/>
          <p:cNvSpPr/>
          <p:nvPr/>
        </p:nvSpPr>
        <p:spPr>
          <a:xfrm>
            <a:off x="68040" y="2511360"/>
            <a:ext cx="3771720" cy="11541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客户忠诚度的维护</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品牌口碑的提升</a:t>
            </a:r>
            <a:endParaRPr lang="en-US" sz="1200" b="0" strike="noStrike" spc="-1">
              <a:solidFill>
                <a:srgbClr val="000000"/>
              </a:solidFill>
              <a:latin typeface="Arial"/>
            </a:endParaRPr>
          </a:p>
        </p:txBody>
      </p:sp>
      <p:grpSp>
        <p:nvGrpSpPr>
          <p:cNvPr id="212" name="组合 4"/>
          <p:cNvGrpSpPr/>
          <p:nvPr/>
        </p:nvGrpSpPr>
        <p:grpSpPr>
          <a:xfrm>
            <a:off x="3839400" y="2049840"/>
            <a:ext cx="3803400" cy="3803400"/>
            <a:chOff x="3839400" y="2049840"/>
            <a:chExt cx="3803400" cy="3803400"/>
          </a:xfrm>
        </p:grpSpPr>
        <p:sp>
          <p:nvSpPr>
            <p:cNvPr id="213" name="íṧlîḋé"/>
            <p:cNvSpPr/>
            <p:nvPr/>
          </p:nvSpPr>
          <p:spPr>
            <a:xfrm>
              <a:off x="4236120" y="2049840"/>
              <a:ext cx="1800720" cy="1370520"/>
            </a:xfrm>
            <a:custGeom>
              <a:gdLst>
                <a:gd name="textAreaLeft" fmla="*/ 0 w 1800720"/>
                <a:gd name="textAreaRight" fmla="*/ 1801080 w 1800720"/>
                <a:gd name="textAreaTop" fmla="*/ 0 h 1370520"/>
                <a:gd name="textAreaBottom" fmla="*/ 1370880 h 1370520"/>
              </a:gdLst>
              <a:rect l="textAreaLeft" t="textAreaTop" r="textAreaRight" b="textAreaBottom"/>
              <a:pathLst>
                <a:path w="277" h="211">
                  <a:moveTo>
                    <a:pt x="71" y="211"/>
                  </a:moveTo>
                  <a:cubicBezTo>
                    <a:pt x="0" y="176"/>
                    <a:pt x="0" y="176"/>
                    <a:pt x="0" y="176"/>
                  </a:cubicBezTo>
                  <a:cubicBezTo>
                    <a:pt x="5" y="166"/>
                    <a:pt x="11" y="157"/>
                    <a:pt x="17" y="147"/>
                  </a:cubicBezTo>
                  <a:cubicBezTo>
                    <a:pt x="35" y="120"/>
                    <a:pt x="58" y="97"/>
                    <a:pt x="85" y="79"/>
                  </a:cubicBezTo>
                  <a:cubicBezTo>
                    <a:pt x="112" y="60"/>
                    <a:pt x="142" y="47"/>
                    <a:pt x="174" y="41"/>
                  </a:cubicBezTo>
                  <a:cubicBezTo>
                    <a:pt x="184" y="39"/>
                    <a:pt x="193" y="37"/>
                    <a:pt x="202" y="36"/>
                  </a:cubicBezTo>
                  <a:cubicBezTo>
                    <a:pt x="202" y="0"/>
                    <a:pt x="202" y="0"/>
                    <a:pt x="202" y="0"/>
                  </a:cubicBezTo>
                  <a:cubicBezTo>
                    <a:pt x="240" y="38"/>
                    <a:pt x="240" y="38"/>
                    <a:pt x="240" y="38"/>
                  </a:cubicBezTo>
                  <a:cubicBezTo>
                    <a:pt x="277" y="76"/>
                    <a:pt x="277" y="76"/>
                    <a:pt x="277" y="76"/>
                  </a:cubicBezTo>
                  <a:cubicBezTo>
                    <a:pt x="240" y="114"/>
                    <a:pt x="240" y="114"/>
                    <a:pt x="240" y="114"/>
                  </a:cubicBezTo>
                  <a:cubicBezTo>
                    <a:pt x="203" y="152"/>
                    <a:pt x="203" y="152"/>
                    <a:pt x="203" y="152"/>
                  </a:cubicBezTo>
                  <a:cubicBezTo>
                    <a:pt x="203" y="116"/>
                    <a:pt x="203" y="116"/>
                    <a:pt x="203" y="116"/>
                  </a:cubicBezTo>
                  <a:cubicBezTo>
                    <a:pt x="147" y="124"/>
                    <a:pt x="97" y="160"/>
                    <a:pt x="71" y="211"/>
                  </a:cubicBezTo>
                  <a:close/>
                </a:path>
              </a:pathLst>
            </a:custGeom>
            <a:solidFill>
              <a:schemeClr val="accent1"/>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14" name="íšļîďè"/>
            <p:cNvSpPr/>
            <p:nvPr/>
          </p:nvSpPr>
          <p:spPr>
            <a:xfrm>
              <a:off x="6265440" y="2453040"/>
              <a:ext cx="1377360" cy="1800720"/>
            </a:xfrm>
            <a:custGeom>
              <a:gdLst>
                <a:gd name="textAreaLeft" fmla="*/ 0 w 1377360"/>
                <a:gd name="textAreaRight" fmla="*/ 1377720 w 1377360"/>
                <a:gd name="textAreaTop" fmla="*/ 0 h 1800720"/>
                <a:gd name="textAreaBottom" fmla="*/ 1801080 h 1800720"/>
              </a:gdLst>
              <a:rect l="textAreaLeft" t="textAreaTop" r="textAreaRight" b="textAreaBottom"/>
              <a:pathLst>
                <a:path w="211" h="277">
                  <a:moveTo>
                    <a:pt x="0" y="71"/>
                  </a:moveTo>
                  <a:cubicBezTo>
                    <a:pt x="35" y="0"/>
                    <a:pt x="35" y="0"/>
                    <a:pt x="35" y="0"/>
                  </a:cubicBezTo>
                  <a:cubicBezTo>
                    <a:pt x="45" y="5"/>
                    <a:pt x="55" y="10"/>
                    <a:pt x="64" y="16"/>
                  </a:cubicBezTo>
                  <a:cubicBezTo>
                    <a:pt x="91" y="35"/>
                    <a:pt x="114" y="58"/>
                    <a:pt x="133" y="85"/>
                  </a:cubicBezTo>
                  <a:cubicBezTo>
                    <a:pt x="151" y="112"/>
                    <a:pt x="164" y="142"/>
                    <a:pt x="170" y="174"/>
                  </a:cubicBezTo>
                  <a:cubicBezTo>
                    <a:pt x="172" y="183"/>
                    <a:pt x="174" y="193"/>
                    <a:pt x="175" y="202"/>
                  </a:cubicBezTo>
                  <a:cubicBezTo>
                    <a:pt x="211" y="202"/>
                    <a:pt x="211" y="202"/>
                    <a:pt x="211" y="202"/>
                  </a:cubicBezTo>
                  <a:cubicBezTo>
                    <a:pt x="173" y="239"/>
                    <a:pt x="173" y="239"/>
                    <a:pt x="173" y="239"/>
                  </a:cubicBezTo>
                  <a:cubicBezTo>
                    <a:pt x="136" y="277"/>
                    <a:pt x="136" y="277"/>
                    <a:pt x="136" y="277"/>
                  </a:cubicBezTo>
                  <a:cubicBezTo>
                    <a:pt x="97" y="240"/>
                    <a:pt x="97" y="240"/>
                    <a:pt x="97" y="240"/>
                  </a:cubicBezTo>
                  <a:cubicBezTo>
                    <a:pt x="59" y="203"/>
                    <a:pt x="59" y="203"/>
                    <a:pt x="59" y="203"/>
                  </a:cubicBezTo>
                  <a:cubicBezTo>
                    <a:pt x="95" y="203"/>
                    <a:pt x="95" y="203"/>
                    <a:pt x="95" y="203"/>
                  </a:cubicBezTo>
                  <a:cubicBezTo>
                    <a:pt x="87" y="146"/>
                    <a:pt x="51" y="96"/>
                    <a:pt x="0" y="71"/>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15" name="iṧliḓê"/>
            <p:cNvSpPr/>
            <p:nvPr/>
          </p:nvSpPr>
          <p:spPr>
            <a:xfrm>
              <a:off x="5432040" y="4475880"/>
              <a:ext cx="1807560" cy="1377360"/>
            </a:xfrm>
            <a:custGeom>
              <a:gdLst>
                <a:gd name="textAreaLeft" fmla="*/ 0 w 1807560"/>
                <a:gd name="textAreaRight" fmla="*/ 1807920 w 1807560"/>
                <a:gd name="textAreaTop" fmla="*/ 0 h 1377360"/>
                <a:gd name="textAreaBottom" fmla="*/ 1377720 h 1377360"/>
              </a:gdLst>
              <a:rect l="textAreaLeft" t="textAreaTop" r="textAreaRight" b="textAreaBottom"/>
              <a:pathLst>
                <a:path w="277" h="211">
                  <a:moveTo>
                    <a:pt x="206" y="0"/>
                  </a:moveTo>
                  <a:cubicBezTo>
                    <a:pt x="277" y="35"/>
                    <a:pt x="277" y="35"/>
                    <a:pt x="277" y="35"/>
                  </a:cubicBezTo>
                  <a:cubicBezTo>
                    <a:pt x="273" y="45"/>
                    <a:pt x="267" y="55"/>
                    <a:pt x="261" y="64"/>
                  </a:cubicBezTo>
                  <a:cubicBezTo>
                    <a:pt x="242" y="92"/>
                    <a:pt x="219" y="115"/>
                    <a:pt x="192" y="133"/>
                  </a:cubicBezTo>
                  <a:cubicBezTo>
                    <a:pt x="165" y="151"/>
                    <a:pt x="135" y="164"/>
                    <a:pt x="103" y="171"/>
                  </a:cubicBezTo>
                  <a:cubicBezTo>
                    <a:pt x="94" y="173"/>
                    <a:pt x="84" y="174"/>
                    <a:pt x="75" y="175"/>
                  </a:cubicBezTo>
                  <a:cubicBezTo>
                    <a:pt x="75" y="211"/>
                    <a:pt x="75" y="211"/>
                    <a:pt x="75" y="211"/>
                  </a:cubicBezTo>
                  <a:cubicBezTo>
                    <a:pt x="38" y="174"/>
                    <a:pt x="38" y="174"/>
                    <a:pt x="38" y="174"/>
                  </a:cubicBezTo>
                  <a:cubicBezTo>
                    <a:pt x="0" y="136"/>
                    <a:pt x="0" y="136"/>
                    <a:pt x="0" y="136"/>
                  </a:cubicBezTo>
                  <a:cubicBezTo>
                    <a:pt x="37" y="98"/>
                    <a:pt x="37" y="98"/>
                    <a:pt x="37" y="98"/>
                  </a:cubicBezTo>
                  <a:cubicBezTo>
                    <a:pt x="74" y="60"/>
                    <a:pt x="74" y="60"/>
                    <a:pt x="74" y="60"/>
                  </a:cubicBezTo>
                  <a:cubicBezTo>
                    <a:pt x="74" y="95"/>
                    <a:pt x="74" y="95"/>
                    <a:pt x="74" y="95"/>
                  </a:cubicBezTo>
                  <a:cubicBezTo>
                    <a:pt x="131" y="87"/>
                    <a:pt x="181" y="52"/>
                    <a:pt x="206" y="0"/>
                  </a:cubicBezTo>
                  <a:close/>
                </a:path>
              </a:pathLst>
            </a:custGeom>
            <a:solidFill>
              <a:schemeClr val="accent3"/>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16" name="iṣ1iḋè"/>
            <p:cNvSpPr/>
            <p:nvPr/>
          </p:nvSpPr>
          <p:spPr>
            <a:xfrm>
              <a:off x="3839400" y="3649320"/>
              <a:ext cx="1370520" cy="1807560"/>
            </a:xfrm>
            <a:custGeom>
              <a:gdLst>
                <a:gd name="textAreaLeft" fmla="*/ 0 w 1370520"/>
                <a:gd name="textAreaRight" fmla="*/ 1370880 w 1370520"/>
                <a:gd name="textAreaTop" fmla="*/ 0 h 1807560"/>
                <a:gd name="textAreaBottom" fmla="*/ 1807920 h 1807560"/>
              </a:gdLst>
              <a:rect l="textAreaLeft" t="textAreaTop" r="textAreaRight" b="textAreaBottom"/>
              <a:pathLst>
                <a:path w="211" h="277">
                  <a:moveTo>
                    <a:pt x="211" y="206"/>
                  </a:moveTo>
                  <a:cubicBezTo>
                    <a:pt x="176" y="277"/>
                    <a:pt x="176" y="277"/>
                    <a:pt x="176" y="277"/>
                  </a:cubicBezTo>
                  <a:cubicBezTo>
                    <a:pt x="166" y="272"/>
                    <a:pt x="156" y="266"/>
                    <a:pt x="147" y="260"/>
                  </a:cubicBezTo>
                  <a:cubicBezTo>
                    <a:pt x="119" y="242"/>
                    <a:pt x="96" y="219"/>
                    <a:pt x="78" y="192"/>
                  </a:cubicBezTo>
                  <a:cubicBezTo>
                    <a:pt x="60" y="165"/>
                    <a:pt x="47" y="135"/>
                    <a:pt x="40" y="103"/>
                  </a:cubicBezTo>
                  <a:cubicBezTo>
                    <a:pt x="38" y="93"/>
                    <a:pt x="37" y="84"/>
                    <a:pt x="36" y="75"/>
                  </a:cubicBezTo>
                  <a:cubicBezTo>
                    <a:pt x="0" y="75"/>
                    <a:pt x="0" y="75"/>
                    <a:pt x="0" y="75"/>
                  </a:cubicBezTo>
                  <a:cubicBezTo>
                    <a:pt x="37" y="37"/>
                    <a:pt x="37" y="37"/>
                    <a:pt x="37" y="37"/>
                  </a:cubicBezTo>
                  <a:cubicBezTo>
                    <a:pt x="75" y="0"/>
                    <a:pt x="75" y="0"/>
                    <a:pt x="75" y="0"/>
                  </a:cubicBezTo>
                  <a:cubicBezTo>
                    <a:pt x="113" y="37"/>
                    <a:pt x="113" y="37"/>
                    <a:pt x="113" y="37"/>
                  </a:cubicBezTo>
                  <a:cubicBezTo>
                    <a:pt x="151" y="74"/>
                    <a:pt x="151" y="74"/>
                    <a:pt x="151" y="74"/>
                  </a:cubicBezTo>
                  <a:cubicBezTo>
                    <a:pt x="116" y="74"/>
                    <a:pt x="116" y="74"/>
                    <a:pt x="116" y="74"/>
                  </a:cubicBezTo>
                  <a:cubicBezTo>
                    <a:pt x="124" y="131"/>
                    <a:pt x="159" y="180"/>
                    <a:pt x="211" y="206"/>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17" name="îŝḻíḓé"/>
            <p:cNvSpPr/>
            <p:nvPr/>
          </p:nvSpPr>
          <p:spPr>
            <a:xfrm>
              <a:off x="4630680" y="2395800"/>
              <a:ext cx="701640" cy="701640"/>
            </a:xfrm>
            <a:prstGeom prst="ellipse">
              <a:avLst/>
            </a:prstGeom>
            <a:solidFill>
              <a:schemeClr val="accent1"/>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1</a:t>
              </a:r>
              <a:endParaRPr lang="en-US" sz="1800" b="0" strike="noStrike" spc="-1">
                <a:solidFill>
                  <a:srgbClr val="FFFFFF"/>
                </a:solidFill>
                <a:latin typeface="Arial"/>
              </a:endParaRPr>
            </a:p>
          </p:txBody>
        </p:sp>
        <p:sp>
          <p:nvSpPr>
            <p:cNvPr id="218" name="iṡ1îḓé"/>
            <p:cNvSpPr/>
            <p:nvPr/>
          </p:nvSpPr>
          <p:spPr>
            <a:xfrm>
              <a:off x="6586560" y="285372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2</a:t>
              </a:r>
              <a:endParaRPr lang="en-US" sz="1800" b="0" strike="noStrike" spc="-1">
                <a:solidFill>
                  <a:srgbClr val="000000"/>
                </a:solidFill>
                <a:latin typeface="Arial"/>
              </a:endParaRPr>
            </a:p>
          </p:txBody>
        </p:sp>
        <p:sp>
          <p:nvSpPr>
            <p:cNvPr id="219" name="iś1îḓè"/>
            <p:cNvSpPr/>
            <p:nvPr/>
          </p:nvSpPr>
          <p:spPr>
            <a:xfrm>
              <a:off x="6097680" y="4819680"/>
              <a:ext cx="701640" cy="701640"/>
            </a:xfrm>
            <a:prstGeom prst="ellipse">
              <a:avLst/>
            </a:prstGeom>
            <a:solidFill>
              <a:schemeClr val="accent3"/>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3</a:t>
              </a:r>
              <a:endParaRPr lang="en-US" sz="1800" b="0" strike="noStrike" spc="-1">
                <a:solidFill>
                  <a:srgbClr val="000000"/>
                </a:solidFill>
                <a:latin typeface="Arial"/>
              </a:endParaRPr>
            </a:p>
          </p:txBody>
        </p:sp>
        <p:sp>
          <p:nvSpPr>
            <p:cNvPr id="220" name="işḷiḍé"/>
            <p:cNvSpPr/>
            <p:nvPr/>
          </p:nvSpPr>
          <p:spPr>
            <a:xfrm>
              <a:off x="4173120" y="433080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4</a:t>
              </a:r>
              <a:endParaRPr lang="en-US" sz="1800" b="0" strike="noStrike" spc="-1">
                <a:solidFill>
                  <a:srgbClr val="000000"/>
                </a:solidFill>
                <a:latin typeface="Arial"/>
              </a:endParaRPr>
            </a:p>
          </p:txBody>
        </p:sp>
      </p:grpSp>
      <p:cxnSp>
        <p:nvCxnSpPr>
          <p:cNvPr id="221" name="直接连接符 13"/>
          <p:cNvCxnSpPr/>
          <p:nvPr/>
        </p:nvCxnSpPr>
        <p:spPr>
          <a:xfrm flipH="1">
            <a:off x="68040" y="3665520"/>
            <a:ext cx="4254120" cy="27000"/>
          </a:xfrm>
          <a:prstGeom prst="straightConnector1">
            <a:avLst/>
          </a:prstGeom>
          <a:ln w="3175" cap="rnd">
            <a:solidFill>
              <a:srgbClr val="FFFFFF">
                <a:lumMod val="75000"/>
              </a:srgbClr>
            </a:solidFill>
            <a:round/>
          </a:ln>
        </p:spPr>
      </p:cxnSp>
      <p:cxnSp>
        <p:nvCxnSpPr>
          <p:cNvPr id="222" name="直接连接符 14"/>
          <p:cNvCxnSpPr/>
          <p:nvPr/>
        </p:nvCxnSpPr>
        <p:spPr>
          <a:xfrm flipH="1">
            <a:off x="7102800" y="4253760"/>
            <a:ext cx="4969440" cy="23400"/>
          </a:xfrm>
          <a:prstGeom prst="straightConnector1">
            <a:avLst/>
          </a:prstGeom>
          <a:ln w="3175" cap="rnd">
            <a:solidFill>
              <a:srgbClr val="FFFFFF">
                <a:lumMod val="75000"/>
              </a:srgbClr>
            </a:solidFill>
            <a:round/>
          </a:ln>
        </p:spPr>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nodeType="clickEffect">
                                  <p:stCondLst>
                                    <p:cond delay="0"/>
                                  </p:stCondLst>
                                  <p:childTnLst>
                                    <p:set>
                                      <p:cBhvr>
                                        <p:cTn id="6" dur="1" fill="hold">
                                          <p:stCondLst>
                                            <p:cond delay="0"/>
                                          </p:stCondLst>
                                        </p:cTn>
                                        <p:tgtEl>
                                          <p:spTgt spid="212"/>
                                        </p:tgtEl>
                                        <p:attrNameLst>
                                          <p:attrName>style.visibility</p:attrName>
                                        </p:attrNameLst>
                                      </p:cBhvr>
                                      <p:to>
                                        <p:strVal val="visible"/>
                                      </p:to>
                                    </p:set>
                                    <p:animEffect transition="in" filter="wheel(1)">
                                      <p:cBhvr additive="repl">
                                        <p:cTn id="7" dur="2000"/>
                                        <p:tgtEl>
                                          <p:spTgt spid="2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23" name="组合 12"/>
          <p:cNvGrpSpPr/>
          <p:nvPr/>
        </p:nvGrpSpPr>
        <p:grpSpPr>
          <a:xfrm>
            <a:off x="-720" y="396720"/>
            <a:ext cx="12191760" cy="1449720"/>
            <a:chOff x="-720" y="396720"/>
            <a:chExt cx="12191760" cy="1449720"/>
          </a:xfrm>
        </p:grpSpPr>
        <p:sp>
          <p:nvSpPr>
            <p:cNvPr id="224"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25"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226"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227"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8"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数据分析在业绩评估中的应用</a:t>
            </a:r>
            <a:endParaRPr lang="en-US" sz="2200" b="0" strike="noStrike" spc="-1">
              <a:solidFill>
                <a:srgbClr val="000000"/>
              </a:solidFill>
              <a:latin typeface="Arial"/>
            </a:endParaRPr>
          </a:p>
        </p:txBody>
      </p:sp>
      <p:sp>
        <p:nvSpPr>
          <p:cNvPr id="229"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数据分析工具如</a:t>
            </a:r>
            <a:r>
              <a:rPr lang="en-US" sz="1400" b="0" strike="noStrike" spc="148">
                <a:solidFill>
                  <a:schemeClr val="dk1"/>
                </a:solidFill>
                <a:latin typeface="Arial"/>
                <a:ea typeface="微软雅黑"/>
              </a:rPr>
              <a:t>BI</a:t>
            </a:r>
            <a:r>
              <a:rPr lang="zh-CN" sz="1400" b="0" strike="noStrike" spc="148">
                <a:solidFill>
                  <a:schemeClr val="dk1"/>
                </a:solidFill>
                <a:latin typeface="Arial"/>
                <a:ea typeface="微软雅黑"/>
              </a:rPr>
              <a:t>系统可以帮助管理者快速了解销售数据，从中找出团队表现的亮点和问题所在。通过数据分析，可以制定有效的销售策略，提升团队整体绩效。</a:t>
            </a:r>
            <a:endParaRPr lang="en-US" sz="1400" b="0" strike="noStrike" spc="-1">
              <a:solidFill>
                <a:srgbClr val="000000"/>
              </a:solidFill>
              <a:latin typeface="Arial"/>
            </a:endParaRPr>
          </a:p>
        </p:txBody>
      </p:sp>
      <p:sp>
        <p:nvSpPr>
          <p:cNvPr id="230"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223"/>
                                        </p:tgtEl>
                                        <p:attrNameLst>
                                          <p:attrName>style.visibility</p:attrName>
                                        </p:attrNameLst>
                                      </p:cBhvr>
                                      <p:to>
                                        <p:strVal val="visible"/>
                                      </p:to>
                                    </p:set>
                                    <p:animEffect transition="in" filter="fade">
                                      <p:cBhvr additive="repl">
                                        <p:cTn id="7" dur="500"/>
                                        <p:tgtEl>
                                          <p:spTgt spid="2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31" name="组合 5"/>
          <p:cNvGrpSpPr/>
          <p:nvPr/>
        </p:nvGrpSpPr>
        <p:grpSpPr>
          <a:xfrm>
            <a:off x="4655880" y="1123920"/>
            <a:ext cx="6864480" cy="4960080"/>
            <a:chOff x="4655880" y="1123920"/>
            <a:chExt cx="6864480" cy="4960080"/>
          </a:xfrm>
        </p:grpSpPr>
        <p:cxnSp>
          <p:nvCxnSpPr>
            <p:cNvPr id="232"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233" name="iSlide"/>
            <p:cNvGrpSpPr/>
            <p:nvPr/>
          </p:nvGrpSpPr>
          <p:grpSpPr>
            <a:xfrm>
              <a:off x="4835880" y="1432800"/>
              <a:ext cx="6684480" cy="604080"/>
              <a:chOff x="4835880" y="1432800"/>
              <a:chExt cx="6684480" cy="604080"/>
            </a:xfrm>
          </p:grpSpPr>
          <p:cxnSp>
            <p:nvCxnSpPr>
              <p:cNvPr id="234"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235" name="íS1ïdè"/>
              <p:cNvGrpSpPr/>
              <p:nvPr/>
            </p:nvGrpSpPr>
            <p:grpSpPr>
              <a:xfrm>
                <a:off x="4835880" y="1432800"/>
                <a:ext cx="2304360" cy="604080"/>
                <a:chOff x="4835880" y="1432800"/>
                <a:chExt cx="2304360" cy="604080"/>
              </a:xfrm>
            </p:grpSpPr>
            <p:sp>
              <p:nvSpPr>
                <p:cNvPr id="236"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37"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38" name="îṡḻïḓè"/>
            <p:cNvGrpSpPr/>
            <p:nvPr/>
          </p:nvGrpSpPr>
          <p:grpSpPr>
            <a:xfrm>
              <a:off x="4835880" y="2562120"/>
              <a:ext cx="6684480" cy="604080"/>
              <a:chOff x="4835880" y="2562120"/>
              <a:chExt cx="6684480" cy="604080"/>
            </a:xfrm>
          </p:grpSpPr>
          <p:cxnSp>
            <p:nvCxnSpPr>
              <p:cNvPr id="239"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240" name="î$ḻïḓê"/>
              <p:cNvGrpSpPr/>
              <p:nvPr/>
            </p:nvGrpSpPr>
            <p:grpSpPr>
              <a:xfrm>
                <a:off x="4835880" y="2562120"/>
                <a:ext cx="2304360" cy="604080"/>
                <a:chOff x="4835880" y="2562120"/>
                <a:chExt cx="2304360" cy="604080"/>
              </a:xfrm>
            </p:grpSpPr>
            <p:sp>
              <p:nvSpPr>
                <p:cNvPr id="241"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42"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43" name="ïṥḻíḑé"/>
            <p:cNvGrpSpPr/>
            <p:nvPr/>
          </p:nvGrpSpPr>
          <p:grpSpPr>
            <a:xfrm>
              <a:off x="4835880" y="3691440"/>
              <a:ext cx="6684480" cy="604080"/>
              <a:chOff x="4835880" y="3691440"/>
              <a:chExt cx="6684480" cy="604080"/>
            </a:xfrm>
          </p:grpSpPr>
          <p:cxnSp>
            <p:nvCxnSpPr>
              <p:cNvPr id="244"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245" name="ïṡlíḋê"/>
              <p:cNvGrpSpPr/>
              <p:nvPr/>
            </p:nvGrpSpPr>
            <p:grpSpPr>
              <a:xfrm>
                <a:off x="4835880" y="3691440"/>
                <a:ext cx="2304360" cy="604080"/>
                <a:chOff x="4835880" y="3691440"/>
                <a:chExt cx="2304360" cy="604080"/>
              </a:xfrm>
            </p:grpSpPr>
            <p:sp>
              <p:nvSpPr>
                <p:cNvPr id="246"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47"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48" name="ïṩḻiḑè"/>
            <p:cNvGrpSpPr/>
            <p:nvPr/>
          </p:nvGrpSpPr>
          <p:grpSpPr>
            <a:xfrm>
              <a:off x="4835880" y="4820760"/>
              <a:ext cx="6684480" cy="604080"/>
              <a:chOff x="4835880" y="4820760"/>
              <a:chExt cx="6684480" cy="604080"/>
            </a:xfrm>
          </p:grpSpPr>
          <p:cxnSp>
            <p:nvCxnSpPr>
              <p:cNvPr id="249"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250" name="íŝľíḋê"/>
              <p:cNvGrpSpPr/>
              <p:nvPr/>
            </p:nvGrpSpPr>
            <p:grpSpPr>
              <a:xfrm>
                <a:off x="4835880" y="4820760"/>
                <a:ext cx="2304360" cy="604080"/>
                <a:chOff x="4835880" y="4820760"/>
                <a:chExt cx="2304360" cy="604080"/>
              </a:xfrm>
            </p:grpSpPr>
            <p:sp>
              <p:nvSpPr>
                <p:cNvPr id="251"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52"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253"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实地考察的意义</a:t>
            </a:r>
            <a:endParaRPr lang="en-US" sz="3600" b="0" strike="noStrike" spc="-1">
              <a:solidFill>
                <a:schemeClr val="dk1"/>
              </a:solidFill>
              <a:latin typeface="Arial"/>
            </a:endParaRPr>
          </a:p>
        </p:txBody>
      </p:sp>
      <p:sp>
        <p:nvSpPr>
          <p:cNvPr id="254"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发现潜在问题</a:t>
            </a:r>
            <a:endParaRPr lang="en-US" sz="1400" b="0" strike="noStrike" spc="-1">
              <a:solidFill>
                <a:srgbClr val="000000"/>
              </a:solidFill>
              <a:latin typeface="Arial"/>
            </a:endParaRPr>
          </a:p>
        </p:txBody>
      </p:sp>
      <p:sp>
        <p:nvSpPr>
          <p:cNvPr id="255"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全面了解团队表现</a:t>
            </a:r>
            <a:endParaRPr lang="en-US" sz="1400" b="0" strike="noStrike" spc="-1">
              <a:solidFill>
                <a:srgbClr val="000000"/>
              </a:solidFill>
              <a:latin typeface="Arial"/>
            </a:endParaRPr>
          </a:p>
        </p:txBody>
      </p:sp>
      <p:sp>
        <p:nvSpPr>
          <p:cNvPr id="256"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提高团队绩效</a:t>
            </a:r>
            <a:endParaRPr lang="en-US" sz="1400" b="0" strike="noStrike" spc="-1">
              <a:solidFill>
                <a:srgbClr val="000000"/>
              </a:solidFill>
              <a:latin typeface="Arial"/>
            </a:endParaRPr>
          </a:p>
        </p:txBody>
      </p:sp>
      <p:sp>
        <p:nvSpPr>
          <p:cNvPr id="257"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及时纠正发现的问题</a:t>
            </a:r>
            <a:endParaRPr lang="en-US" sz="1400" b="0" strike="noStrike" spc="-1">
              <a:solidFill>
                <a:srgbClr val="000000"/>
              </a:solidFill>
              <a:latin typeface="Arial"/>
            </a:endParaRPr>
          </a:p>
        </p:txBody>
      </p:sp>
      <p:sp>
        <p:nvSpPr>
          <p:cNvPr id="258"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数据与实地结合，更全面评估团队表现</a:t>
            </a:r>
            <a:endParaRPr lang="en-US" sz="1400" b="0" strike="noStrike" spc="-1">
              <a:solidFill>
                <a:srgbClr val="000000"/>
              </a:solidFill>
              <a:latin typeface="Arial"/>
            </a:endParaRPr>
          </a:p>
        </p:txBody>
      </p:sp>
      <p:sp>
        <p:nvSpPr>
          <p:cNvPr id="259"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实地考察与数据分析的结合</a:t>
            </a:r>
            <a:endParaRPr lang="en-US" sz="1400" b="0" strike="noStrike" spc="-1">
              <a:solidFill>
                <a:srgbClr val="000000"/>
              </a:solidFill>
              <a:latin typeface="Arial"/>
            </a:endParaRPr>
          </a:p>
        </p:txBody>
      </p:sp>
      <p:sp>
        <p:nvSpPr>
          <p:cNvPr id="260"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261"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31"/>
                                        </p:tgtEl>
                                        <p:attrNameLst>
                                          <p:attrName>style.visibility</p:attrName>
                                        </p:attrNameLst>
                                      </p:cBhvr>
                                      <p:to>
                                        <p:strVal val="visible"/>
                                      </p:to>
                                    </p:set>
                                    <p:anim calcmode="lin" valueType="num">
                                      <p:cBhvr additive="repl">
                                        <p:cTn id="7" dur="500" fill="hold"/>
                                        <p:tgtEl>
                                          <p:spTgt spid="231"/>
                                        </p:tgtEl>
                                        <p:attrNameLst>
                                          <p:attrName>ppt_x</p:attrName>
                                        </p:attrNameLst>
                                      </p:cBhvr>
                                      <p:tavLst>
                                        <p:tav tm="0">
                                          <p:val>
                                            <p:strVal val="#ppt_x"/>
                                          </p:val>
                                        </p:tav>
                                        <p:tav tm="100000">
                                          <p:val>
                                            <p:strVal val="#ppt_x"/>
                                          </p:val>
                                        </p:tav>
                                      </p:tavLst>
                                    </p:anim>
                                    <p:anim calcmode="lin" valueType="num">
                                      <p:cBhvr additive="repl">
                                        <p:cTn id="8" dur="500" fill="hold"/>
                                        <p:tgtEl>
                                          <p:spTgt spid="23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2"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63"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64"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6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26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第三章 反馈机制设计与实施</a:t>
            </a:r>
            <a:endParaRPr lang="en-US" sz="3600" b="0" strike="noStrike" spc="-1">
              <a:solidFill>
                <a:schemeClr val="dk1"/>
              </a:solidFill>
              <a:latin typeface="Arial"/>
            </a:endParaRPr>
          </a:p>
        </p:txBody>
      </p:sp>
      <p:sp>
        <p:nvSpPr>
          <p:cNvPr id="26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264"/>
                                        </p:tgtEl>
                                        <p:attrNameLst>
                                          <p:attrName>style.visibility</p:attrName>
                                        </p:attrNameLst>
                                      </p:cBhvr>
                                      <p:to>
                                        <p:strVal val="visible"/>
                                      </p:to>
                                    </p:set>
                                    <p:anim calcmode="lin" valueType="num">
                                      <p:cBhvr additive="repl">
                                        <p:cTn id="7" dur="500" fill="hold"/>
                                        <p:tgtEl>
                                          <p:spTgt spid="264"/>
                                        </p:tgtEl>
                                        <p:attrNameLst>
                                          <p:attrName>ppt_x</p:attrName>
                                        </p:attrNameLst>
                                      </p:cBhvr>
                                      <p:tavLst>
                                        <p:tav tm="0">
                                          <p:val>
                                            <p:strVal val="#ppt_x"/>
                                          </p:val>
                                        </p:tav>
                                        <p:tav tm="100000">
                                          <p:val>
                                            <p:strVal val="#ppt_x"/>
                                          </p:val>
                                        </p:tav>
                                      </p:tavLst>
                                    </p:anim>
                                    <p:anim calcmode="lin" valueType="num">
                                      <p:cBhvr additive="repl">
                                        <p:cTn id="8" dur="500" fill="hold"/>
                                        <p:tgtEl>
                                          <p:spTgt spid="264"/>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263"/>
                                        </p:tgtEl>
                                        <p:attrNameLst>
                                          <p:attrName>style.visibility</p:attrName>
                                        </p:attrNameLst>
                                      </p:cBhvr>
                                      <p:to>
                                        <p:strVal val="visible"/>
                                      </p:to>
                                    </p:set>
                                    <p:anim calcmode="lin" valueType="num">
                                      <p:cBhvr additive="repl">
                                        <p:cTn id="13" dur="500" fill="hold"/>
                                        <p:tgtEl>
                                          <p:spTgt spid="263"/>
                                        </p:tgtEl>
                                        <p:attrNameLst>
                                          <p:attrName>ppt_x</p:attrName>
                                        </p:attrNameLst>
                                      </p:cBhvr>
                                      <p:tavLst>
                                        <p:tav tm="0">
                                          <p:val>
                                            <p:strVal val="0-#ppt_w/2"/>
                                          </p:val>
                                        </p:tav>
                                        <p:tav tm="100000">
                                          <p:val>
                                            <p:strVal val="#ppt_x"/>
                                          </p:val>
                                        </p:tav>
                                      </p:tavLst>
                                    </p:anim>
                                    <p:anim calcmode="lin" valueType="num">
                                      <p:cBhvr additive="repl">
                                        <p:cTn id="14" dur="500" fill="hold"/>
                                        <p:tgtEl>
                                          <p:spTgt spid="263"/>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262"/>
                                        </p:tgtEl>
                                        <p:attrNameLst>
                                          <p:attrName>style.visibility</p:attrName>
                                        </p:attrNameLst>
                                      </p:cBhvr>
                                      <p:to>
                                        <p:strVal val="visible"/>
                                      </p:to>
                                    </p:set>
                                    <p:anim calcmode="lin" valueType="num">
                                      <p:cBhvr additive="repl">
                                        <p:cTn id="17" dur="500" fill="hold"/>
                                        <p:tgtEl>
                                          <p:spTgt spid="262"/>
                                        </p:tgtEl>
                                        <p:attrNameLst>
                                          <p:attrName>ppt_x</p:attrName>
                                        </p:attrNameLst>
                                      </p:cBhvr>
                                      <p:tavLst>
                                        <p:tav tm="0">
                                          <p:val>
                                            <p:strVal val="1+#ppt_w/2"/>
                                          </p:val>
                                        </p:tav>
                                        <p:tav tm="100000">
                                          <p:val>
                                            <p:strVal val="#ppt_x"/>
                                          </p:val>
                                        </p:tav>
                                      </p:tavLst>
                                    </p:anim>
                                    <p:anim calcmode="lin" valueType="num">
                                      <p:cBhvr additive="repl">
                                        <p:cTn id="18" dur="500" fill="hold"/>
                                        <p:tgtEl>
                                          <p:spTgt spid="26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68" name="组合 12"/>
          <p:cNvGrpSpPr/>
          <p:nvPr/>
        </p:nvGrpSpPr>
        <p:grpSpPr>
          <a:xfrm>
            <a:off x="-720" y="396720"/>
            <a:ext cx="12191760" cy="1449720"/>
            <a:chOff x="-720" y="396720"/>
            <a:chExt cx="12191760" cy="1449720"/>
          </a:xfrm>
        </p:grpSpPr>
        <p:sp>
          <p:nvSpPr>
            <p:cNvPr id="269"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70"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271"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272"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73"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及时有效的反馈</a:t>
            </a:r>
            <a:endParaRPr lang="en-US" sz="2200" b="0" strike="noStrike" spc="-1">
              <a:solidFill>
                <a:srgbClr val="000000"/>
              </a:solidFill>
              <a:latin typeface="Arial"/>
            </a:endParaRPr>
          </a:p>
        </p:txBody>
      </p:sp>
      <p:sp>
        <p:nvSpPr>
          <p:cNvPr id="274"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在销售团队的业绩评估中，及时沟通业绩表现至关重要。给予团队成员正面和负面反馈可以帮助他们了解自身表现，建立高效的反馈渠道可以确保信息的及时传递。同时，制定好反馈信息的处理方式也是提升团队业绩的关键之一。</a:t>
            </a:r>
            <a:endParaRPr lang="en-US" sz="1400" b="0" strike="noStrike" spc="-1">
              <a:solidFill>
                <a:srgbClr val="000000"/>
              </a:solidFill>
              <a:latin typeface="Arial"/>
            </a:endParaRPr>
          </a:p>
        </p:txBody>
      </p:sp>
      <p:sp>
        <p:nvSpPr>
          <p:cNvPr id="275"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268"/>
                                        </p:tgtEl>
                                        <p:attrNameLst>
                                          <p:attrName>style.visibility</p:attrName>
                                        </p:attrNameLst>
                                      </p:cBhvr>
                                      <p:to>
                                        <p:strVal val="visible"/>
                                      </p:to>
                                    </p:set>
                                    <p:animEffect transition="in" filter="fade">
                                      <p:cBhvr additive="repl">
                                        <p:cTn id="7" dur="500"/>
                                        <p:tgtEl>
                                          <p:spTgt spid="2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76" name="组合 5"/>
          <p:cNvGrpSpPr/>
          <p:nvPr/>
        </p:nvGrpSpPr>
        <p:grpSpPr>
          <a:xfrm>
            <a:off x="4655880" y="1123920"/>
            <a:ext cx="6864480" cy="4960080"/>
            <a:chOff x="4655880" y="1123920"/>
            <a:chExt cx="6864480" cy="4960080"/>
          </a:xfrm>
        </p:grpSpPr>
        <p:cxnSp>
          <p:nvCxnSpPr>
            <p:cNvPr id="277"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278" name="iSlide"/>
            <p:cNvGrpSpPr/>
            <p:nvPr/>
          </p:nvGrpSpPr>
          <p:grpSpPr>
            <a:xfrm>
              <a:off x="4835880" y="1432800"/>
              <a:ext cx="6684480" cy="604080"/>
              <a:chOff x="4835880" y="1432800"/>
              <a:chExt cx="6684480" cy="604080"/>
            </a:xfrm>
          </p:grpSpPr>
          <p:cxnSp>
            <p:nvCxnSpPr>
              <p:cNvPr id="279"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280" name="íS1ïdè"/>
              <p:cNvGrpSpPr/>
              <p:nvPr/>
            </p:nvGrpSpPr>
            <p:grpSpPr>
              <a:xfrm>
                <a:off x="4835880" y="1432800"/>
                <a:ext cx="2304360" cy="604080"/>
                <a:chOff x="4835880" y="1432800"/>
                <a:chExt cx="2304360" cy="604080"/>
              </a:xfrm>
            </p:grpSpPr>
            <p:sp>
              <p:nvSpPr>
                <p:cNvPr id="281"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82"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83" name="îṡḻïḓè"/>
            <p:cNvGrpSpPr/>
            <p:nvPr/>
          </p:nvGrpSpPr>
          <p:grpSpPr>
            <a:xfrm>
              <a:off x="4835880" y="2562120"/>
              <a:ext cx="6684480" cy="604080"/>
              <a:chOff x="4835880" y="2562120"/>
              <a:chExt cx="6684480" cy="604080"/>
            </a:xfrm>
          </p:grpSpPr>
          <p:cxnSp>
            <p:nvCxnSpPr>
              <p:cNvPr id="284"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285" name="î$ḻïḓê"/>
              <p:cNvGrpSpPr/>
              <p:nvPr/>
            </p:nvGrpSpPr>
            <p:grpSpPr>
              <a:xfrm>
                <a:off x="4835880" y="2562120"/>
                <a:ext cx="2304360" cy="604080"/>
                <a:chOff x="4835880" y="2562120"/>
                <a:chExt cx="2304360" cy="604080"/>
              </a:xfrm>
            </p:grpSpPr>
            <p:sp>
              <p:nvSpPr>
                <p:cNvPr id="286"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87"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88" name="ïṥḻíḑé"/>
            <p:cNvGrpSpPr/>
            <p:nvPr/>
          </p:nvGrpSpPr>
          <p:grpSpPr>
            <a:xfrm>
              <a:off x="4835880" y="3691440"/>
              <a:ext cx="6684480" cy="604080"/>
              <a:chOff x="4835880" y="3691440"/>
              <a:chExt cx="6684480" cy="604080"/>
            </a:xfrm>
          </p:grpSpPr>
          <p:cxnSp>
            <p:nvCxnSpPr>
              <p:cNvPr id="289"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290" name="ïṡlíḋê"/>
              <p:cNvGrpSpPr/>
              <p:nvPr/>
            </p:nvGrpSpPr>
            <p:grpSpPr>
              <a:xfrm>
                <a:off x="4835880" y="3691440"/>
                <a:ext cx="2304360" cy="604080"/>
                <a:chOff x="4835880" y="3691440"/>
                <a:chExt cx="2304360" cy="604080"/>
              </a:xfrm>
            </p:grpSpPr>
            <p:sp>
              <p:nvSpPr>
                <p:cNvPr id="291"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92"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93" name="ïṩḻiḑè"/>
            <p:cNvGrpSpPr/>
            <p:nvPr/>
          </p:nvGrpSpPr>
          <p:grpSpPr>
            <a:xfrm>
              <a:off x="4835880" y="4820760"/>
              <a:ext cx="6684480" cy="604080"/>
              <a:chOff x="4835880" y="4820760"/>
              <a:chExt cx="6684480" cy="604080"/>
            </a:xfrm>
          </p:grpSpPr>
          <p:cxnSp>
            <p:nvCxnSpPr>
              <p:cNvPr id="294"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295" name="íŝľíḋê"/>
              <p:cNvGrpSpPr/>
              <p:nvPr/>
            </p:nvGrpSpPr>
            <p:grpSpPr>
              <a:xfrm>
                <a:off x="4835880" y="4820760"/>
                <a:ext cx="2304360" cy="604080"/>
                <a:chOff x="4835880" y="4820760"/>
                <a:chExt cx="2304360" cy="604080"/>
              </a:xfrm>
            </p:grpSpPr>
            <p:sp>
              <p:nvSpPr>
                <p:cNvPr id="296"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97"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298"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个性化反馈计划的制定</a:t>
            </a:r>
            <a:endParaRPr lang="en-US" sz="3600" b="0" strike="noStrike" spc="-1">
              <a:solidFill>
                <a:schemeClr val="dk1"/>
              </a:solidFill>
              <a:latin typeface="Arial"/>
            </a:endParaRPr>
          </a:p>
        </p:txBody>
      </p:sp>
      <p:sp>
        <p:nvSpPr>
          <p:cNvPr id="299"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根据个体特点量身定制</a:t>
            </a:r>
            <a:endParaRPr lang="en-US" sz="1400" b="0" strike="noStrike" spc="-1">
              <a:solidFill>
                <a:srgbClr val="000000"/>
              </a:solidFill>
              <a:latin typeface="Arial"/>
            </a:endParaRPr>
          </a:p>
        </p:txBody>
      </p:sp>
      <p:sp>
        <p:nvSpPr>
          <p:cNvPr id="300"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针对不同个体制定个性化的反馈计划</a:t>
            </a:r>
            <a:endParaRPr lang="en-US" sz="1400" b="0" strike="noStrike" spc="-1">
              <a:solidFill>
                <a:srgbClr val="000000"/>
              </a:solidFill>
              <a:latin typeface="Arial"/>
            </a:endParaRPr>
          </a:p>
        </p:txBody>
      </p:sp>
      <p:sp>
        <p:nvSpPr>
          <p:cNvPr id="301"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激励个体实现目标</a:t>
            </a:r>
            <a:endParaRPr lang="en-US" sz="1400" b="0" strike="noStrike" spc="-1">
              <a:solidFill>
                <a:srgbClr val="000000"/>
              </a:solidFill>
              <a:latin typeface="Arial"/>
            </a:endParaRPr>
          </a:p>
        </p:txBody>
      </p:sp>
      <p:sp>
        <p:nvSpPr>
          <p:cNvPr id="302"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考虑个体潜力和发展方向</a:t>
            </a:r>
            <a:endParaRPr lang="en-US" sz="1400" b="0" strike="noStrike" spc="-1">
              <a:solidFill>
                <a:srgbClr val="000000"/>
              </a:solidFill>
              <a:latin typeface="Arial"/>
            </a:endParaRPr>
          </a:p>
        </p:txBody>
      </p:sp>
      <p:sp>
        <p:nvSpPr>
          <p:cNvPr id="303"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持续激励促进成长</a:t>
            </a:r>
            <a:endParaRPr lang="en-US" sz="1400" b="0" strike="noStrike" spc="-1">
              <a:solidFill>
                <a:srgbClr val="000000"/>
              </a:solidFill>
              <a:latin typeface="Arial"/>
            </a:endParaRPr>
          </a:p>
        </p:txBody>
      </p:sp>
      <p:sp>
        <p:nvSpPr>
          <p:cNvPr id="304"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激励团队成员不断进步</a:t>
            </a:r>
            <a:endParaRPr lang="en-US" sz="1400" b="0" strike="noStrike" spc="-1">
              <a:solidFill>
                <a:srgbClr val="000000"/>
              </a:solidFill>
              <a:latin typeface="Arial"/>
            </a:endParaRPr>
          </a:p>
        </p:txBody>
      </p:sp>
      <p:sp>
        <p:nvSpPr>
          <p:cNvPr id="305"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306"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76"/>
                                        </p:tgtEl>
                                        <p:attrNameLst>
                                          <p:attrName>style.visibility</p:attrName>
                                        </p:attrNameLst>
                                      </p:cBhvr>
                                      <p:to>
                                        <p:strVal val="visible"/>
                                      </p:to>
                                    </p:set>
                                    <p:anim calcmode="lin" valueType="num">
                                      <p:cBhvr additive="repl">
                                        <p:cTn id="7" dur="500" fill="hold"/>
                                        <p:tgtEl>
                                          <p:spTgt spid="276"/>
                                        </p:tgtEl>
                                        <p:attrNameLst>
                                          <p:attrName>ppt_x</p:attrName>
                                        </p:attrNameLst>
                                      </p:cBhvr>
                                      <p:tavLst>
                                        <p:tav tm="0">
                                          <p:val>
                                            <p:strVal val="#ppt_x"/>
                                          </p:val>
                                        </p:tav>
                                        <p:tav tm="100000">
                                          <p:val>
                                            <p:strVal val="#ppt_x"/>
                                          </p:val>
                                        </p:tav>
                                      </p:tavLst>
                                    </p:anim>
                                    <p:anim calcmode="lin" valueType="num">
                                      <p:cBhvr additive="repl">
                                        <p:cTn id="8" dur="500" fill="hold"/>
                                        <p:tgtEl>
                                          <p:spTgt spid="27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07" name="组合 12"/>
          <p:cNvGrpSpPr/>
          <p:nvPr/>
        </p:nvGrpSpPr>
        <p:grpSpPr>
          <a:xfrm>
            <a:off x="-720" y="396720"/>
            <a:ext cx="12191760" cy="1449720"/>
            <a:chOff x="-720" y="396720"/>
            <a:chExt cx="12191760" cy="1449720"/>
          </a:xfrm>
        </p:grpSpPr>
        <p:sp>
          <p:nvSpPr>
            <p:cNvPr id="308"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09"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310"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311"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2"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鼓励团队间互相学习</a:t>
            </a:r>
            <a:endParaRPr lang="en-US" sz="2200" b="0" strike="noStrike" spc="-1">
              <a:solidFill>
                <a:srgbClr val="000000"/>
              </a:solidFill>
              <a:latin typeface="Arial"/>
            </a:endParaRPr>
          </a:p>
        </p:txBody>
      </p:sp>
      <p:sp>
        <p:nvSpPr>
          <p:cNvPr id="313"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团队间互相学习是团队共同进步的关键。建立共享学习机制可以促进团队成员之间的交流和学习，多渠道分享成功经验和案例可以帮助团队成员更快地提升自己的能力，从而促进团队内部的学习和成长。</a:t>
            </a:r>
            <a:endParaRPr lang="en-US" sz="1400" b="0" strike="noStrike" spc="-1">
              <a:solidFill>
                <a:srgbClr val="000000"/>
              </a:solidFill>
              <a:latin typeface="Arial"/>
            </a:endParaRPr>
          </a:p>
        </p:txBody>
      </p:sp>
      <p:sp>
        <p:nvSpPr>
          <p:cNvPr id="314"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307"/>
                                        </p:tgtEl>
                                        <p:attrNameLst>
                                          <p:attrName>style.visibility</p:attrName>
                                        </p:attrNameLst>
                                      </p:cBhvr>
                                      <p:to>
                                        <p:strVal val="visible"/>
                                      </p:to>
                                    </p:set>
                                    <p:animEffect transition="in" filter="fade">
                                      <p:cBhvr additive="repl">
                                        <p:cTn id="7" dur="500"/>
                                        <p:tgtEl>
                                          <p:spTgt spid="3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6" name="content.2.title"/>
          <p:cNvSpPr/>
          <p:nvPr/>
        </p:nvSpPr>
        <p:spPr>
          <a:xfrm>
            <a:off x="856008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制定挑战目标</a:t>
            </a:r>
            <a:endParaRPr lang="en-US" sz="1800" b="0" strike="noStrike" spc="-1">
              <a:solidFill>
                <a:srgbClr val="000000"/>
              </a:solidFill>
              <a:latin typeface="Arial"/>
            </a:endParaRPr>
          </a:p>
        </p:txBody>
      </p:sp>
      <p:sp>
        <p:nvSpPr>
          <p:cNvPr id="317" name="content.2.content"/>
          <p:cNvSpPr/>
          <p:nvPr/>
        </p:nvSpPr>
        <p:spPr>
          <a:xfrm>
            <a:off x="7643520" y="2512080"/>
            <a:ext cx="3827520" cy="17409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促使团队成员超越自我</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激励团队持续进步</a:t>
            </a:r>
            <a:endParaRPr lang="en-US" sz="1200" b="0" strike="noStrike" spc="-1">
              <a:solidFill>
                <a:srgbClr val="000000"/>
              </a:solidFill>
              <a:latin typeface="Arial"/>
            </a:endParaRPr>
          </a:p>
        </p:txBody>
      </p:sp>
      <p:sp>
        <p:nvSpPr>
          <p:cNvPr id="31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9" name="content.3.title"/>
          <p:cNvSpPr/>
          <p:nvPr/>
        </p:nvSpPr>
        <p:spPr>
          <a:xfrm>
            <a:off x="8731440" y="4276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持续激励与挑战的平衡</a:t>
            </a:r>
            <a:endParaRPr lang="en-US" sz="1800" b="0" strike="noStrike" spc="-1">
              <a:solidFill>
                <a:srgbClr val="000000"/>
              </a:solidFill>
              <a:latin typeface="Arial"/>
            </a:endParaRPr>
          </a:p>
        </p:txBody>
      </p:sp>
      <p:sp>
        <p:nvSpPr>
          <p:cNvPr id="320" name="content.3.content"/>
          <p:cNvSpPr/>
          <p:nvPr/>
        </p:nvSpPr>
        <p:spPr>
          <a:xfrm>
            <a:off x="7462440" y="4893480"/>
            <a:ext cx="4033080" cy="10926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保持激励效果持久</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鼓励团队面对挑战</a:t>
            </a:r>
            <a:endParaRPr lang="en-US" sz="1200" b="0" strike="noStrike" spc="-1">
              <a:solidFill>
                <a:srgbClr val="000000"/>
              </a:solidFill>
              <a:latin typeface="Arial"/>
            </a:endParaRPr>
          </a:p>
        </p:txBody>
      </p:sp>
      <p:sp>
        <p:nvSpPr>
          <p:cNvPr id="32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2" name="content.4.title"/>
          <p:cNvSpPr/>
          <p:nvPr/>
        </p:nvSpPr>
        <p:spPr>
          <a:xfrm>
            <a:off x="1024200" y="4327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323" name="content.4.content"/>
          <p:cNvSpPr/>
          <p:nvPr/>
        </p:nvSpPr>
        <p:spPr>
          <a:xfrm>
            <a:off x="0" y="4819680"/>
            <a:ext cx="3898080" cy="11548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3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激励机制与业绩挑战</a:t>
            </a:r>
            <a:endParaRPr lang="en-US" sz="3600" b="0" strike="noStrike" spc="-1">
              <a:solidFill>
                <a:schemeClr val="dk1"/>
              </a:solidFill>
              <a:latin typeface="Arial"/>
            </a:endParaRPr>
          </a:p>
        </p:txBody>
      </p:sp>
      <p:sp>
        <p:nvSpPr>
          <p:cNvPr id="32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6" name="content.1.title"/>
          <p:cNvSpPr/>
          <p:nvPr/>
        </p:nvSpPr>
        <p:spPr>
          <a:xfrm>
            <a:off x="1213560" y="2010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设定激励机制</a:t>
            </a:r>
            <a:endParaRPr lang="en-US" sz="1800" b="0" strike="noStrike" spc="-1">
              <a:solidFill>
                <a:srgbClr val="000000"/>
              </a:solidFill>
              <a:latin typeface="Arial"/>
            </a:endParaRPr>
          </a:p>
        </p:txBody>
      </p:sp>
      <p:sp>
        <p:nvSpPr>
          <p:cNvPr id="327" name="content.1.content"/>
          <p:cNvSpPr/>
          <p:nvPr/>
        </p:nvSpPr>
        <p:spPr>
          <a:xfrm>
            <a:off x="68040" y="2511360"/>
            <a:ext cx="3771720" cy="11541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激励团队成员提升业绩</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激发团队潜力</a:t>
            </a:r>
            <a:endParaRPr lang="en-US" sz="1200" b="0" strike="noStrike" spc="-1">
              <a:solidFill>
                <a:srgbClr val="000000"/>
              </a:solidFill>
              <a:latin typeface="Arial"/>
            </a:endParaRPr>
          </a:p>
        </p:txBody>
      </p:sp>
      <p:grpSp>
        <p:nvGrpSpPr>
          <p:cNvPr id="328" name="组合 4"/>
          <p:cNvGrpSpPr/>
          <p:nvPr/>
        </p:nvGrpSpPr>
        <p:grpSpPr>
          <a:xfrm>
            <a:off x="3839400" y="2049840"/>
            <a:ext cx="3803400" cy="3803400"/>
            <a:chOff x="3839400" y="2049840"/>
            <a:chExt cx="3803400" cy="3803400"/>
          </a:xfrm>
        </p:grpSpPr>
        <p:sp>
          <p:nvSpPr>
            <p:cNvPr id="329" name="íṧlîḋé"/>
            <p:cNvSpPr/>
            <p:nvPr/>
          </p:nvSpPr>
          <p:spPr>
            <a:xfrm>
              <a:off x="4236120" y="2049840"/>
              <a:ext cx="1800720" cy="1370520"/>
            </a:xfrm>
            <a:custGeom>
              <a:gdLst>
                <a:gd name="textAreaLeft" fmla="*/ 0 w 1800720"/>
                <a:gd name="textAreaRight" fmla="*/ 1801080 w 1800720"/>
                <a:gd name="textAreaTop" fmla="*/ 0 h 1370520"/>
                <a:gd name="textAreaBottom" fmla="*/ 1370880 h 1370520"/>
              </a:gdLst>
              <a:rect l="textAreaLeft" t="textAreaTop" r="textAreaRight" b="textAreaBottom"/>
              <a:pathLst>
                <a:path w="277" h="211">
                  <a:moveTo>
                    <a:pt x="71" y="211"/>
                  </a:moveTo>
                  <a:cubicBezTo>
                    <a:pt x="0" y="176"/>
                    <a:pt x="0" y="176"/>
                    <a:pt x="0" y="176"/>
                  </a:cubicBezTo>
                  <a:cubicBezTo>
                    <a:pt x="5" y="166"/>
                    <a:pt x="11" y="157"/>
                    <a:pt x="17" y="147"/>
                  </a:cubicBezTo>
                  <a:cubicBezTo>
                    <a:pt x="35" y="120"/>
                    <a:pt x="58" y="97"/>
                    <a:pt x="85" y="79"/>
                  </a:cubicBezTo>
                  <a:cubicBezTo>
                    <a:pt x="112" y="60"/>
                    <a:pt x="142" y="47"/>
                    <a:pt x="174" y="41"/>
                  </a:cubicBezTo>
                  <a:cubicBezTo>
                    <a:pt x="184" y="39"/>
                    <a:pt x="193" y="37"/>
                    <a:pt x="202" y="36"/>
                  </a:cubicBezTo>
                  <a:cubicBezTo>
                    <a:pt x="202" y="0"/>
                    <a:pt x="202" y="0"/>
                    <a:pt x="202" y="0"/>
                  </a:cubicBezTo>
                  <a:cubicBezTo>
                    <a:pt x="240" y="38"/>
                    <a:pt x="240" y="38"/>
                    <a:pt x="240" y="38"/>
                  </a:cubicBezTo>
                  <a:cubicBezTo>
                    <a:pt x="277" y="76"/>
                    <a:pt x="277" y="76"/>
                    <a:pt x="277" y="76"/>
                  </a:cubicBezTo>
                  <a:cubicBezTo>
                    <a:pt x="240" y="114"/>
                    <a:pt x="240" y="114"/>
                    <a:pt x="240" y="114"/>
                  </a:cubicBezTo>
                  <a:cubicBezTo>
                    <a:pt x="203" y="152"/>
                    <a:pt x="203" y="152"/>
                    <a:pt x="203" y="152"/>
                  </a:cubicBezTo>
                  <a:cubicBezTo>
                    <a:pt x="203" y="116"/>
                    <a:pt x="203" y="116"/>
                    <a:pt x="203" y="116"/>
                  </a:cubicBezTo>
                  <a:cubicBezTo>
                    <a:pt x="147" y="124"/>
                    <a:pt x="97" y="160"/>
                    <a:pt x="71" y="211"/>
                  </a:cubicBezTo>
                  <a:close/>
                </a:path>
              </a:pathLst>
            </a:custGeom>
            <a:solidFill>
              <a:schemeClr val="accent1"/>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30" name="íšļîďè"/>
            <p:cNvSpPr/>
            <p:nvPr/>
          </p:nvSpPr>
          <p:spPr>
            <a:xfrm>
              <a:off x="6265440" y="2453040"/>
              <a:ext cx="1377360" cy="1800720"/>
            </a:xfrm>
            <a:custGeom>
              <a:gdLst>
                <a:gd name="textAreaLeft" fmla="*/ 0 w 1377360"/>
                <a:gd name="textAreaRight" fmla="*/ 1377720 w 1377360"/>
                <a:gd name="textAreaTop" fmla="*/ 0 h 1800720"/>
                <a:gd name="textAreaBottom" fmla="*/ 1801080 h 1800720"/>
              </a:gdLst>
              <a:rect l="textAreaLeft" t="textAreaTop" r="textAreaRight" b="textAreaBottom"/>
              <a:pathLst>
                <a:path w="211" h="277">
                  <a:moveTo>
                    <a:pt x="0" y="71"/>
                  </a:moveTo>
                  <a:cubicBezTo>
                    <a:pt x="35" y="0"/>
                    <a:pt x="35" y="0"/>
                    <a:pt x="35" y="0"/>
                  </a:cubicBezTo>
                  <a:cubicBezTo>
                    <a:pt x="45" y="5"/>
                    <a:pt x="55" y="10"/>
                    <a:pt x="64" y="16"/>
                  </a:cubicBezTo>
                  <a:cubicBezTo>
                    <a:pt x="91" y="35"/>
                    <a:pt x="114" y="58"/>
                    <a:pt x="133" y="85"/>
                  </a:cubicBezTo>
                  <a:cubicBezTo>
                    <a:pt x="151" y="112"/>
                    <a:pt x="164" y="142"/>
                    <a:pt x="170" y="174"/>
                  </a:cubicBezTo>
                  <a:cubicBezTo>
                    <a:pt x="172" y="183"/>
                    <a:pt x="174" y="193"/>
                    <a:pt x="175" y="202"/>
                  </a:cubicBezTo>
                  <a:cubicBezTo>
                    <a:pt x="211" y="202"/>
                    <a:pt x="211" y="202"/>
                    <a:pt x="211" y="202"/>
                  </a:cubicBezTo>
                  <a:cubicBezTo>
                    <a:pt x="173" y="239"/>
                    <a:pt x="173" y="239"/>
                    <a:pt x="173" y="239"/>
                  </a:cubicBezTo>
                  <a:cubicBezTo>
                    <a:pt x="136" y="277"/>
                    <a:pt x="136" y="277"/>
                    <a:pt x="136" y="277"/>
                  </a:cubicBezTo>
                  <a:cubicBezTo>
                    <a:pt x="97" y="240"/>
                    <a:pt x="97" y="240"/>
                    <a:pt x="97" y="240"/>
                  </a:cubicBezTo>
                  <a:cubicBezTo>
                    <a:pt x="59" y="203"/>
                    <a:pt x="59" y="203"/>
                    <a:pt x="59" y="203"/>
                  </a:cubicBezTo>
                  <a:cubicBezTo>
                    <a:pt x="95" y="203"/>
                    <a:pt x="95" y="203"/>
                    <a:pt x="95" y="203"/>
                  </a:cubicBezTo>
                  <a:cubicBezTo>
                    <a:pt x="87" y="146"/>
                    <a:pt x="51" y="96"/>
                    <a:pt x="0" y="71"/>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31" name="iṧliḓê"/>
            <p:cNvSpPr/>
            <p:nvPr/>
          </p:nvSpPr>
          <p:spPr>
            <a:xfrm>
              <a:off x="5432040" y="4475880"/>
              <a:ext cx="1807560" cy="1377360"/>
            </a:xfrm>
            <a:custGeom>
              <a:gdLst>
                <a:gd name="textAreaLeft" fmla="*/ 0 w 1807560"/>
                <a:gd name="textAreaRight" fmla="*/ 1807920 w 1807560"/>
                <a:gd name="textAreaTop" fmla="*/ 0 h 1377360"/>
                <a:gd name="textAreaBottom" fmla="*/ 1377720 h 1377360"/>
              </a:gdLst>
              <a:rect l="textAreaLeft" t="textAreaTop" r="textAreaRight" b="textAreaBottom"/>
              <a:pathLst>
                <a:path w="277" h="211">
                  <a:moveTo>
                    <a:pt x="206" y="0"/>
                  </a:moveTo>
                  <a:cubicBezTo>
                    <a:pt x="277" y="35"/>
                    <a:pt x="277" y="35"/>
                    <a:pt x="277" y="35"/>
                  </a:cubicBezTo>
                  <a:cubicBezTo>
                    <a:pt x="273" y="45"/>
                    <a:pt x="267" y="55"/>
                    <a:pt x="261" y="64"/>
                  </a:cubicBezTo>
                  <a:cubicBezTo>
                    <a:pt x="242" y="92"/>
                    <a:pt x="219" y="115"/>
                    <a:pt x="192" y="133"/>
                  </a:cubicBezTo>
                  <a:cubicBezTo>
                    <a:pt x="165" y="151"/>
                    <a:pt x="135" y="164"/>
                    <a:pt x="103" y="171"/>
                  </a:cubicBezTo>
                  <a:cubicBezTo>
                    <a:pt x="94" y="173"/>
                    <a:pt x="84" y="174"/>
                    <a:pt x="75" y="175"/>
                  </a:cubicBezTo>
                  <a:cubicBezTo>
                    <a:pt x="75" y="211"/>
                    <a:pt x="75" y="211"/>
                    <a:pt x="75" y="211"/>
                  </a:cubicBezTo>
                  <a:cubicBezTo>
                    <a:pt x="38" y="174"/>
                    <a:pt x="38" y="174"/>
                    <a:pt x="38" y="174"/>
                  </a:cubicBezTo>
                  <a:cubicBezTo>
                    <a:pt x="0" y="136"/>
                    <a:pt x="0" y="136"/>
                    <a:pt x="0" y="136"/>
                  </a:cubicBezTo>
                  <a:cubicBezTo>
                    <a:pt x="37" y="98"/>
                    <a:pt x="37" y="98"/>
                    <a:pt x="37" y="98"/>
                  </a:cubicBezTo>
                  <a:cubicBezTo>
                    <a:pt x="74" y="60"/>
                    <a:pt x="74" y="60"/>
                    <a:pt x="74" y="60"/>
                  </a:cubicBezTo>
                  <a:cubicBezTo>
                    <a:pt x="74" y="95"/>
                    <a:pt x="74" y="95"/>
                    <a:pt x="74" y="95"/>
                  </a:cubicBezTo>
                  <a:cubicBezTo>
                    <a:pt x="131" y="87"/>
                    <a:pt x="181" y="52"/>
                    <a:pt x="206" y="0"/>
                  </a:cubicBezTo>
                  <a:close/>
                </a:path>
              </a:pathLst>
            </a:custGeom>
            <a:solidFill>
              <a:schemeClr val="accent3"/>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32" name="iṣ1iḋè"/>
            <p:cNvSpPr/>
            <p:nvPr/>
          </p:nvSpPr>
          <p:spPr>
            <a:xfrm>
              <a:off x="3839400" y="3649320"/>
              <a:ext cx="1370520" cy="1807560"/>
            </a:xfrm>
            <a:custGeom>
              <a:gdLst>
                <a:gd name="textAreaLeft" fmla="*/ 0 w 1370520"/>
                <a:gd name="textAreaRight" fmla="*/ 1370880 w 1370520"/>
                <a:gd name="textAreaTop" fmla="*/ 0 h 1807560"/>
                <a:gd name="textAreaBottom" fmla="*/ 1807920 h 1807560"/>
              </a:gdLst>
              <a:rect l="textAreaLeft" t="textAreaTop" r="textAreaRight" b="textAreaBottom"/>
              <a:pathLst>
                <a:path w="211" h="277">
                  <a:moveTo>
                    <a:pt x="211" y="206"/>
                  </a:moveTo>
                  <a:cubicBezTo>
                    <a:pt x="176" y="277"/>
                    <a:pt x="176" y="277"/>
                    <a:pt x="176" y="277"/>
                  </a:cubicBezTo>
                  <a:cubicBezTo>
                    <a:pt x="166" y="272"/>
                    <a:pt x="156" y="266"/>
                    <a:pt x="147" y="260"/>
                  </a:cubicBezTo>
                  <a:cubicBezTo>
                    <a:pt x="119" y="242"/>
                    <a:pt x="96" y="219"/>
                    <a:pt x="78" y="192"/>
                  </a:cubicBezTo>
                  <a:cubicBezTo>
                    <a:pt x="60" y="165"/>
                    <a:pt x="47" y="135"/>
                    <a:pt x="40" y="103"/>
                  </a:cubicBezTo>
                  <a:cubicBezTo>
                    <a:pt x="38" y="93"/>
                    <a:pt x="37" y="84"/>
                    <a:pt x="36" y="75"/>
                  </a:cubicBezTo>
                  <a:cubicBezTo>
                    <a:pt x="0" y="75"/>
                    <a:pt x="0" y="75"/>
                    <a:pt x="0" y="75"/>
                  </a:cubicBezTo>
                  <a:cubicBezTo>
                    <a:pt x="37" y="37"/>
                    <a:pt x="37" y="37"/>
                    <a:pt x="37" y="37"/>
                  </a:cubicBezTo>
                  <a:cubicBezTo>
                    <a:pt x="75" y="0"/>
                    <a:pt x="75" y="0"/>
                    <a:pt x="75" y="0"/>
                  </a:cubicBezTo>
                  <a:cubicBezTo>
                    <a:pt x="113" y="37"/>
                    <a:pt x="113" y="37"/>
                    <a:pt x="113" y="37"/>
                  </a:cubicBezTo>
                  <a:cubicBezTo>
                    <a:pt x="151" y="74"/>
                    <a:pt x="151" y="74"/>
                    <a:pt x="151" y="74"/>
                  </a:cubicBezTo>
                  <a:cubicBezTo>
                    <a:pt x="116" y="74"/>
                    <a:pt x="116" y="74"/>
                    <a:pt x="116" y="74"/>
                  </a:cubicBezTo>
                  <a:cubicBezTo>
                    <a:pt x="124" y="131"/>
                    <a:pt x="159" y="180"/>
                    <a:pt x="211" y="206"/>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33" name="îŝḻíḓé"/>
            <p:cNvSpPr/>
            <p:nvPr/>
          </p:nvSpPr>
          <p:spPr>
            <a:xfrm>
              <a:off x="4630680" y="2395800"/>
              <a:ext cx="701640" cy="701640"/>
            </a:xfrm>
            <a:prstGeom prst="ellipse">
              <a:avLst/>
            </a:prstGeom>
            <a:solidFill>
              <a:schemeClr val="accent1"/>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1</a:t>
              </a:r>
              <a:endParaRPr lang="en-US" sz="1800" b="0" strike="noStrike" spc="-1">
                <a:solidFill>
                  <a:srgbClr val="FFFFFF"/>
                </a:solidFill>
                <a:latin typeface="Arial"/>
              </a:endParaRPr>
            </a:p>
          </p:txBody>
        </p:sp>
        <p:sp>
          <p:nvSpPr>
            <p:cNvPr id="334" name="iṡ1îḓé"/>
            <p:cNvSpPr/>
            <p:nvPr/>
          </p:nvSpPr>
          <p:spPr>
            <a:xfrm>
              <a:off x="6586560" y="285372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2</a:t>
              </a:r>
              <a:endParaRPr lang="en-US" sz="1800" b="0" strike="noStrike" spc="-1">
                <a:solidFill>
                  <a:srgbClr val="000000"/>
                </a:solidFill>
                <a:latin typeface="Arial"/>
              </a:endParaRPr>
            </a:p>
          </p:txBody>
        </p:sp>
        <p:sp>
          <p:nvSpPr>
            <p:cNvPr id="335" name="iś1îḓè"/>
            <p:cNvSpPr/>
            <p:nvPr/>
          </p:nvSpPr>
          <p:spPr>
            <a:xfrm>
              <a:off x="6097680" y="4819680"/>
              <a:ext cx="701640" cy="701640"/>
            </a:xfrm>
            <a:prstGeom prst="ellipse">
              <a:avLst/>
            </a:prstGeom>
            <a:solidFill>
              <a:schemeClr val="accent3"/>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3</a:t>
              </a:r>
              <a:endParaRPr lang="en-US" sz="1800" b="0" strike="noStrike" spc="-1">
                <a:solidFill>
                  <a:srgbClr val="000000"/>
                </a:solidFill>
                <a:latin typeface="Arial"/>
              </a:endParaRPr>
            </a:p>
          </p:txBody>
        </p:sp>
        <p:sp>
          <p:nvSpPr>
            <p:cNvPr id="336" name="işḷiḍé"/>
            <p:cNvSpPr/>
            <p:nvPr/>
          </p:nvSpPr>
          <p:spPr>
            <a:xfrm>
              <a:off x="4173120" y="433080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4</a:t>
              </a:r>
              <a:endParaRPr lang="en-US" sz="1800" b="0" strike="noStrike" spc="-1">
                <a:solidFill>
                  <a:srgbClr val="000000"/>
                </a:solidFill>
                <a:latin typeface="Arial"/>
              </a:endParaRPr>
            </a:p>
          </p:txBody>
        </p:sp>
      </p:grpSp>
      <p:cxnSp>
        <p:nvCxnSpPr>
          <p:cNvPr id="337" name="直接连接符 13"/>
          <p:cNvCxnSpPr/>
          <p:nvPr/>
        </p:nvCxnSpPr>
        <p:spPr>
          <a:xfrm flipH="1">
            <a:off x="68040" y="3665520"/>
            <a:ext cx="4254120" cy="27000"/>
          </a:xfrm>
          <a:prstGeom prst="straightConnector1">
            <a:avLst/>
          </a:prstGeom>
          <a:ln w="3175" cap="rnd">
            <a:solidFill>
              <a:srgbClr val="FFFFFF">
                <a:lumMod val="75000"/>
              </a:srgbClr>
            </a:solidFill>
            <a:round/>
          </a:ln>
        </p:spPr>
      </p:cxnSp>
      <p:cxnSp>
        <p:nvCxnSpPr>
          <p:cNvPr id="338" name="直接连接符 14"/>
          <p:cNvCxnSpPr/>
          <p:nvPr/>
        </p:nvCxnSpPr>
        <p:spPr>
          <a:xfrm flipH="1">
            <a:off x="7102800" y="4253760"/>
            <a:ext cx="4969440" cy="23400"/>
          </a:xfrm>
          <a:prstGeom prst="straightConnector1">
            <a:avLst/>
          </a:prstGeom>
          <a:ln w="3175" cap="rnd">
            <a:solidFill>
              <a:srgbClr val="FFFFFF">
                <a:lumMod val="75000"/>
              </a:srgbClr>
            </a:solidFill>
            <a:round/>
          </a:ln>
        </p:spPr>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nodeType="clickEffect">
                                  <p:stCondLst>
                                    <p:cond delay="0"/>
                                  </p:stCondLst>
                                  <p:childTnLst>
                                    <p:set>
                                      <p:cBhvr>
                                        <p:cTn id="6" dur="1" fill="hold">
                                          <p:stCondLst>
                                            <p:cond delay="0"/>
                                          </p:stCondLst>
                                        </p:cTn>
                                        <p:tgtEl>
                                          <p:spTgt spid="328"/>
                                        </p:tgtEl>
                                        <p:attrNameLst>
                                          <p:attrName>style.visibility</p:attrName>
                                        </p:attrNameLst>
                                      </p:cBhvr>
                                      <p:to>
                                        <p:strVal val="visible"/>
                                      </p:to>
                                    </p:set>
                                    <p:animEffect transition="in" filter="wheel(1)">
                                      <p:cBhvr additive="repl">
                                        <p:cTn id="7" dur="2000"/>
                                        <p:tgtEl>
                                          <p:spTgt spid="3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团队业绩反馈关键要点</a:t>
            </a:r>
            <a:endParaRPr lang="en-US" sz="3600" b="0" strike="noStrike" spc="-1">
              <a:solidFill>
                <a:schemeClr val="dk1"/>
              </a:solidFill>
              <a:latin typeface="Arial"/>
            </a:endParaRPr>
          </a:p>
        </p:txBody>
      </p:sp>
      <p:sp>
        <p:nvSpPr>
          <p:cNvPr id="340"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建立有效反馈体系</a:t>
            </a:r>
            <a:endParaRPr lang="en-US" sz="1400" b="0" strike="noStrike" spc="-1">
              <a:solidFill>
                <a:srgbClr val="000000"/>
              </a:solidFill>
              <a:latin typeface="Arial"/>
            </a:endParaRPr>
          </a:p>
        </p:txBody>
      </p:sp>
      <p:sp>
        <p:nvSpPr>
          <p:cNvPr id="341"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反馈机制设计</a:t>
            </a:r>
            <a:endParaRPr lang="en-US" sz="2000" b="0" strike="noStrike" spc="-1">
              <a:solidFill>
                <a:srgbClr val="000000"/>
              </a:solidFill>
              <a:latin typeface="Arial"/>
            </a:endParaRPr>
          </a:p>
        </p:txBody>
      </p:sp>
      <p:sp>
        <p:nvSpPr>
          <p:cNvPr id="34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34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34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促进团队共同进步</a:t>
            </a:r>
            <a:endParaRPr lang="en-US" sz="1400" b="0" strike="noStrike" spc="-1">
              <a:solidFill>
                <a:srgbClr val="000000"/>
              </a:solidFill>
              <a:latin typeface="Arial"/>
            </a:endParaRPr>
          </a:p>
        </p:txBody>
      </p:sp>
      <p:sp>
        <p:nvSpPr>
          <p:cNvPr id="34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团队学习机制</a:t>
            </a:r>
            <a:endParaRPr lang="en-US" sz="2000" b="0" strike="noStrike" spc="-1">
              <a:solidFill>
                <a:srgbClr val="000000"/>
              </a:solidFill>
              <a:latin typeface="Arial"/>
            </a:endParaRPr>
          </a:p>
        </p:txBody>
      </p:sp>
      <p:sp>
        <p:nvSpPr>
          <p:cNvPr id="34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34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激励个体发展</a:t>
            </a:r>
            <a:endParaRPr lang="en-US" sz="1400" b="0" strike="noStrike" spc="-1">
              <a:solidFill>
                <a:srgbClr val="000000"/>
              </a:solidFill>
              <a:latin typeface="Arial"/>
            </a:endParaRPr>
          </a:p>
        </p:txBody>
      </p:sp>
      <p:sp>
        <p:nvSpPr>
          <p:cNvPr id="34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个性化反馈计划</a:t>
            </a:r>
            <a:endParaRPr lang="en-US" sz="2000" b="0" strike="noStrike" spc="-1">
              <a:solidFill>
                <a:srgbClr val="000000"/>
              </a:solidFill>
              <a:latin typeface="Arial"/>
            </a:endParaRPr>
          </a:p>
        </p:txBody>
      </p:sp>
      <p:grpSp>
        <p:nvGrpSpPr>
          <p:cNvPr id="349" name="组合 1"/>
          <p:cNvGrpSpPr/>
          <p:nvPr/>
        </p:nvGrpSpPr>
        <p:grpSpPr>
          <a:xfrm>
            <a:off x="7400520" y="1547280"/>
            <a:ext cx="4089960" cy="3641760"/>
            <a:chOff x="7400520" y="1547280"/>
            <a:chExt cx="4089960" cy="3641760"/>
          </a:xfrm>
        </p:grpSpPr>
        <p:sp>
          <p:nvSpPr>
            <p:cNvPr id="350" name="îsḷïdê"/>
            <p:cNvSpPr/>
            <p:nvPr/>
          </p:nvSpPr>
          <p:spPr>
            <a:xfrm>
              <a:off x="7805520" y="1952280"/>
              <a:ext cx="3284640" cy="2831400"/>
            </a:xfrm>
            <a:prstGeom prst="triangle">
              <a:avLst>
                <a:gd name="adj" fmla="val 50000"/>
              </a:avLst>
            </a:prstGeom>
            <a:noFill/>
            <a:ln w="3175">
              <a:solidFill>
                <a:srgbClr val="FFFFFF">
                  <a:lumMod val="75000"/>
                </a:srgbClr>
              </a:solid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51" name="íSľídé"/>
            <p:cNvSpPr/>
            <p:nvPr/>
          </p:nvSpPr>
          <p:spPr>
            <a:xfrm>
              <a:off x="740052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352" name="íşľîdé"/>
            <p:cNvSpPr/>
            <p:nvPr/>
          </p:nvSpPr>
          <p:spPr>
            <a:xfrm>
              <a:off x="1068084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353" name="iślïdè"/>
            <p:cNvSpPr/>
            <p:nvPr/>
          </p:nvSpPr>
          <p:spPr>
            <a:xfrm>
              <a:off x="9042840" y="1547280"/>
              <a:ext cx="809640" cy="809640"/>
            </a:xfrm>
            <a:prstGeom prst="ellipse">
              <a:avLst/>
            </a:prstGeom>
            <a:solidFill>
              <a:schemeClr val="accent3"/>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000000"/>
                </a:solidFill>
                <a:latin typeface="Arial"/>
              </a:endParaRPr>
            </a:p>
          </p:txBody>
        </p:sp>
        <p:grpSp>
          <p:nvGrpSpPr>
            <p:cNvPr id="354" name="íś1ïḍè"/>
            <p:cNvGrpSpPr/>
            <p:nvPr/>
          </p:nvGrpSpPr>
          <p:grpSpPr>
            <a:xfrm>
              <a:off x="8902800" y="3224880"/>
              <a:ext cx="1090080" cy="699120"/>
              <a:chOff x="8902800" y="3224880"/>
              <a:chExt cx="1090080" cy="699120"/>
            </a:xfrm>
          </p:grpSpPr>
          <p:sp>
            <p:nvSpPr>
              <p:cNvPr id="355" name="íṥļîḑê"/>
              <p:cNvSpPr/>
              <p:nvPr/>
            </p:nvSpPr>
            <p:spPr>
              <a:xfrm>
                <a:off x="8902800" y="3504960"/>
                <a:ext cx="1090080" cy="419040"/>
              </a:xfrm>
              <a:prstGeom prst="rect">
                <a:avLst/>
              </a:prstGeom>
              <a:noFill/>
              <a:ln w="0">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400" b="1"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356" name="íṥlïďé"/>
              <p:cNvSpPr txBox="1"/>
              <p:nvPr/>
            </p:nvSpPr>
            <p:spPr>
              <a:xfrm>
                <a:off x="9223200" y="3224880"/>
                <a:ext cx="448920" cy="272520"/>
              </a:xfrm>
              <a:prstGeom prst="rect">
                <a:avLst/>
              </a:prstGeom>
            </p:spPr>
            <p:txBody>
              <a:bodyPr wrap="none" lIns="90000" tIns="45000" rIns="90000" bIns="45000" anchor="ctr" anchorCtr="1">
                <a:prstTxWarp prst="textPlain">
                  <a:avLst>
                    <a:gd name="adj" fmla="val 50000"/>
                  </a:avLst>
                </a:prstTxWarp>
                <a:noAutofit/>
              </a:bodyPr>
              <a:lstStyle/>
              <a:p>
                <a:pPr algn="ctr" defTabSz="914400">
                  <a:lnSpc>
                    <a:spcPct val="100000"/>
                  </a:lnSpc>
                </a:pPr>
                <a:r>
                  <a:rPr lang="en-US" sz="1800" b="1" strike="noStrike" spc="-1">
                    <a:ln w="0">
                      <a:noFill/>
                    </a:ln>
                    <a:solidFill>
                      <a:schemeClr val="dk1">
                        <a:lumMod val="50000"/>
                        <a:lumOff val="50000"/>
                      </a:schemeClr>
                    </a:solidFill>
                    <a:latin typeface="Arial"/>
                    <a:ea typeface="微软雅黑"/>
                  </a:rPr>
                  <a:t>3</a:t>
                </a:r>
                <a:r>
                  <a:rPr lang="en-US" sz="100" b="1" strike="noStrike" spc="-1">
                    <a:ln w="0">
                      <a:noFill/>
                    </a:ln>
                    <a:solidFill>
                      <a:schemeClr val="dk1">
                        <a:lumMod val="50000"/>
                        <a:lumOff val="50000"/>
                      </a:schemeClr>
                    </a:solidFill>
                    <a:latin typeface="Arial"/>
                    <a:ea typeface="微软雅黑"/>
                  </a:rPr>
                  <a:t> </a:t>
                </a:r>
                <a:r>
                  <a:rPr lang="en-US" sz="1800" b="1" strike="noStrike" spc="-1">
                    <a:ln w="0">
                      <a:noFill/>
                    </a:ln>
                    <a:solidFill>
                      <a:schemeClr val="dk1">
                        <a:lumMod val="50000"/>
                        <a:lumOff val="50000"/>
                      </a:schemeClr>
                    </a:solidFill>
                    <a:latin typeface="Arial"/>
                    <a:ea typeface="微软雅黑"/>
                  </a:rPr>
                  <a:t>0K</a:t>
                </a:r>
                <a:endParaRPr lang="en-US" sz="1800" b="0" strike="noStrike" spc="-1">
                  <a:ln w="0">
                    <a:noFill/>
                  </a:ln>
                  <a:solidFill>
                    <a:schemeClr val="dk1">
                      <a:lumMod val="50000"/>
                      <a:lumOff val="50000"/>
                    </a:schemeClr>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349"/>
                                        </p:tgtEl>
                                        <p:attrNameLst>
                                          <p:attrName>style.visibility</p:attrName>
                                        </p:attrNameLst>
                                      </p:cBhvr>
                                      <p:to>
                                        <p:strVal val="visible"/>
                                      </p:to>
                                    </p:set>
                                    <p:animEffect transition="in" filter="wipe(down)">
                                      <p:cBhvr additive="repl">
                                        <p:cTn id="7" dur="500"/>
                                        <p:tgtEl>
                                          <p:spTgt spid="3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https://d.book118.com/197156166011006055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157</Paragraphs>
  <Slides>19</Slides>
  <Notes>4</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19</vt:i4>
      </vt:variant>
    </vt:vector>
  </HeadingPairs>
  <TitlesOfParts>
    <vt:vector baseType="lpstr" size="28">
      <vt:lpstr>Arial</vt:lpstr>
      <vt:lpstr>Calibri</vt:lpstr>
      <vt:lpstr>微软雅黑</vt:lpstr>
      <vt:lpstr>Times New Roman</vt:lpstr>
      <vt:lpstr>Wingdings</vt:lpstr>
      <vt:lpstr>Symbol</vt:lpstr>
      <vt:lpstr>DejaVu Sans</vt:lpstr>
      <vt:lpstr>Impact</vt:lpstr>
      <vt:lpstr>Office Theme</vt:lpstr>
      <vt:lpstr>销售团队业绩评估与反馈培训</vt:lpstr>
      <vt:lpstr>目录</vt:lpstr>
      <vt:lpstr>第1章 销售团队业绩评估与反馈培训</vt:lpstr>
      <vt:lpstr> </vt:lpstr>
      <vt:lpstr>业绩评估方法探讨</vt:lpstr>
      <vt:lpstr>设计有效的反馈机制</vt:lpstr>
      <vt:lpstr>反馈培训的重要性</vt:lpstr>
      <vt:lpstr>第2章 业绩评估方法浅析</vt:lpstr>
      <vt:lpstr>量化指标的优势与不足</vt:lpstr>
      <vt:lpstr>非量化指标的应用</vt:lpstr>
      <vt:lpstr> </vt:lpstr>
      <vt:lpstr>实地考察的意义</vt:lpstr>
      <vt:lpstr>第三章 反馈机制设计与实施</vt:lpstr>
      <vt:lpstr> </vt:lpstr>
      <vt:lpstr>个性化反馈计划的制定</vt:lpstr>
      <vt:lpstr> </vt:lpstr>
      <vt:lpstr>激励机制与业绩挑战</vt:lpstr>
      <vt:lpstr>团队业绩反馈关键要点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2024-09-29T14:37:51.939</cp:lastPrinted>
  <dcterms:created xsi:type="dcterms:W3CDTF">2024-09-29T06:37:51Z</dcterms:created>
  <dcterms:modified xsi:type="dcterms:W3CDTF">2024-09-29T06:37:54Z</dcterms:modified>
</cp:coreProperties>
</file>