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embeddedFontLst>
    <p:embeddedFont>
      <p:font typeface="CUBQHE+EPJPVB+ArialMT"/>
      <p:regular r:id="rId17"/>
    </p:embeddedFont>
    <p:embeddedFont>
      <p:font typeface="JSODTD+MS-UIGothic"/>
      <p:regular r:id="rId18"/>
    </p:embeddedFont>
    <p:embeddedFont>
      <p:font typeface="OJWAMJ+RUPUUQ+MicrosoftYaHei"/>
      <p:regular r:id="rId19"/>
    </p:embeddedFont>
    <p:embeddedFont>
      <p:font typeface="BFOOVI+MENLNQ+MicrosoftYaHei-Bold"/>
      <p:regular r:id="rId20"/>
    </p:embeddedFont>
  </p:embeddedFontLst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font" Target="fonts/font1.fntdata" /><Relationship Id="rId18" Type="http://schemas.openxmlformats.org/officeDocument/2006/relationships/font" Target="fonts/font2.fntdata" /><Relationship Id="rId19" Type="http://schemas.openxmlformats.org/officeDocument/2006/relationships/font" Target="fonts/font3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4.fntdata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B3A442-BFAA-4630-8B8E-460968977E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99BCAE-F2E3-4B86-861D-3E0ED626DC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E66A76-C342-4779-92A4-9C47F0719F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69DDEE-36A7-4CF1-B5EE-6D03DF9FFC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1FCA781-D74C-4730-8F1C-D0319957C0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5024B51-1CB3-49FF-8BC8-5E1F86A380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4814843-8517-4E2A-957D-DEF45FCF3C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986E37-42AD-4938-8EB1-FB32B1F3CE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ECA5B0-E738-4D6D-93AB-31C0E0D7F0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BB1004-5183-43A6-9C93-2D468C9C37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5A957D-2233-423A-89EA-702845D1D2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8004101105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046470" y="2217610"/>
            <a:ext cx="1881454" cy="7845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CUBQHE+EPJPVB+ArialMT"/>
                <a:cs typeface="CUBQHE+EPJPVB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课</a:t>
            </a:r>
            <a:r>
              <a:rPr sz="2400">
                <a:solidFill>
                  <a:srgbClr val="00B6FF"/>
                </a:solidFill>
                <a:latin typeface="JSODTD+MS-UIGothic"/>
                <a:cs typeface="JSODTD+MS-UIGothic"/>
              </a:rPr>
              <a:t>程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导</a:t>
            </a:r>
            <a:r>
              <a:rPr sz="2400">
                <a:solidFill>
                  <a:srgbClr val="00B6FF"/>
                </a:solidFill>
                <a:latin typeface="JSODTD+MS-UIGothic"/>
                <a:cs typeface="JSODTD+MS-UIGothic"/>
              </a:rPr>
              <a:t>入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269489" y="2483446"/>
            <a:ext cx="1935677" cy="8716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13"/>
              </a:lnSpc>
              <a:spcBef>
                <a:spcPct val="0"/>
              </a:spcBef>
              <a:spcAft>
                <a:spcPct val="0"/>
              </a:spcAft>
            </a:pPr>
            <a:r>
              <a:rPr sz="2700">
                <a:solidFill>
                  <a:srgbClr val="FFFFFF"/>
                </a:solidFill>
                <a:latin typeface="OJWAMJ+RUPUUQ+MicrosoftYaHei"/>
                <a:cs typeface="OJWAMJ+RUPUUQ+MicrosoftYaHei"/>
              </a:rPr>
              <a:t>contents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046470" y="2766250"/>
            <a:ext cx="4089341" cy="242959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CUBQHE+EPJPVB+ArialMT"/>
                <a:cs typeface="CUBQHE+EPJPVB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桥</a:t>
            </a:r>
            <a:r>
              <a:rPr sz="2400">
                <a:solidFill>
                  <a:srgbClr val="00B6FF"/>
                </a:solidFill>
                <a:latin typeface="JSODTD+MS-UIGothic"/>
                <a:cs typeface="JSODTD+MS-UIGothic"/>
              </a:rPr>
              <a:t>的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结</a:t>
            </a:r>
            <a:r>
              <a:rPr sz="2400">
                <a:solidFill>
                  <a:srgbClr val="00B6FF"/>
                </a:solidFill>
                <a:latin typeface="JSODTD+MS-UIGothic"/>
                <a:cs typeface="JSODTD+MS-UIGothic"/>
              </a:rPr>
              <a:t>构与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类</a:t>
            </a:r>
            <a:r>
              <a:rPr sz="2400">
                <a:solidFill>
                  <a:srgbClr val="00B6FF"/>
                </a:solidFill>
                <a:latin typeface="JSODTD+MS-UIGothic"/>
                <a:cs typeface="JSODTD+MS-UIGothic"/>
              </a:rPr>
              <a:t>型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CUBQHE+EPJPVB+ArialMT"/>
                <a:cs typeface="CUBQHE+EPJPVB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JSODTD+MS-UIGothic"/>
                <a:cs typeface="JSODTD+MS-UIGothic"/>
              </a:rPr>
              <a:t>用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纸</a:t>
            </a:r>
            <a:r>
              <a:rPr sz="2400">
                <a:solidFill>
                  <a:srgbClr val="00B6FF"/>
                </a:solidFill>
                <a:latin typeface="JSODTD+MS-UIGothic"/>
                <a:cs typeface="JSODTD+MS-UIGothic"/>
              </a:rPr>
              <a:t>造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桥</a:t>
            </a:r>
            <a:r>
              <a:rPr sz="2400">
                <a:solidFill>
                  <a:srgbClr val="00B6FF"/>
                </a:solidFill>
                <a:latin typeface="JSODTD+MS-UIGothic"/>
                <a:cs typeface="JSODTD+MS-UIGothic"/>
              </a:rPr>
              <a:t>的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实</a:t>
            </a:r>
            <a:r>
              <a:rPr sz="2400">
                <a:solidFill>
                  <a:srgbClr val="00B6FF"/>
                </a:solidFill>
                <a:latin typeface="JSODTD+MS-UIGothic"/>
                <a:cs typeface="JSODTD+MS-UIGothic"/>
              </a:rPr>
              <a:t>践活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动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CUBQHE+EPJPVB+ArialMT"/>
                <a:cs typeface="CUBQHE+EPJPVB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桥</a:t>
            </a:r>
            <a:r>
              <a:rPr sz="2400">
                <a:solidFill>
                  <a:srgbClr val="00B6FF"/>
                </a:solidFill>
                <a:latin typeface="JSODTD+MS-UIGothic"/>
                <a:cs typeface="JSODTD+MS-UIGothic"/>
              </a:rPr>
              <a:t>的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结</a:t>
            </a:r>
            <a:r>
              <a:rPr sz="2400">
                <a:solidFill>
                  <a:srgbClr val="00B6FF"/>
                </a:solidFill>
                <a:latin typeface="JSODTD+MS-UIGothic"/>
                <a:cs typeface="JSODTD+MS-UIGothic"/>
              </a:rPr>
              <a:t>构性能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检测</a:t>
            </a:r>
            <a:r>
              <a:rPr sz="2400">
                <a:solidFill>
                  <a:srgbClr val="00B6FF"/>
                </a:solidFill>
                <a:latin typeface="JSODTD+MS-UIGothic"/>
                <a:cs typeface="JSODTD+MS-UIGothic"/>
              </a:rPr>
              <a:t>与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优</a:t>
            </a:r>
            <a:r>
              <a:rPr sz="2400">
                <a:solidFill>
                  <a:srgbClr val="00B6FF"/>
                </a:solidFill>
                <a:latin typeface="JSODTD+MS-UIGothic"/>
                <a:cs typeface="JSODTD+MS-UIGothic"/>
              </a:rPr>
              <a:t>化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CUBQHE+EPJPVB+ArialMT"/>
                <a:cs typeface="CUBQHE+EPJPVB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课</a:t>
            </a:r>
            <a:r>
              <a:rPr sz="2400">
                <a:solidFill>
                  <a:srgbClr val="00B6FF"/>
                </a:solidFill>
                <a:latin typeface="JSODTD+MS-UIGothic"/>
                <a:cs typeface="JSODTD+MS-UIGothic"/>
              </a:rPr>
              <a:t>程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总结</a:t>
            </a:r>
            <a:r>
              <a:rPr sz="2400">
                <a:solidFill>
                  <a:srgbClr val="00B6FF"/>
                </a:solidFill>
                <a:latin typeface="JSODTD+MS-UIGothic"/>
                <a:cs typeface="JSODTD+MS-UIGothic"/>
              </a:rPr>
              <a:t>与延伸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106295" y="3340961"/>
            <a:ext cx="340042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JSODTD+MS-UIGothic"/>
                <a:cs typeface="JSODTD+MS-UIGothic"/>
              </a:rPr>
              <a:t>目</a:t>
            </a: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课</a:t>
            </a:r>
            <a:r>
              <a:rPr sz="3000">
                <a:solidFill>
                  <a:srgbClr val="00B6FF"/>
                </a:solidFill>
                <a:latin typeface="JSODTD+MS-UIGothic"/>
                <a:cs typeface="JSODTD+MS-UIGothic"/>
              </a:rPr>
              <a:t>程主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题</a:t>
            </a:r>
            <a:r>
              <a:rPr sz="3000">
                <a:solidFill>
                  <a:srgbClr val="00B6FF"/>
                </a:solidFill>
                <a:latin typeface="JSODTD+MS-UIGothic"/>
                <a:cs typeface="JSODTD+MS-UIGothic"/>
              </a:rPr>
              <a:t>介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544050" y="200405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JSODTD+MS-UIGothic"/>
                <a:cs typeface="JSODTD+MS-UIGothic"/>
              </a:rPr>
              <a:t>揭示主</a:t>
            </a:r>
            <a:r>
              <a:rPr sz="1550">
                <a:solidFill>
                  <a:srgbClr val="00B6FF"/>
                </a:solidFill>
                <a:latin typeface="SimSun"/>
                <a:cs typeface="SimSun"/>
              </a:rPr>
              <a:t>题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544050" y="414781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JSODTD+MS-UIGothic"/>
                <a:cs typeface="JSODTD+MS-UIGothic"/>
              </a:rPr>
              <a:t>引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发兴</a:t>
            </a:r>
            <a:r>
              <a:rPr sz="1550">
                <a:solidFill>
                  <a:srgbClr val="00B6FF"/>
                </a:solidFill>
                <a:latin typeface="JSODTD+MS-UIGothic"/>
                <a:cs typeface="JSODTD+MS-UIGothic"/>
              </a:rPr>
              <a:t>趣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JSODTD+MS-UIGothic"/>
                <a:cs typeface="JSODTD+MS-UIGothic"/>
              </a:rPr>
              <a:t>学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习</a:t>
            </a:r>
            <a:r>
              <a:rPr sz="3000">
                <a:solidFill>
                  <a:srgbClr val="00B6FF"/>
                </a:solidFill>
                <a:latin typeface="JSODTD+MS-UIGothic"/>
                <a:cs typeface="JSODTD+MS-UIGothic"/>
              </a:rPr>
              <a:t>目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标</a:t>
            </a:r>
            <a:r>
              <a:rPr sz="3000">
                <a:solidFill>
                  <a:srgbClr val="00B6FF"/>
                </a:solidFill>
                <a:latin typeface="JSODTD+MS-UIGothic"/>
                <a:cs typeface="JSODTD+MS-UIGothic"/>
              </a:rPr>
              <a:t>明确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JSODTD+MS-UIGothic"/>
                <a:cs typeface="JSODTD+MS-UIGothic"/>
              </a:rPr>
              <a:t>明确学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习</a:t>
            </a:r>
            <a:r>
              <a:rPr sz="1550" spc="25">
                <a:solidFill>
                  <a:srgbClr val="00B6FF"/>
                </a:solidFill>
                <a:latin typeface="JSODTD+MS-UIGothic"/>
                <a:cs typeface="JSODTD+MS-UIGothic"/>
              </a:rPr>
              <a:t>目</a:t>
            </a:r>
            <a:r>
              <a:rPr sz="1550">
                <a:solidFill>
                  <a:srgbClr val="00B6FF"/>
                </a:solidFill>
                <a:latin typeface="SimSun"/>
                <a:cs typeface="SimSun"/>
              </a:rPr>
              <a:t>标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93419" y="4044946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JSODTD+MS-UIGothic"/>
                <a:cs typeface="JSODTD+MS-UIGothic"/>
              </a:rPr>
              <a:t>提醒注意事</a:t>
            </a:r>
            <a:r>
              <a:rPr sz="1550">
                <a:solidFill>
                  <a:srgbClr val="FFFFFF"/>
                </a:solidFill>
                <a:latin typeface="SimSun"/>
                <a:cs typeface="SimSun"/>
              </a:rPr>
              <a:t> 项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451838"/>
            <a:ext cx="3088444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JSODTD+MS-UIGothic"/>
                <a:cs typeface="JSODTD+MS-UIGothic"/>
              </a:rPr>
              <a:t>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JSODTD+MS-UIGothic"/>
                <a:cs typeface="JSODTD+MS-UIGothic"/>
              </a:rPr>
              <a:t>，老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师</a:t>
            </a:r>
            <a:r>
              <a:rPr sz="1350">
                <a:solidFill>
                  <a:srgbClr val="FFFFFF"/>
                </a:solidFill>
                <a:latin typeface="JSODTD+MS-UIGothic"/>
                <a:cs typeface="JSODTD+MS-UIGothic"/>
              </a:rPr>
              <a:t>也需要提醒学生注意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实验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JSODTD+MS-UIGothic"/>
                <a:cs typeface="JSODTD+MS-UIGothic"/>
              </a:rPr>
              <a:t>安全，如不乱扔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纸张</a:t>
            </a:r>
            <a:r>
              <a:rPr sz="1350">
                <a:solidFill>
                  <a:srgbClr val="FFFFFF"/>
                </a:solidFill>
                <a:latin typeface="JSODTD+MS-UIGothic"/>
                <a:cs typeface="JSODTD+MS-UIGothic"/>
              </a:rPr>
              <a:t>、不随意改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变桥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JSODTD+MS-UIGothic"/>
                <a:cs typeface="JSODTD+MS-UIGothic"/>
              </a:rPr>
              <a:t>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FFFFFF"/>
                </a:solidFill>
                <a:latin typeface="JSODTD+MS-UIGothic"/>
                <a:cs typeface="JSODTD+MS-UIGothic"/>
              </a:rPr>
              <a:t>构等。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JSODTD+MS-UIGothic"/>
                <a:cs typeface="JSODTD+MS-UIGothic"/>
              </a:rPr>
              <a:t>引入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桥</a:t>
            </a:r>
            <a:r>
              <a:rPr sz="3000">
                <a:solidFill>
                  <a:srgbClr val="00B6FF"/>
                </a:solidFill>
                <a:latin typeface="JSODTD+MS-UIGothic"/>
                <a:cs typeface="JSODTD+MS-UIGothic"/>
              </a:rPr>
              <a:t>的模型与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实验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JSODTD+MS-UIGothic"/>
                <a:cs typeface="JSODTD+MS-UIGothic"/>
              </a:rPr>
              <a:t>展示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桥</a:t>
            </a:r>
            <a:r>
              <a:rPr sz="2300" spc="23">
                <a:solidFill>
                  <a:srgbClr val="00B6FF"/>
                </a:solidFill>
                <a:latin typeface="JSODTD+MS-UIGothic"/>
                <a:cs typeface="JSODTD+MS-UIGothic"/>
              </a:rPr>
              <a:t>模型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JSODTD+MS-UIGothic"/>
                <a:cs typeface="JSODTD+MS-UIGothic"/>
              </a:rPr>
              <a:t>操作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实验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桥</a:t>
            </a:r>
            <a:r>
              <a:rPr sz="3000">
                <a:solidFill>
                  <a:srgbClr val="00B6FF"/>
                </a:solidFill>
                <a:latin typeface="JSODTD+MS-UIGothic"/>
                <a:cs typeface="JSODTD+MS-UIGothic"/>
              </a:rPr>
              <a:t>的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组</a:t>
            </a:r>
            <a:r>
              <a:rPr sz="3000">
                <a:solidFill>
                  <a:srgbClr val="00B6FF"/>
                </a:solidFill>
                <a:latin typeface="JSODTD+MS-UIGothic"/>
                <a:cs typeface="JSODTD+MS-UIGothic"/>
              </a:rPr>
              <a:t>成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结</a:t>
            </a:r>
            <a:r>
              <a:rPr sz="3000">
                <a:solidFill>
                  <a:srgbClr val="00B6FF"/>
                </a:solidFill>
                <a:latin typeface="JSODTD+MS-UIGothic"/>
                <a:cs typeface="JSODTD+MS-UIGothic"/>
              </a:rPr>
              <a:t>构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57375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OJWAMJ+RUPUUQ+MicrosoftYaHei"/>
                <a:cs typeface="OJWAMJ+RUPUUQ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517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OJWAMJ+RUPUUQ+MicrosoftYaHei"/>
                <a:cs typeface="OJWAMJ+RUPUUQ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1360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OJWAMJ+RUPUUQ+MicrosoftYaHei"/>
                <a:cs typeface="OJWAMJ+RUPUUQ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9203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OJWAMJ+RUPUUQ+MicrosoftYaHei"/>
                <a:cs typeface="OJWAMJ+RUPUUQ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876425" y="4788530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桥</a:t>
            </a:r>
            <a:r>
              <a:rPr sz="1550">
                <a:solidFill>
                  <a:srgbClr val="00B6FF"/>
                </a:solidFill>
                <a:latin typeface="JSODTD+MS-UIGothic"/>
                <a:cs typeface="JSODTD+MS-UIGothic"/>
              </a:rPr>
              <a:t>墩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583429" y="4788530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桥</a:t>
            </a:r>
            <a:r>
              <a:rPr sz="1550">
                <a:solidFill>
                  <a:srgbClr val="00B6FF"/>
                </a:solidFill>
                <a:latin typeface="JSODTD+MS-UIGothic"/>
                <a:cs typeface="JSODTD+MS-UIGothic"/>
              </a:rPr>
              <a:t>面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228205" y="4788530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桥</a:t>
            </a:r>
            <a:r>
              <a:rPr sz="1550">
                <a:solidFill>
                  <a:srgbClr val="00B6FF"/>
                </a:solidFill>
                <a:latin typeface="JSODTD+MS-UIGothic"/>
                <a:cs typeface="JSODTD+MS-UIGothic"/>
              </a:rPr>
              <a:t>跨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934575" y="4788530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护栏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JSODTD+MS-UIGothic"/>
                <a:cs typeface="JSODTD+MS-UIGothic"/>
              </a:rPr>
              <a:t>常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见</a:t>
            </a:r>
            <a:r>
              <a:rPr sz="3000">
                <a:solidFill>
                  <a:srgbClr val="00B6FF"/>
                </a:solidFill>
                <a:latin typeface="JSODTD+MS-UIGothic"/>
                <a:cs typeface="JSODTD+MS-UIGothic"/>
              </a:rPr>
              <a:t>的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桥</a:t>
            </a:r>
            <a:r>
              <a:rPr sz="3000">
                <a:solidFill>
                  <a:srgbClr val="00B6FF"/>
                </a:solidFill>
                <a:latin typeface="JSODTD+MS-UIGothic"/>
                <a:cs typeface="JSODTD+MS-UIGothic"/>
              </a:rPr>
              <a:t>的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类</a:t>
            </a:r>
            <a:r>
              <a:rPr sz="3000">
                <a:solidFill>
                  <a:srgbClr val="00B6FF"/>
                </a:solidFill>
                <a:latin typeface="JSODTD+MS-UIGothic"/>
                <a:cs typeface="JSODTD+MS-UIGothic"/>
              </a:rPr>
              <a:t>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22375" y="1842134"/>
            <a:ext cx="711809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00189F"/>
                </a:solidFill>
                <a:latin typeface="JSODTD+MS-UIGothic"/>
                <a:cs typeface="JSODTD+MS-UIGothic"/>
              </a:rPr>
              <a:t>梁</a:t>
            </a:r>
            <a:r>
              <a:rPr sz="1600">
                <a:solidFill>
                  <a:srgbClr val="00189F"/>
                </a:solidFill>
                <a:latin typeface="SimSun"/>
                <a:cs typeface="SimSun"/>
              </a:rPr>
              <a:t>桥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809740" y="1842134"/>
            <a:ext cx="711809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JSODTD+MS-UIGothic"/>
                <a:cs typeface="JSODTD+MS-UIGothic"/>
              </a:rPr>
              <a:t>拱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桥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22375" y="2402693"/>
            <a:ext cx="4993883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189F"/>
                </a:solidFill>
                <a:latin typeface="JSODTD+MS-UIGothic"/>
                <a:cs typeface="JSODTD+MS-UIGothic"/>
              </a:rPr>
              <a:t>以受弯</a:t>
            </a:r>
            <a:r>
              <a:rPr sz="1350">
                <a:solidFill>
                  <a:srgbClr val="00189F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189F"/>
                </a:solidFill>
                <a:latin typeface="JSODTD+MS-UIGothic"/>
                <a:cs typeface="JSODTD+MS-UIGothic"/>
              </a:rPr>
              <a:t>主的主梁作</a:t>
            </a:r>
            <a:r>
              <a:rPr sz="1350">
                <a:solidFill>
                  <a:srgbClr val="00189F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189F"/>
                </a:solidFill>
                <a:latin typeface="JSODTD+MS-UIGothic"/>
                <a:cs typeface="JSODTD+MS-UIGothic"/>
              </a:rPr>
              <a:t>承重构件的</a:t>
            </a:r>
            <a:r>
              <a:rPr sz="1350">
                <a:solidFill>
                  <a:srgbClr val="00189F"/>
                </a:solidFill>
                <a:latin typeface="SimSun"/>
                <a:cs typeface="SimSun"/>
              </a:rPr>
              <a:t>桥</a:t>
            </a:r>
            <a:r>
              <a:rPr sz="1350">
                <a:solidFill>
                  <a:srgbClr val="00189F"/>
                </a:solidFill>
                <a:latin typeface="JSODTD+MS-UIGothic"/>
                <a:cs typeface="JSODTD+MS-UIGothic"/>
              </a:rPr>
              <a:t>，是最早出</a:t>
            </a:r>
            <a:r>
              <a:rPr sz="1350">
                <a:solidFill>
                  <a:srgbClr val="00189F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00189F"/>
                </a:solidFill>
                <a:latin typeface="JSODTD+MS-UIGothic"/>
                <a:cs typeface="JSODTD+MS-UIGothic"/>
              </a:rPr>
              <a:t>的</a:t>
            </a:r>
            <a:r>
              <a:rPr sz="1350">
                <a:solidFill>
                  <a:srgbClr val="00189F"/>
                </a:solidFill>
                <a:latin typeface="SimSun"/>
                <a:cs typeface="SimSun"/>
              </a:rPr>
              <a:t>桥</a:t>
            </a:r>
            <a:r>
              <a:rPr sz="1350">
                <a:solidFill>
                  <a:srgbClr val="00189F"/>
                </a:solidFill>
                <a:latin typeface="JSODTD+MS-UIGothic"/>
                <a:cs typeface="JSODTD+MS-UIGothic"/>
              </a:rPr>
              <a:t>型，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189F"/>
                </a:solidFill>
                <a:latin typeface="JSODTD+MS-UIGothic"/>
                <a:cs typeface="JSODTD+MS-UIGothic"/>
              </a:rPr>
              <a:t>古</a:t>
            </a:r>
            <a:r>
              <a:rPr sz="1350">
                <a:solidFill>
                  <a:srgbClr val="00189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189F"/>
                </a:solidFill>
                <a:latin typeface="JSODTD+MS-UIGothic"/>
                <a:cs typeface="JSODTD+MS-UIGothic"/>
              </a:rPr>
              <a:t>称作平</a:t>
            </a:r>
            <a:r>
              <a:rPr sz="1350">
                <a:solidFill>
                  <a:srgbClr val="00189F"/>
                </a:solidFill>
                <a:latin typeface="SimSun"/>
                <a:cs typeface="SimSun"/>
              </a:rPr>
              <a:t>桥</a:t>
            </a:r>
            <a:r>
              <a:rPr sz="1350">
                <a:solidFill>
                  <a:srgbClr val="00189F"/>
                </a:solidFill>
                <a:latin typeface="JSODTD+MS-UIGothic"/>
                <a:cs typeface="JSODTD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809740" y="2402693"/>
            <a:ext cx="4862951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JSODTD+MS-UIGothic"/>
                <a:cs typeface="JSODTD+MS-UIGothic"/>
              </a:rPr>
              <a:t>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竖</a:t>
            </a:r>
            <a:r>
              <a:rPr sz="1350">
                <a:solidFill>
                  <a:srgbClr val="FFFFFF"/>
                </a:solidFill>
                <a:latin typeface="JSODTD+MS-UIGothic"/>
                <a:cs typeface="JSODTD+MS-UIGothic"/>
              </a:rPr>
              <a:t>直平面内以拱作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为结</a:t>
            </a:r>
            <a:r>
              <a:rPr sz="1350">
                <a:solidFill>
                  <a:srgbClr val="FFFFFF"/>
                </a:solidFill>
                <a:latin typeface="JSODTD+MS-UIGothic"/>
                <a:cs typeface="JSODTD+MS-UIGothic"/>
              </a:rPr>
              <a:t>构主要承重构件的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桥</a:t>
            </a:r>
            <a:r>
              <a:rPr sz="1350">
                <a:solidFill>
                  <a:srgbClr val="FFFFFF"/>
                </a:solidFill>
                <a:latin typeface="JSODTD+MS-UIGothic"/>
                <a:cs typeface="JSODTD+MS-UIGothic"/>
              </a:rPr>
              <a:t>梁。拱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桥</a:t>
            </a:r>
            <a:r>
              <a:rPr sz="1350">
                <a:solidFill>
                  <a:srgbClr val="FFFFFF"/>
                </a:solidFill>
                <a:latin typeface="JSODTD+MS-UIGothic"/>
                <a:cs typeface="JSODTD+MS-UIGothic"/>
              </a:rPr>
              <a:t>始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JSODTD+MS-UIGothic"/>
                <a:cs typeface="JSODTD+MS-UIGothic"/>
              </a:rPr>
              <a:t>建于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东汉</a:t>
            </a:r>
            <a:r>
              <a:rPr sz="1350">
                <a:solidFill>
                  <a:srgbClr val="FFFFFF"/>
                </a:solidFill>
                <a:latin typeface="JSODTD+MS-UIGothic"/>
                <a:cs typeface="JSODTD+MS-UIGothic"/>
              </a:rPr>
              <a:t>中后期，已有一千八百余年的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历</a:t>
            </a:r>
            <a:r>
              <a:rPr sz="1350">
                <a:solidFill>
                  <a:srgbClr val="FFFFFF"/>
                </a:solidFill>
                <a:latin typeface="JSODTD+MS-UIGothic"/>
                <a:cs typeface="JSODTD+MS-UIGothic"/>
              </a:rPr>
              <a:t>史。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222375" y="4358004"/>
            <a:ext cx="711809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JSODTD+MS-UIGothic"/>
                <a:cs typeface="JSODTD+MS-UIGothic"/>
              </a:rPr>
              <a:t>吊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桥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826884" y="4358004"/>
            <a:ext cx="915619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00189F"/>
                </a:solidFill>
                <a:latin typeface="JSODTD+MS-UIGothic"/>
                <a:cs typeface="JSODTD+MS-UIGothic"/>
              </a:rPr>
              <a:t>斜拉</a:t>
            </a:r>
            <a:r>
              <a:rPr sz="1600">
                <a:solidFill>
                  <a:srgbClr val="00189F"/>
                </a:solidFill>
                <a:latin typeface="SimSun"/>
                <a:cs typeface="SimSun"/>
              </a:rPr>
              <a:t>桥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222375" y="4919198"/>
            <a:ext cx="4598007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JSODTD+MS-UIGothic"/>
                <a:cs typeface="JSODTD+MS-UIGothic"/>
              </a:rPr>
              <a:t>又称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悬</a:t>
            </a:r>
            <a:r>
              <a:rPr sz="1350">
                <a:solidFill>
                  <a:srgbClr val="FFFFFF"/>
                </a:solidFill>
                <a:latin typeface="JSODTD+MS-UIGothic"/>
                <a:cs typeface="JSODTD+MS-UIGothic"/>
              </a:rPr>
              <a:t>索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桥</a:t>
            </a:r>
            <a:r>
              <a:rPr sz="1350">
                <a:solidFill>
                  <a:srgbClr val="FFFFFF"/>
                </a:solidFill>
                <a:latin typeface="JSODTD+MS-UIGothic"/>
                <a:cs typeface="JSODTD+MS-UIGothic"/>
              </a:rPr>
              <a:t>，由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悬</a:t>
            </a:r>
            <a:r>
              <a:rPr sz="1350">
                <a:solidFill>
                  <a:srgbClr val="FFFFFF"/>
                </a:solidFill>
                <a:latin typeface="JSODTD+MS-UIGothic"/>
                <a:cs typeface="JSODTD+MS-UIGothic"/>
              </a:rPr>
              <a:t>索、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桥</a:t>
            </a:r>
            <a:r>
              <a:rPr sz="1350">
                <a:solidFill>
                  <a:srgbClr val="FFFFFF"/>
                </a:solidFill>
                <a:latin typeface="JSODTD+MS-UIGothic"/>
                <a:cs typeface="JSODTD+MS-UIGothic"/>
              </a:rPr>
              <a:t>塔、吊杆、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锚锭</a:t>
            </a:r>
            <a:r>
              <a:rPr sz="1350">
                <a:solidFill>
                  <a:srgbClr val="FFFFFF"/>
                </a:solidFill>
                <a:latin typeface="JSODTD+MS-UIGothic"/>
                <a:cs typeface="JSODTD+MS-UIGothic"/>
              </a:rPr>
              <a:t>、加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劲</a:t>
            </a:r>
            <a:r>
              <a:rPr sz="1350">
                <a:solidFill>
                  <a:srgbClr val="FFFFFF"/>
                </a:solidFill>
                <a:latin typeface="JSODTD+MS-UIGothic"/>
                <a:cs typeface="JSODTD+MS-UIGothic"/>
              </a:rPr>
              <a:t>梁及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桥</a:t>
            </a:r>
            <a:r>
              <a:rPr sz="1350">
                <a:solidFill>
                  <a:srgbClr val="FFFFFF"/>
                </a:solidFill>
                <a:latin typeface="JSODTD+MS-UIGothic"/>
                <a:cs typeface="JSODTD+MS-UIGothic"/>
              </a:rPr>
              <a:t>面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JSODTD+MS-UIGothic"/>
                <a:cs typeface="JSODTD+MS-UIGothic"/>
              </a:rPr>
              <a:t>所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组</a:t>
            </a:r>
            <a:r>
              <a:rPr sz="1350">
                <a:solidFill>
                  <a:srgbClr val="FFFFFF"/>
                </a:solidFill>
                <a:latin typeface="JSODTD+MS-UIGothic"/>
                <a:cs typeface="JSODTD+MS-UIGothic"/>
              </a:rPr>
              <a:t>成。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6826884" y="4919198"/>
            <a:ext cx="4862951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189F"/>
                </a:solidFill>
                <a:latin typeface="JSODTD+MS-UIGothic"/>
                <a:cs typeface="JSODTD+MS-UIGothic"/>
              </a:rPr>
              <a:t>又称斜</a:t>
            </a:r>
            <a:r>
              <a:rPr sz="1350">
                <a:solidFill>
                  <a:srgbClr val="00189F"/>
                </a:solidFill>
                <a:latin typeface="SimSun"/>
                <a:cs typeface="SimSun"/>
              </a:rPr>
              <a:t>张桥</a:t>
            </a:r>
            <a:r>
              <a:rPr sz="1350">
                <a:solidFill>
                  <a:srgbClr val="00189F"/>
                </a:solidFill>
                <a:latin typeface="JSODTD+MS-UIGothic"/>
                <a:cs typeface="JSODTD+MS-UIGothic"/>
              </a:rPr>
              <a:t>，是将主梁用</a:t>
            </a:r>
            <a:r>
              <a:rPr sz="1350">
                <a:solidFill>
                  <a:srgbClr val="00189F"/>
                </a:solidFill>
                <a:latin typeface="SimSun"/>
                <a:cs typeface="SimSun"/>
              </a:rPr>
              <a:t>许</a:t>
            </a:r>
            <a:r>
              <a:rPr sz="1350">
                <a:solidFill>
                  <a:srgbClr val="00189F"/>
                </a:solidFill>
                <a:latin typeface="JSODTD+MS-UIGothic"/>
                <a:cs typeface="JSODTD+MS-UIGothic"/>
              </a:rPr>
              <a:t>多拉索直接拉在</a:t>
            </a:r>
            <a:r>
              <a:rPr sz="1350">
                <a:solidFill>
                  <a:srgbClr val="00189F"/>
                </a:solidFill>
                <a:latin typeface="SimSun"/>
                <a:cs typeface="SimSun"/>
              </a:rPr>
              <a:t>桥</a:t>
            </a:r>
            <a:r>
              <a:rPr sz="1350">
                <a:solidFill>
                  <a:srgbClr val="00189F"/>
                </a:solidFill>
                <a:latin typeface="JSODTD+MS-UIGothic"/>
                <a:cs typeface="JSODTD+MS-UIGothic"/>
              </a:rPr>
              <a:t>塔上的一种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189F"/>
                </a:solidFill>
                <a:latin typeface="SimSun"/>
                <a:cs typeface="SimSun"/>
              </a:rPr>
              <a:t>桥</a:t>
            </a:r>
            <a:r>
              <a:rPr sz="1350">
                <a:solidFill>
                  <a:srgbClr val="00189F"/>
                </a:solidFill>
                <a:latin typeface="JSODTD+MS-UIGothic"/>
                <a:cs typeface="JSODTD+MS-UIGothic"/>
              </a:rPr>
              <a:t>梁，是由承</a:t>
            </a:r>
            <a:r>
              <a:rPr sz="1350">
                <a:solidFill>
                  <a:srgbClr val="00189F"/>
                </a:solidFill>
                <a:latin typeface="SimSun"/>
                <a:cs typeface="SimSun"/>
              </a:rPr>
              <a:t>压</a:t>
            </a:r>
            <a:r>
              <a:rPr sz="1350">
                <a:solidFill>
                  <a:srgbClr val="00189F"/>
                </a:solidFill>
                <a:latin typeface="JSODTD+MS-UIGothic"/>
                <a:cs typeface="JSODTD+MS-UIGothic"/>
              </a:rPr>
              <a:t>的塔、受拉的索和承弯的梁体</a:t>
            </a:r>
            <a:r>
              <a:rPr sz="1350">
                <a:solidFill>
                  <a:srgbClr val="00189F"/>
                </a:solidFill>
                <a:latin typeface="SimSun"/>
                <a:cs typeface="SimSun"/>
              </a:rPr>
              <a:t>组</a:t>
            </a:r>
            <a:r>
              <a:rPr sz="1350">
                <a:solidFill>
                  <a:srgbClr val="00189F"/>
                </a:solidFill>
                <a:latin typeface="JSODTD+MS-UIGothic"/>
                <a:cs typeface="JSODTD+MS-UIGothic"/>
              </a:rPr>
              <a:t>合起来的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189F"/>
                </a:solidFill>
                <a:latin typeface="JSODTD+MS-UIGothic"/>
                <a:cs typeface="JSODTD+MS-UIGothic"/>
              </a:rPr>
              <a:t>一种</a:t>
            </a:r>
            <a:r>
              <a:rPr sz="1350">
                <a:solidFill>
                  <a:srgbClr val="00189F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00189F"/>
                </a:solidFill>
                <a:latin typeface="JSODTD+MS-UIGothic"/>
                <a:cs typeface="JSODTD+MS-UIGothic"/>
              </a:rPr>
              <a:t>构体系。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桥</a:t>
            </a:r>
            <a:r>
              <a:rPr sz="3000">
                <a:solidFill>
                  <a:srgbClr val="00B6FF"/>
                </a:solidFill>
                <a:latin typeface="JSODTD+MS-UIGothic"/>
                <a:cs typeface="JSODTD+MS-UIGothic"/>
              </a:rPr>
              <a:t>的工作原理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简</a:t>
            </a:r>
            <a:r>
              <a:rPr sz="3000">
                <a:solidFill>
                  <a:srgbClr val="00B6FF"/>
                </a:solidFill>
                <a:latin typeface="JSODTD+MS-UIGothic"/>
                <a:cs typeface="JSODTD+MS-UIGothic"/>
              </a:rPr>
              <a:t>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581400" y="1780278"/>
            <a:ext cx="7629971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SODTD+MS-UIGothic"/>
                <a:cs typeface="JSODTD+MS-UIGothic"/>
              </a:rPr>
              <a:t>静力原理：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桥</a:t>
            </a:r>
            <a:r>
              <a:rPr sz="1500">
                <a:solidFill>
                  <a:srgbClr val="FFFFFF"/>
                </a:solidFill>
                <a:latin typeface="JSODTD+MS-UIGothic"/>
                <a:cs typeface="JSODTD+MS-UIGothic"/>
              </a:rPr>
              <a:t>梁通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过桥</a:t>
            </a:r>
            <a:r>
              <a:rPr sz="1500">
                <a:solidFill>
                  <a:srgbClr val="FFFFFF"/>
                </a:solidFill>
                <a:latin typeface="JSODTD+MS-UIGothic"/>
                <a:cs typeface="JSODTD+MS-UIGothic"/>
              </a:rPr>
              <a:t>墩和地基的支撑，将承受的荷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载传递</a:t>
            </a:r>
            <a:r>
              <a:rPr sz="1500">
                <a:solidFill>
                  <a:srgbClr val="FFFFFF"/>
                </a:solidFill>
                <a:latin typeface="JSODTD+MS-UIGothic"/>
                <a:cs typeface="JSODTD+MS-UIGothic"/>
              </a:rPr>
              <a:t>到地基中，利用地基的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581400" y="2054597"/>
            <a:ext cx="379615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SODTD+MS-UIGothic"/>
                <a:cs typeface="JSODTD+MS-UIGothic"/>
              </a:rPr>
              <a:t>反作用力来平衡荷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载</a:t>
            </a:r>
            <a:r>
              <a:rPr sz="1500">
                <a:solidFill>
                  <a:srgbClr val="FFFFFF"/>
                </a:solidFill>
                <a:latin typeface="JSODTD+MS-UIGothic"/>
                <a:cs typeface="JSODTD+MS-UIGothic"/>
              </a:rPr>
              <a:t>，保持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桥</a:t>
            </a:r>
            <a:r>
              <a:rPr sz="1500">
                <a:solidFill>
                  <a:srgbClr val="FFFFFF"/>
                </a:solidFill>
                <a:latin typeface="JSODTD+MS-UIGothic"/>
                <a:cs typeface="JSODTD+MS-UIGothic"/>
              </a:rPr>
              <a:t>梁的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稳</a:t>
            </a:r>
            <a:r>
              <a:rPr sz="1500">
                <a:solidFill>
                  <a:srgbClr val="FFFFFF"/>
                </a:solidFill>
                <a:latin typeface="JSODTD+MS-UIGothic"/>
                <a:cs typeface="JSODTD+MS-UIGothic"/>
              </a:rPr>
              <a:t>定。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758314" y="3434452"/>
            <a:ext cx="7629971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FFF"/>
                </a:solidFill>
                <a:latin typeface="JSODTD+MS-UIGothic"/>
                <a:cs typeface="JSODTD+MS-UIGothic"/>
              </a:rPr>
              <a:t>力原理：当荷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载</a:t>
            </a:r>
            <a:r>
              <a:rPr sz="1500">
                <a:solidFill>
                  <a:srgbClr val="FFFFFF"/>
                </a:solidFill>
                <a:latin typeface="JSODTD+MS-UIGothic"/>
                <a:cs typeface="JSODTD+MS-UIGothic"/>
              </a:rPr>
              <a:t>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过桥</a:t>
            </a:r>
            <a:r>
              <a:rPr sz="1500">
                <a:solidFill>
                  <a:srgbClr val="FFFFFF"/>
                </a:solidFill>
                <a:latin typeface="JSODTD+MS-UIGothic"/>
                <a:cs typeface="JSODTD+MS-UIGothic"/>
              </a:rPr>
              <a:t>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FFF"/>
                </a:solidFill>
                <a:latin typeface="JSODTD+MS-UIGothic"/>
                <a:cs typeface="JSODTD+MS-UIGothic"/>
              </a:rPr>
              <a:t>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桥</a:t>
            </a:r>
            <a:r>
              <a:rPr sz="1500">
                <a:solidFill>
                  <a:srgbClr val="FFFFFF"/>
                </a:solidFill>
                <a:latin typeface="JSODTD+MS-UIGothic"/>
                <a:cs typeface="JSODTD+MS-UIGothic"/>
              </a:rPr>
              <a:t>梁会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JSODTD+MS-UIGothic"/>
                <a:cs typeface="JSODTD+MS-UIGothic"/>
              </a:rPr>
              <a:t>生振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FFF"/>
                </a:solidFill>
                <a:latin typeface="JSODTD+MS-UIGothic"/>
                <a:cs typeface="JSODTD+MS-UIGothic"/>
              </a:rPr>
              <a:t>，因此需要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设计</a:t>
            </a:r>
            <a:r>
              <a:rPr sz="1500">
                <a:solidFill>
                  <a:srgbClr val="FFFFFF"/>
                </a:solidFill>
                <a:latin typeface="JSODTD+MS-UIGothic"/>
                <a:cs typeface="JSODTD+MS-UIGothic"/>
              </a:rPr>
              <a:t>合理的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桥</a:t>
            </a:r>
            <a:r>
              <a:rPr sz="1500">
                <a:solidFill>
                  <a:srgbClr val="FFFFFF"/>
                </a:solidFill>
                <a:latin typeface="JSODTD+MS-UIGothic"/>
                <a:cs typeface="JSODTD+MS-UIGothic"/>
              </a:rPr>
              <a:t>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FFFFFF"/>
                </a:solidFill>
                <a:latin typeface="JSODTD+MS-UIGothic"/>
                <a:cs typeface="JSODTD+MS-UIGothic"/>
              </a:rPr>
              <a:t>构和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刚</a:t>
            </a:r>
            <a:r>
              <a:rPr sz="1500">
                <a:solidFill>
                  <a:srgbClr val="FFFFFF"/>
                </a:solidFill>
                <a:latin typeface="JSODTD+MS-UIGothic"/>
                <a:cs typeface="JSODTD+MS-UIGothic"/>
              </a:rPr>
              <a:t>度，以确保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桥</a:t>
            </a:r>
            <a:r>
              <a:rPr sz="1500">
                <a:solidFill>
                  <a:srgbClr val="FFFFFF"/>
                </a:solidFill>
                <a:latin typeface="JSODTD+MS-UIGothic"/>
                <a:cs typeface="JSODTD+MS-UIGothic"/>
              </a:rPr>
              <a:t>梁在振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动过</a:t>
            </a:r>
            <a:r>
              <a:rPr sz="1500">
                <a:solidFill>
                  <a:srgbClr val="FFFFFF"/>
                </a:solidFill>
                <a:latin typeface="JSODTD+MS-UIGothic"/>
                <a:cs typeface="JSODTD+MS-UIGothic"/>
              </a:rPr>
              <a:t>程中能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FFFFFF"/>
                </a:solidFill>
                <a:latin typeface="JSODTD+MS-UIGothic"/>
                <a:cs typeface="JSODTD+MS-UIGothic"/>
              </a:rPr>
              <a:t>保持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稳</a:t>
            </a:r>
            <a:r>
              <a:rPr sz="1500">
                <a:solidFill>
                  <a:srgbClr val="FFFFFF"/>
                </a:solidFill>
                <a:latin typeface="JSODTD+MS-UIGothic"/>
                <a:cs typeface="JSODTD+MS-UIGothic"/>
              </a:rPr>
              <a:t>定，并防止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JSODTD+MS-UIGothic"/>
                <a:cs typeface="JSODTD+MS-UIGothic"/>
              </a:rPr>
              <a:t>度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FFFFFF"/>
                </a:solidFill>
                <a:latin typeface="JSODTD+MS-UIGothic"/>
                <a:cs typeface="JSODTD+MS-UIGothic"/>
              </a:rPr>
              <a:t>形或破坏。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3587115" y="5056243"/>
            <a:ext cx="7665913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SODTD+MS-UIGothic"/>
                <a:cs typeface="JSODTD+MS-UIGothic"/>
              </a:rPr>
              <a:t>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FFFFFF"/>
                </a:solidFill>
                <a:latin typeface="JSODTD+MS-UIGothic"/>
                <a:cs typeface="JSODTD+MS-UIGothic"/>
              </a:rPr>
              <a:t>些原理的指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FFFFFF"/>
                </a:solidFill>
                <a:latin typeface="JSODTD+MS-UIGothic"/>
                <a:cs typeface="JSODTD+MS-UIGothic"/>
              </a:rPr>
              <a:t>下，我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FFFFFF"/>
                </a:solidFill>
                <a:latin typeface="JSODTD+MS-UIGothic"/>
                <a:cs typeface="JSODTD+MS-UIGothic"/>
              </a:rPr>
              <a:t>可以更好地理解和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设计桥</a:t>
            </a:r>
            <a:r>
              <a:rPr sz="1500">
                <a:solidFill>
                  <a:srgbClr val="FFFFFF"/>
                </a:solidFill>
                <a:latin typeface="JSODTD+MS-UIGothic"/>
                <a:cs typeface="JSODTD+MS-UIGothic"/>
              </a:rPr>
              <a:t>梁，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满</a:t>
            </a:r>
            <a:r>
              <a:rPr sz="1500">
                <a:solidFill>
                  <a:srgbClr val="FFFFFF"/>
                </a:solidFill>
                <a:latin typeface="JSODTD+MS-UIGothic"/>
                <a:cs typeface="JSODTD+MS-UIGothic"/>
              </a:rPr>
              <a:t>足人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FFFFFF"/>
                </a:solidFill>
                <a:latin typeface="JSODTD+MS-UIGothic"/>
                <a:cs typeface="JSODTD+MS-UIGothic"/>
              </a:rPr>
              <a:t>的通行需求，并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SODTD+MS-UIGothic"/>
                <a:cs typeface="JSODTD+MS-UIGothic"/>
              </a:rPr>
              <a:t>确保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桥</a:t>
            </a:r>
            <a:r>
              <a:rPr sz="1500">
                <a:solidFill>
                  <a:srgbClr val="FFFFFF"/>
                </a:solidFill>
                <a:latin typeface="JSODTD+MS-UIGothic"/>
                <a:cs typeface="JSODTD+MS-UIGothic"/>
              </a:rPr>
              <a:t>梁的安全和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稳</a:t>
            </a:r>
            <a:r>
              <a:rPr sz="1500">
                <a:solidFill>
                  <a:srgbClr val="FFFFFF"/>
                </a:solidFill>
                <a:latin typeface="JSODTD+MS-UIGothic"/>
                <a:cs typeface="JSODTD+MS-UIGothic"/>
              </a:rPr>
              <a:t>定。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91533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JSODTD+MS-UIGothic"/>
                <a:cs typeface="JSODTD+MS-UIGothic"/>
              </a:rPr>
              <a:t>活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动</a:t>
            </a:r>
            <a:r>
              <a:rPr sz="3000">
                <a:solidFill>
                  <a:srgbClr val="00B6FF"/>
                </a:solidFill>
                <a:latin typeface="JSODTD+MS-UIGothic"/>
                <a:cs typeface="JSODTD+MS-UIGothic"/>
              </a:rPr>
              <a:t>准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备</a:t>
            </a:r>
            <a:r>
              <a:rPr sz="3000">
                <a:solidFill>
                  <a:srgbClr val="00B6FF"/>
                </a:solidFill>
                <a:latin typeface="JSODTD+MS-UIGothic"/>
                <a:cs typeface="JSODTD+MS-UIGothic"/>
              </a:rPr>
              <a:t>：材料、工具介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140075" y="1577078"/>
            <a:ext cx="10477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SODTD+MS-UIGothic"/>
                <a:cs typeface="JSODTD+MS-UIGothic"/>
              </a:rPr>
              <a:t>材料准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备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887979" y="3308130"/>
            <a:ext cx="6539183" cy="49116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15"/>
              </a:lnSpc>
              <a:spcBef>
                <a:spcPct val="0"/>
              </a:spcBef>
              <a:spcAft>
                <a:spcPct val="0"/>
              </a:spcAft>
            </a:pPr>
            <a:r>
              <a:rPr sz="1550">
                <a:solidFill>
                  <a:srgbClr val="FFFFFF"/>
                </a:solidFill>
                <a:latin typeface="CUBQHE+EPJPVB+ArialMT"/>
                <a:cs typeface="CUBQHE+EPJPVB+ArialMT"/>
              </a:rPr>
              <a:t>•</a:t>
            </a:r>
            <a:r>
              <a:rPr sz="1550" spc="669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1500">
                <a:solidFill>
                  <a:srgbClr val="FFFFFF"/>
                </a:solidFill>
                <a:latin typeface="OJWAMJ+RUPUUQ+MicrosoftYaHei"/>
                <a:cs typeface="OJWAMJ+RUPUUQ+MicrosoftYaHei"/>
              </a:rPr>
              <a:t>A4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纸</a:t>
            </a:r>
            <a:r>
              <a:rPr sz="1500">
                <a:solidFill>
                  <a:srgbClr val="FFFFFF"/>
                </a:solidFill>
                <a:latin typeface="JSODTD+MS-UIGothic"/>
                <a:cs typeface="JSODTD+MS-UIGothic"/>
              </a:rPr>
              <a:t>：作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为桥</a:t>
            </a:r>
            <a:r>
              <a:rPr sz="1500">
                <a:solidFill>
                  <a:srgbClr val="FFFFFF"/>
                </a:solidFill>
                <a:latin typeface="JSODTD+MS-UIGothic"/>
                <a:cs typeface="JSODTD+MS-UIGothic"/>
              </a:rPr>
              <a:t>体的主要构建材料，要求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纸质</a:t>
            </a:r>
            <a:r>
              <a:rPr sz="1500">
                <a:solidFill>
                  <a:srgbClr val="FFFFFF"/>
                </a:solidFill>
                <a:latin typeface="JSODTD+MS-UIGothic"/>
                <a:cs typeface="JSODTD+MS-UIGothic"/>
              </a:rPr>
              <a:t>均匀，具有一定的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韧</a:t>
            </a:r>
            <a:r>
              <a:rPr sz="1500">
                <a:solidFill>
                  <a:srgbClr val="FFFFFF"/>
                </a:solidFill>
                <a:latin typeface="JSODTD+MS-UIGothic"/>
                <a:cs typeface="JSODTD+MS-UIGothic"/>
              </a:rPr>
              <a:t>性。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140075" y="5089304"/>
            <a:ext cx="6475651" cy="49117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15"/>
              </a:lnSpc>
              <a:spcBef>
                <a:spcPct val="0"/>
              </a:spcBef>
              <a:spcAft>
                <a:spcPct val="0"/>
              </a:spcAft>
            </a:pPr>
            <a:r>
              <a:rPr sz="1550">
                <a:solidFill>
                  <a:srgbClr val="FFFFFF"/>
                </a:solidFill>
                <a:latin typeface="CUBQHE+EPJPVB+ArialMT"/>
                <a:cs typeface="CUBQHE+EPJPVB+ArialMT"/>
              </a:rPr>
              <a:t>•</a:t>
            </a:r>
            <a:r>
              <a:rPr sz="1550" spc="669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1500">
                <a:solidFill>
                  <a:srgbClr val="FFFFFF"/>
                </a:solidFill>
                <a:latin typeface="JSODTD+MS-UIGothic"/>
                <a:cs typeface="JSODTD+MS-UIGothic"/>
              </a:rPr>
              <a:t>胶水或双面胶：用于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纸</a:t>
            </a:r>
            <a:r>
              <a:rPr sz="1500">
                <a:solidFill>
                  <a:srgbClr val="FFFFFF"/>
                </a:solidFill>
                <a:latin typeface="JSODTD+MS-UIGothic"/>
                <a:cs typeface="JSODTD+MS-UIGothic"/>
              </a:rPr>
              <a:t>的粘接，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选择</a:t>
            </a:r>
            <a:r>
              <a:rPr sz="1500">
                <a:solidFill>
                  <a:srgbClr val="FFFFFF"/>
                </a:solidFill>
                <a:latin typeface="JSODTD+MS-UIGothic"/>
                <a:cs typeface="JSODTD+MS-UIGothic"/>
              </a:rPr>
              <a:t>无刺激性气味、干燥快的胶水。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https://d.book118.com/198004101105006041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1">
      <vt:lpstr>Arial</vt:lpstr>
      <vt:lpstr>Calibri</vt:lpstr>
      <vt:lpstr>CUBQHE+EPJPVB+ArialMT</vt:lpstr>
      <vt:lpstr>Times New Roman</vt:lpstr>
      <vt:lpstr>SimSun</vt:lpstr>
      <vt:lpstr>JSODTD+MS-UIGothic</vt:lpstr>
      <vt:lpstr>OJWAMJ+RUPUUQ+MicrosoftYaHei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2024-09-20T12:57:17.445</cp:lastPrinted>
  <dcterms:created xsi:type="dcterms:W3CDTF">2024-09-20T04:57:17Z</dcterms:created>
  <dcterms:modified xsi:type="dcterms:W3CDTF">2024-09-20T04:57:18Z</dcterms:modified>
</cp:coreProperties>
</file>