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FC3300E-B6DB-4053-8108-E222D9A0AC5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5CFF688-90C7-415B-9DEB-C47A0549CFF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98AE07A-17BA-4B4E-8804-18FF2C5A8B0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ABF1334-6D3A-44A7-9A82-ACB7F0A7185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4354FF5-ACA9-4895-97A4-EE56ACC9B26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A091118-97CD-411E-8804-24A7C5D2CE6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E7E6D19-8242-4524-B3AD-6B080887F8E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00A4732-73C6-40CA-8FA4-63A078D9C51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BB1BB63-99CF-45E5-A2BD-C8415513265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337D447-E397-40D3-B2F8-F000045D86B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3D4138E-A0AC-412F-B81A-A4916AC3CA9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98011123006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40963" y="1262441"/>
            <a:ext cx="5916930" cy="16821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050" b="1">
                <a:solidFill>
                  <a:schemeClr val="accent3">
                    <a:alpha val="100000"/>
                  </a:schemeClr>
                </a:solidFill>
                <a:latin typeface="Microsoft Yahei"/>
                <a:ea typeface="Microsoft Yahei"/>
                <a:cs typeface="Microsoft Yahei"/>
              </a:rPr>
              <a:t>HTML5+CSS3网页设计实例教程图片与富媒体</a:t>
            </a:r>
          </a:p>
        </p:txBody>
      </p:sp>
      <p:sp>
        <p:nvSpPr>
          <p:cNvPr id="3" name="TextBox 3"/>
          <p:cNvSpPr txBox="1"/>
          <p:nvPr/>
        </p:nvSpPr>
        <p:spPr>
          <a:xfrm>
            <a:off x="1075644" y="4600025"/>
            <a:ext cx="2802255" cy="3867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1575" b="1">
                <a:solidFill>
                  <a:srgbClr val="000000">
                    <a:alpha val="100000"/>
                  </a:srgbClr>
                </a:solidFill>
                <a:latin typeface="Microsoft Yahei"/>
                <a:ea typeface="Microsoft Yahei"/>
                <a:cs typeface="Microsoft Yahei"/>
              </a:rPr>
              <a:t>汇报人：AA</a:t>
            </a:r>
          </a:p>
        </p:txBody>
      </p:sp>
      <p:sp>
        <p:nvSpPr>
          <p:cNvPr id="4" name="TextBox 4"/>
          <p:cNvSpPr txBox="1"/>
          <p:nvPr/>
        </p:nvSpPr>
        <p:spPr>
          <a:xfrm>
            <a:off x="1075644" y="5059885"/>
            <a:ext cx="2802255" cy="3867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1575" b="1">
                <a:solidFill>
                  <a:srgbClr val="FFFFFF">
                    <a:alpha val="100000"/>
                  </a:srgbClr>
                </a:solidFill>
                <a:latin typeface="Microsoft Yahei"/>
                <a:ea typeface="Microsoft Yahei"/>
                <a:cs typeface="Microsoft Yahei"/>
              </a:rPr>
              <a:t>2024-01-19</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908996" y="2708076"/>
            <a:ext cx="1424940" cy="2472026"/>
          </a:xfrm>
          <a:prstGeom prst="rect">
            <a:avLst/>
          </a:prstGeom>
        </p:spPr>
        <p:txBody>
          <a:bodyPr vert="eaVert"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1875"/>
              </a:spcBef>
            </a:pPr>
            <a:r>
              <a:rPr lang="en-US" sz="4950" b="1">
                <a:solidFill>
                  <a:schemeClr val="accent3">
                    <a:alpha val="100000"/>
                  </a:schemeClr>
                </a:solidFill>
                <a:latin typeface="Microsoft Yahei"/>
                <a:ea typeface="Microsoft Yahei"/>
                <a:cs typeface="Microsoft Yahei"/>
              </a:rPr>
              <a:t>目录</a:t>
            </a:r>
          </a:p>
        </p:txBody>
      </p:sp>
      <p:sp>
        <p:nvSpPr>
          <p:cNvPr id="4" name="TextBox 4"/>
          <p:cNvSpPr txBox="1"/>
          <p:nvPr/>
        </p:nvSpPr>
        <p:spPr>
          <a:xfrm>
            <a:off x="4153412" y="2708076"/>
            <a:ext cx="678180" cy="1586865"/>
          </a:xfrm>
          <a:prstGeom prst="rect">
            <a:avLst/>
          </a:prstGeom>
        </p:spPr>
        <p:txBody>
          <a:bodyPr vert="eaVert"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900">
                <a:solidFill>
                  <a:srgbClr val="FFFFFF">
                    <a:alpha val="100000"/>
                  </a:srgbClr>
                </a:solidFill>
                <a:latin typeface="Microsoft Yahei"/>
                <a:ea typeface="Microsoft Yahei"/>
                <a:cs typeface="Microsoft Yahei"/>
              </a:rPr>
              <a:t>CONTENTS</a:t>
            </a:r>
          </a:p>
        </p:txBody>
      </p:sp>
      <p:sp>
        <p:nvSpPr>
          <p:cNvPr id="5" name="TextBox 5"/>
          <p:cNvSpPr txBox="1"/>
          <p:nvPr/>
        </p:nvSpPr>
        <p:spPr>
          <a:xfrm>
            <a:off x="6937946" y="930592"/>
            <a:ext cx="4507230" cy="49968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a:solidFill>
                  <a:schemeClr val="accent3">
                    <a:lumMod val="50000"/>
                    <a:alpha val="100000"/>
                  </a:schemeClr>
                </a:solidFill>
                <a:latin typeface="Microsoft Yahei"/>
                <a:ea typeface="Microsoft Yahei"/>
                <a:cs typeface="Microsoft Yahei"/>
              </a:rPr>
              <a:t>网页设计基础知识</a:t>
            </a:r>
          </a:p>
          <a:p>
            <a:pPr marL="203200" lvl="0" indent="-203200">
              <a:lnSpc>
                <a:spcPct val="150000"/>
              </a:lnSpc>
              <a:spcBef>
                <a:spcPts val="375"/>
              </a:spcBef>
              <a:buFont typeface="Arial"/>
              <a:buChar char="•"/>
            </a:pPr>
            <a:r>
              <a:rPr lang="en-US" sz="2400">
                <a:solidFill>
                  <a:schemeClr val="accent3">
                    <a:lumMod val="50000"/>
                    <a:alpha val="100000"/>
                  </a:schemeClr>
                </a:solidFill>
                <a:latin typeface="Microsoft Yahei"/>
                <a:ea typeface="Microsoft Yahei"/>
                <a:cs typeface="Microsoft Yahei"/>
              </a:rPr>
              <a:t>图片处理技巧在网页设计中的应用</a:t>
            </a:r>
          </a:p>
          <a:p>
            <a:pPr marL="203200" lvl="0" indent="-203200">
              <a:lnSpc>
                <a:spcPct val="150000"/>
              </a:lnSpc>
              <a:spcBef>
                <a:spcPts val="375"/>
              </a:spcBef>
              <a:buFont typeface="Arial"/>
              <a:buChar char="•"/>
            </a:pPr>
            <a:r>
              <a:rPr lang="en-US" sz="2400">
                <a:solidFill>
                  <a:schemeClr val="accent3">
                    <a:lumMod val="50000"/>
                    <a:alpha val="100000"/>
                  </a:schemeClr>
                </a:solidFill>
                <a:latin typeface="Microsoft Yahei"/>
                <a:ea typeface="Microsoft Yahei"/>
                <a:cs typeface="Microsoft Yahei"/>
              </a:rPr>
              <a:t>富媒体元素在网页设计中的运用</a:t>
            </a:r>
          </a:p>
          <a:p>
            <a:pPr marL="203200" lvl="0" indent="-203200">
              <a:lnSpc>
                <a:spcPct val="150000"/>
              </a:lnSpc>
              <a:spcBef>
                <a:spcPts val="375"/>
              </a:spcBef>
              <a:buFont typeface="Arial"/>
              <a:buChar char="•"/>
            </a:pPr>
            <a:r>
              <a:rPr lang="en-US" sz="2400">
                <a:solidFill>
                  <a:schemeClr val="accent3">
                    <a:lumMod val="50000"/>
                    <a:alpha val="100000"/>
                  </a:schemeClr>
                </a:solidFill>
                <a:latin typeface="Microsoft Yahei"/>
                <a:ea typeface="Microsoft Yahei"/>
                <a:cs typeface="Microsoft Yahei"/>
              </a:rPr>
              <a:t>实战案例：图片与富媒体元素综合应用</a:t>
            </a:r>
          </a:p>
          <a:p>
            <a:pPr marL="203200" lvl="0" indent="-203200">
              <a:lnSpc>
                <a:spcPct val="150000"/>
              </a:lnSpc>
              <a:spcBef>
                <a:spcPts val="375"/>
              </a:spcBef>
              <a:buFont typeface="Arial"/>
              <a:buChar char="•"/>
            </a:pPr>
            <a:r>
              <a:rPr lang="en-US" sz="2400">
                <a:solidFill>
                  <a:schemeClr val="accent3">
                    <a:lumMod val="50000"/>
                    <a:alpha val="100000"/>
                  </a:schemeClr>
                </a:solidFill>
                <a:latin typeface="Microsoft Yahei"/>
                <a:ea typeface="Microsoft Yahei"/>
                <a:cs typeface="Microsoft Yahei"/>
              </a:rPr>
              <a:t>前沿技术展望与未来趋势分析</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50116" y="1920284"/>
            <a:ext cx="5716905" cy="3177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9600" b="1">
                <a:solidFill>
                  <a:schemeClr val="accent3">
                    <a:alpha val="100000"/>
                  </a:schemeClr>
                </a:solidFill>
                <a:latin typeface="Microsoft Yahei"/>
                <a:ea typeface="Microsoft Yahei"/>
                <a:cs typeface="Microsoft Yahei"/>
              </a:rPr>
              <a:t>01</a:t>
            </a:r>
          </a:p>
        </p:txBody>
      </p:sp>
      <p:sp>
        <p:nvSpPr>
          <p:cNvPr id="3" name="TextBox 3"/>
          <p:cNvSpPr txBox="1"/>
          <p:nvPr/>
        </p:nvSpPr>
        <p:spPr>
          <a:xfrm>
            <a:off x="5068994" y="4026144"/>
            <a:ext cx="3735705" cy="5867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2025">
                <a:solidFill>
                  <a:srgbClr val="FFFFFF">
                    <a:alpha val="100000"/>
                  </a:srgbClr>
                </a:solidFill>
                <a:latin typeface="Microsoft Yahei"/>
                <a:ea typeface="Microsoft Yahei"/>
                <a:cs typeface="Microsoft Yahei"/>
              </a:rPr>
              <a:t>CHAPTER</a:t>
            </a:r>
          </a:p>
        </p:txBody>
      </p:sp>
      <p:sp>
        <p:nvSpPr>
          <p:cNvPr id="4" name="TextBox 4"/>
          <p:cNvSpPr txBox="1"/>
          <p:nvPr/>
        </p:nvSpPr>
        <p:spPr>
          <a:xfrm>
            <a:off x="4686960" y="2046014"/>
            <a:ext cx="6831330" cy="19773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950" b="1">
                <a:solidFill>
                  <a:schemeClr val="accent3">
                    <a:alpha val="100000"/>
                  </a:schemeClr>
                </a:solidFill>
                <a:latin typeface="Microsoft Yahei"/>
                <a:ea typeface="Microsoft Yahei"/>
                <a:cs typeface="Microsoft Yahei"/>
              </a:rPr>
              <a:t>网页设计基础知识</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HTML5是一种标记语言，用于结构化和呈现世界范围内的Web内容，是构建Web应用的标准方式。</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HTML5经历了多个发展阶段，从早期的HTML到XHTML，再到现在的HTML5，不断引入新的元素和属性，以满足Web应用日益复杂的需求。</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HTML5概述与发展历程</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发展历程</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HTML5定义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CSS3简介与特点分析</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CSS3定义</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CSS3是层叠样式表（Cascading Style Sheets）的最新版本，用于描述HTML或XML（包括SVG、MathML等派生语言）文档的样式。</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特点分析</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CSS3引入了许多新特性，如圆角、阴影、渐变、动画等，使得网页设计更加丰富多彩；同时，CSS3还具有更好的浏览器兼容性和更高效的性能。</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网页布局是指如何安排网页中各个元素的位置和大小，以达到良好的视觉效果和用户体验。常见的布局方式包括固定布局、流式布局、响应式布局等。</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布局原理</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常用的网页布局方法包括使用div元素进行布局、使用CSS进行定位和浮动布局、使用Flexbox或Grid等现代CSS布局技术等。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常用方法</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网页布局原理及常用方法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响应式设计</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响应式设计是一种使网页能够自适应不同屏幕尺寸和设备类型的设计方法。通过使用媒体查询和流式布局等技术，可以实现不同设备上的良好显示效果。</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移动端适配策略</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针对移动端设备的特殊性，需要采取一些适配策略，如使用viewport元标签控制视口大小、使用rem等相对单位进行布局、优化图片和脚本等资源加载等。</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响应式设计与移动端适配策略</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50116" y="1920284"/>
            <a:ext cx="5716905" cy="3177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9600" b="1">
                <a:solidFill>
                  <a:schemeClr val="accent3">
                    <a:alpha val="100000"/>
                  </a:schemeClr>
                </a:solidFill>
                <a:latin typeface="Microsoft Yahei"/>
                <a:ea typeface="Microsoft Yahei"/>
                <a:cs typeface="Microsoft Yahei"/>
              </a:rPr>
              <a:t>02</a:t>
            </a:r>
          </a:p>
        </p:txBody>
      </p:sp>
      <p:sp>
        <p:nvSpPr>
          <p:cNvPr id="3" name="TextBox 3"/>
          <p:cNvSpPr txBox="1"/>
          <p:nvPr/>
        </p:nvSpPr>
        <p:spPr>
          <a:xfrm>
            <a:off x="5068994" y="4026144"/>
            <a:ext cx="3735705" cy="5867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2025">
                <a:solidFill>
                  <a:srgbClr val="FFFFFF">
                    <a:alpha val="100000"/>
                  </a:srgbClr>
                </a:solidFill>
                <a:latin typeface="Microsoft Yahei"/>
                <a:ea typeface="Microsoft Yahei"/>
                <a:cs typeface="Microsoft Yahei"/>
              </a:rPr>
              <a:t>CHAPTER</a:t>
            </a:r>
          </a:p>
        </p:txBody>
      </p:sp>
      <p:sp>
        <p:nvSpPr>
          <p:cNvPr id="4" name="TextBox 4"/>
          <p:cNvSpPr txBox="1"/>
          <p:nvPr/>
        </p:nvSpPr>
        <p:spPr>
          <a:xfrm>
            <a:off x="4686960" y="2046014"/>
            <a:ext cx="6831330" cy="19773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950" b="1">
                <a:solidFill>
                  <a:schemeClr val="accent3">
                    <a:alpha val="100000"/>
                  </a:schemeClr>
                </a:solidFill>
                <a:latin typeface="Microsoft Yahei"/>
                <a:ea typeface="Microsoft Yahei"/>
                <a:cs typeface="Microsoft Yahei"/>
              </a:rPr>
              <a:t>图片处理技巧在网页设计中的应用</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图片格式选择</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根据不同的图片内容和需求，选择最合适的图片格式，如JPEG、PNG、GIF等。</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图片压缩</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通过压缩图片来减小文件大小，提高网页加载速度，同时保证图片质量。</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图片优化</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使用图片编辑软件对图片进行优化处理，如调整亮度、对比度、色彩等，使图片更加美观。</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图片格式选择及优化方法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背景图像设置</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使用CSS样式设置背景图像，包括背景图像的大小、位置、重复方式等。</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背景图像样式调整</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通过CSS样式调整背景图像的透明度、滤镜效果等，增加网页的视觉效果。</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背景图像设置与样式调整</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使用CSS3提供的滤镜效果，如模糊、亮度、对比度等，对图像进行美化处理。</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SVG滤镜效果</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使用SVG滤镜效果，可以实现更加复杂的图像处理效果，如光影效果、立体效果等。</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CSS3滤镜效果</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图像滤镜效果实现</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3457" y="1876457"/>
            <a:ext cx="3105086" cy="3105086"/>
          </a:xfrm>
          <a:prstGeom prst="ellipse">
            <a:avLst/>
          </a:prstGeom>
          <a:solidFill>
            <a:schemeClr val="accent2">
              <a:alpha val="2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838682" y="2171682"/>
            <a:ext cx="2514635" cy="251463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97329" y="1537698"/>
            <a:ext cx="346677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图标字体介绍</a:t>
            </a:r>
          </a:p>
        </p:txBody>
      </p:sp>
      <p:sp>
        <p:nvSpPr>
          <p:cNvPr id="5" name="TextBox 5"/>
          <p:cNvSpPr txBox="1"/>
          <p:nvPr/>
        </p:nvSpPr>
        <p:spPr>
          <a:xfrm>
            <a:off x="797329" y="2820233"/>
            <a:ext cx="3466777" cy="341833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介绍图标字体的概念、优点及使用场景。</a:t>
            </a:r>
          </a:p>
        </p:txBody>
      </p:sp>
      <p:sp>
        <p:nvSpPr>
          <p:cNvPr id="6" name="TextBox 6"/>
          <p:cNvSpPr txBox="1"/>
          <p:nvPr/>
        </p:nvSpPr>
        <p:spPr>
          <a:xfrm>
            <a:off x="7936144" y="1537698"/>
            <a:ext cx="346677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325" b="1">
                <a:solidFill>
                  <a:schemeClr val="accent1">
                    <a:alpha val="100000"/>
                  </a:schemeClr>
                </a:solidFill>
                <a:latin typeface="Microsoft Yahei"/>
                <a:ea typeface="Microsoft Yahei"/>
                <a:cs typeface="Microsoft Yahei"/>
              </a:rPr>
              <a:t>图标字体在网页设计中的应用</a:t>
            </a:r>
          </a:p>
        </p:txBody>
      </p:sp>
      <p:sp>
        <p:nvSpPr>
          <p:cNvPr id="7" name="TextBox 7"/>
          <p:cNvSpPr txBox="1"/>
          <p:nvPr/>
        </p:nvSpPr>
        <p:spPr>
          <a:xfrm>
            <a:off x="7936144" y="2820233"/>
            <a:ext cx="3466777" cy="341833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6000"/>
              </a:lnSpc>
            </a:pPr>
            <a:r>
              <a:rPr lang="en-US" sz="1350">
                <a:solidFill>
                  <a:schemeClr val="dk1">
                    <a:alpha val="100000"/>
                  </a:schemeClr>
                </a:solidFill>
                <a:latin typeface="Microsoft Yahei"/>
                <a:ea typeface="Microsoft Yahei"/>
                <a:cs typeface="Microsoft Yahei"/>
              </a:rPr>
              <a:t>通过实例演示如何在网页设计中使用图标字体，包括图标的选取、大小、颜色等设置。同时探讨图标字体与网页整体设计风格的搭配与协调。</a:t>
            </a:r>
          </a:p>
        </p:txBody>
      </p:sp>
      <p:sp>
        <p:nvSpPr>
          <p:cNvPr id="8" name="Freeform 8"/>
          <p:cNvSpPr/>
          <p:nvPr/>
        </p:nvSpPr>
        <p:spPr>
          <a:xfrm>
            <a:off x="5503755" y="2836755"/>
            <a:ext cx="1184490" cy="1184490"/>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图标字体在网页设计中的应用</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50116" y="1920284"/>
            <a:ext cx="5716905" cy="3177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9600" b="1">
                <a:solidFill>
                  <a:schemeClr val="accent3">
                    <a:alpha val="100000"/>
                  </a:schemeClr>
                </a:solidFill>
                <a:latin typeface="Microsoft Yahei"/>
                <a:ea typeface="Microsoft Yahei"/>
                <a:cs typeface="Microsoft Yahei"/>
              </a:rPr>
              <a:t>03</a:t>
            </a:r>
          </a:p>
        </p:txBody>
      </p:sp>
      <p:sp>
        <p:nvSpPr>
          <p:cNvPr id="3" name="TextBox 3"/>
          <p:cNvSpPr txBox="1"/>
          <p:nvPr/>
        </p:nvSpPr>
        <p:spPr>
          <a:xfrm>
            <a:off x="5068994" y="4026144"/>
            <a:ext cx="3735705" cy="5867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2025">
                <a:solidFill>
                  <a:srgbClr val="FFFFFF">
                    <a:alpha val="100000"/>
                  </a:srgbClr>
                </a:solidFill>
                <a:latin typeface="Microsoft Yahei"/>
                <a:ea typeface="Microsoft Yahei"/>
                <a:cs typeface="Microsoft Yahei"/>
              </a:rPr>
              <a:t>CHAPTER</a:t>
            </a:r>
          </a:p>
        </p:txBody>
      </p:sp>
      <p:sp>
        <p:nvSpPr>
          <p:cNvPr id="4" name="TextBox 4"/>
          <p:cNvSpPr txBox="1"/>
          <p:nvPr/>
        </p:nvSpPr>
        <p:spPr>
          <a:xfrm>
            <a:off x="4686960" y="2046014"/>
            <a:ext cx="6831330" cy="19773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950" b="1">
                <a:solidFill>
                  <a:schemeClr val="accent3">
                    <a:alpha val="100000"/>
                  </a:schemeClr>
                </a:solidFill>
                <a:latin typeface="Microsoft Yahei"/>
                <a:ea typeface="Microsoft Yahei"/>
                <a:cs typeface="Microsoft Yahei"/>
              </a:rPr>
              <a:t>富媒体元素在网页设计中的运用</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t="17041" b="17041"/>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使用`&lt;audio&gt;`和`&lt;video&gt;`标签嵌入音频和视频文件，支持多种格式，如MP3、WAV、MP4等。</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HTML5音频和视频标签</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通过标签属性控制音频和视频的播放、暂停、音量等，提供丰富的用户交互体验。</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控件和属性</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针对不同设备和屏幕尺寸，使用CSS媒体查询实现音频和视频的响应式设计。</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响应式设计</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音频和视频嵌入方法</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https://d.book118.com/198011123006006032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351E00"/>
      </a:dk1>
      <a:lt1>
        <a:srgbClr val="FFFBEF"/>
      </a:lt1>
      <a:dk2>
        <a:srgbClr val="000000"/>
      </a:dk2>
      <a:lt2>
        <a:srgbClr val="FFFFFF"/>
      </a:lt2>
      <a:accent1>
        <a:srgbClr val="AE681B"/>
      </a:accent1>
      <a:accent2>
        <a:srgbClr val="D99134"/>
      </a:accent2>
      <a:accent3>
        <a:srgbClr val="A34713"/>
      </a:accent3>
      <a:accent4>
        <a:srgbClr val="D67A5C"/>
      </a:accent4>
      <a:accent5>
        <a:srgbClr val="CE7F65"/>
      </a:accent5>
      <a:accent6>
        <a:srgbClr val="DFCE93"/>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73</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2024-09-09T05:59:04.331</cp:lastPrinted>
  <dcterms:created xsi:type="dcterms:W3CDTF">2024-09-08T21:59:04Z</dcterms:created>
  <dcterms:modified xsi:type="dcterms:W3CDTF">2024-09-08T21:59:06Z</dcterms:modified>
</cp:coreProperties>
</file>