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2" r:id="rId23"/>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tags" Target="tags/tag1.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B380DBAE-6E6D-4360-9569-0C62F77BF8EA}"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06" name="PlaceHolder 1"/>
          <p:cNvSpPr>
            <a:spLocks noGrp="1"/>
          </p:cNvSpPr>
          <p:nvPr>
            <p:ph type="sldImg"/>
          </p:nvPr>
        </p:nvSpPr>
        <p:spPr>
          <a:xfrm>
            <a:off x="685800" y="1143000"/>
            <a:ext cx="5486040" cy="3085920"/>
          </a:xfrm>
          <a:prstGeom prst="rect">
            <a:avLst/>
          </a:prstGeom>
          <a:ln w="0">
            <a:noFill/>
          </a:ln>
        </p:spPr>
      </p:sp>
      <p:sp>
        <p:nvSpPr>
          <p:cNvPr id="307"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08"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09" name="PlaceHolder 1"/>
          <p:cNvSpPr>
            <a:spLocks noGrp="1"/>
          </p:cNvSpPr>
          <p:nvPr>
            <p:ph type="sldImg"/>
          </p:nvPr>
        </p:nvSpPr>
        <p:spPr>
          <a:xfrm>
            <a:off x="685800" y="1143000"/>
            <a:ext cx="5486040" cy="3085920"/>
          </a:xfrm>
          <a:prstGeom prst="rect">
            <a:avLst/>
          </a:prstGeom>
          <a:ln w="0">
            <a:noFill/>
          </a:ln>
        </p:spPr>
      </p:sp>
      <p:sp>
        <p:nvSpPr>
          <p:cNvPr id="310"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11"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12" name="PlaceHolder 1"/>
          <p:cNvSpPr>
            <a:spLocks noGrp="1"/>
          </p:cNvSpPr>
          <p:nvPr>
            <p:ph type="sldImg"/>
          </p:nvPr>
        </p:nvSpPr>
        <p:spPr>
          <a:xfrm>
            <a:off x="685800" y="1143000"/>
            <a:ext cx="5486040" cy="3085920"/>
          </a:xfrm>
          <a:prstGeom prst="rect">
            <a:avLst/>
          </a:prstGeom>
          <a:ln w="0">
            <a:noFill/>
          </a:ln>
        </p:spPr>
      </p:sp>
      <p:sp>
        <p:nvSpPr>
          <p:cNvPr id="313"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14"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15" name="PlaceHolder 1"/>
          <p:cNvSpPr>
            <a:spLocks noGrp="1"/>
          </p:cNvSpPr>
          <p:nvPr>
            <p:ph type="sldImg"/>
          </p:nvPr>
        </p:nvSpPr>
        <p:spPr>
          <a:xfrm>
            <a:off x="685800" y="1143000"/>
            <a:ext cx="5486040" cy="3085920"/>
          </a:xfrm>
          <a:prstGeom prst="rect">
            <a:avLst/>
          </a:prstGeom>
          <a:ln w="0">
            <a:noFill/>
          </a:ln>
        </p:spPr>
      </p:sp>
      <p:sp>
        <p:nvSpPr>
          <p:cNvPr id="316"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17"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18" name="PlaceHolder 1"/>
          <p:cNvSpPr>
            <a:spLocks noGrp="1"/>
          </p:cNvSpPr>
          <p:nvPr>
            <p:ph type="sldImg"/>
          </p:nvPr>
        </p:nvSpPr>
        <p:spPr>
          <a:xfrm>
            <a:off x="685800" y="1143000"/>
            <a:ext cx="5486040" cy="3085920"/>
          </a:xfrm>
          <a:prstGeom prst="rect">
            <a:avLst/>
          </a:prstGeom>
          <a:ln w="0">
            <a:noFill/>
          </a:ln>
        </p:spPr>
      </p:sp>
      <p:sp>
        <p:nvSpPr>
          <p:cNvPr id="319"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20"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21" name="PlaceHolder 1"/>
          <p:cNvSpPr>
            <a:spLocks noGrp="1"/>
          </p:cNvSpPr>
          <p:nvPr>
            <p:ph type="sldImg"/>
          </p:nvPr>
        </p:nvSpPr>
        <p:spPr>
          <a:xfrm>
            <a:off x="685800" y="1143000"/>
            <a:ext cx="5486040" cy="3085920"/>
          </a:xfrm>
          <a:prstGeom prst="rect">
            <a:avLst/>
          </a:prstGeom>
          <a:ln w="0">
            <a:noFill/>
          </a:ln>
        </p:spPr>
      </p:sp>
      <p:sp>
        <p:nvSpPr>
          <p:cNvPr id="322"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23"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B0639DA-B694-4C09-B759-64BE89EEE5C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9574FE-180E-4A25-AE73-92E76F3206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D6E406F-AB43-47FC-A479-F44C554611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F3A77C6-ACD7-4B1A-B06E-4003DB029F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380FDF9-3CDF-45BA-8053-C3B63691A68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1BD8463-DCA1-4008-AC41-109DCDAF14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1BE4C91-2CB5-4A35-9883-5A6D6A645EC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9808D0-77D9-48DE-B3A5-F94A2D6FA0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79FB254-5B77-4BC0-9C77-AD6FE6DC8B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0A2AFA-0197-4C7C-B173-F7FA804473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03F81B-82EC-475B-A37D-75E31C7364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2162AD67-A60F-4EFD-A7CC-F43286A6CF95}"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515911AB-20E5-42BD-9B6B-C2F5A4657E84}"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801402501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教学培训向智能化迈进人工智能为伴</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FFFFFF"/>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FFFFFF"/>
              </a:solidFill>
              <a:latin typeface="Arial"/>
            </a:endParaRPr>
          </a:p>
          <a:p>
            <a:pPr defTabSz="914400">
              <a:lnSpc>
                <a:spcPct val="100000"/>
              </a:lnSpc>
            </a:pPr>
            <a:endParaRPr lang="en-US" sz="1800" b="0" strike="noStrike" spc="-1">
              <a:solidFill>
                <a:srgbClr val="FFFFFF"/>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FFFFFF"/>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80000"/>
          </a:blip>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教学培训的现状</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人工智能技术在教学培训中的应用</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智能化教学的挑战与解决方案</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未来智能教学的展望</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智能教学的实践应用</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教学培训的现状</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9000"/>
          </a:blip>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传统教学模式</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传统教学模式以教师为中心，缺乏个性化定制，导致信息传递效率低下。这种模式已经逐渐面临挑战，需要新的教学方式来提高效率和质量。</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3000"/>
          </a:blip>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智能化教学的诞生</a:t>
            </a:r>
            <a:endParaRPr lang="en-US" sz="3600" b="0" strike="noStrike" spc="-1">
              <a:solidFill>
                <a:schemeClr val="dk1"/>
              </a:solidFill>
              <a:latin typeface="Arial"/>
            </a:endParaRPr>
          </a:p>
        </p:txBody>
      </p:sp>
      <p:sp>
        <p:nvSpPr>
          <p:cNvPr id="85"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深度学习、机器学习等</a:t>
            </a:r>
            <a:endParaRPr lang="en-US" sz="2000" b="0" strike="noStrike" spc="-1">
              <a:solidFill>
                <a:srgbClr val="000000"/>
              </a:solidFill>
              <a:latin typeface="Arial"/>
            </a:endParaRPr>
          </a:p>
        </p:txBody>
      </p:sp>
      <p:sp>
        <p:nvSpPr>
          <p:cNvPr id="86"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人工智能技术的发展</a:t>
            </a:r>
            <a:endParaRPr lang="en-US" sz="3000" b="0" strike="noStrike" spc="-1">
              <a:solidFill>
                <a:srgbClr val="000000"/>
              </a:solidFill>
              <a:latin typeface="Arial"/>
            </a:endParaRPr>
          </a:p>
        </p:txBody>
      </p:sp>
      <p:sp>
        <p:nvSpPr>
          <p:cNvPr id="87"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88"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提高学习效率、个性化学习体验</a:t>
            </a:r>
            <a:endParaRPr lang="en-US" sz="2000" b="0" strike="noStrike" spc="-1">
              <a:solidFill>
                <a:srgbClr val="000000"/>
              </a:solidFill>
              <a:latin typeface="Arial"/>
            </a:endParaRPr>
          </a:p>
        </p:txBody>
      </p:sp>
      <p:sp>
        <p:nvSpPr>
          <p:cNvPr id="89"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智能化教学的优势和可能性</a:t>
            </a:r>
            <a:endParaRPr lang="en-US" sz="3000" b="0" strike="noStrike" spc="-1">
              <a:solidFill>
                <a:srgbClr val="000000"/>
              </a:solidFill>
              <a:latin typeface="Arial"/>
            </a:endParaRPr>
          </a:p>
        </p:txBody>
      </p:sp>
      <p:sp>
        <p:nvSpPr>
          <p:cNvPr id="9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91"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个性化定制、教学效果评估</a:t>
            </a:r>
            <a:endParaRPr lang="en-US" sz="2000" b="0" strike="noStrike" spc="-1">
              <a:solidFill>
                <a:srgbClr val="000000"/>
              </a:solidFill>
              <a:latin typeface="Arial"/>
            </a:endParaRPr>
          </a:p>
        </p:txBody>
      </p:sp>
      <p:sp>
        <p:nvSpPr>
          <p:cNvPr id="92"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教育行业的需求和挑战</a:t>
            </a:r>
            <a:endParaRPr lang="en-US" sz="3000" b="0" strike="noStrike" spc="-1">
              <a:solidFill>
                <a:srgbClr val="000000"/>
              </a:solidFill>
              <a:latin typeface="Arial"/>
            </a:endParaRPr>
          </a:p>
        </p:txBody>
      </p:sp>
      <p:sp>
        <p:nvSpPr>
          <p:cNvPr id="93"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9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智能化教学的应用场景</a:t>
            </a:r>
            <a:endParaRPr lang="en-US" sz="3600" b="0" strike="noStrike" spc="-1">
              <a:solidFill>
                <a:schemeClr val="dk1"/>
              </a:solidFill>
              <a:latin typeface="Arial"/>
            </a:endParaRPr>
          </a:p>
        </p:txBody>
      </p:sp>
      <p:sp>
        <p:nvSpPr>
          <p:cNvPr id="9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MOOC</a:t>
            </a:r>
            <a:r>
              <a:rPr lang="zh-CN" sz="1500" b="0" strike="noStrike" spc="-1">
                <a:solidFill>
                  <a:schemeClr val="dk1">
                    <a:lumMod val="85000"/>
                    <a:lumOff val="15000"/>
                  </a:schemeClr>
                </a:solidFill>
                <a:latin typeface="微软雅黑"/>
                <a:ea typeface="微软雅黑"/>
              </a:rPr>
              <a:t>、远程教学</a:t>
            </a:r>
            <a:endParaRPr lang="en-US" sz="1500" b="0" strike="noStrike" spc="-1">
              <a:solidFill>
                <a:srgbClr val="000000"/>
              </a:solidFill>
              <a:latin typeface="Arial"/>
            </a:endParaRPr>
          </a:p>
        </p:txBody>
      </p:sp>
      <p:sp>
        <p:nvSpPr>
          <p:cNvPr id="9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在线课程平台</a:t>
            </a:r>
            <a:endParaRPr lang="en-US" sz="2200" b="0" strike="noStrike" spc="-1">
              <a:solidFill>
                <a:srgbClr val="000000"/>
              </a:solidFill>
              <a:latin typeface="Arial"/>
            </a:endParaRPr>
          </a:p>
        </p:txBody>
      </p:sp>
      <p:sp>
        <p:nvSpPr>
          <p:cNvPr id="9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智能题库、作业批改</a:t>
            </a:r>
            <a:endParaRPr lang="en-US" sz="1500" b="0" strike="noStrike" spc="-1">
              <a:solidFill>
                <a:srgbClr val="000000"/>
              </a:solidFill>
              <a:latin typeface="Arial"/>
            </a:endParaRPr>
          </a:p>
        </p:txBody>
      </p:sp>
      <p:sp>
        <p:nvSpPr>
          <p:cNvPr id="9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智能辅助教学工具</a:t>
            </a:r>
            <a:endParaRPr lang="en-US" sz="2200" b="0" strike="noStrike" spc="-1">
              <a:solidFill>
                <a:srgbClr val="000000"/>
              </a:solidFill>
              <a:latin typeface="Arial"/>
            </a:endParaRPr>
          </a:p>
        </p:txBody>
      </p:sp>
      <p:sp>
        <p:nvSpPr>
          <p:cNvPr id="9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沉浸式学习体验、实践教学</a:t>
            </a:r>
            <a:endParaRPr lang="en-US" sz="1500" b="0" strike="noStrike" spc="-1">
              <a:solidFill>
                <a:srgbClr val="000000"/>
              </a:solidFill>
              <a:latin typeface="Arial"/>
            </a:endParaRPr>
          </a:p>
        </p:txBody>
      </p:sp>
      <p:sp>
        <p:nvSpPr>
          <p:cNvPr id="10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虚拟和增强现实技术</a:t>
            </a:r>
            <a:endParaRPr lang="en-US" sz="2200" b="0" strike="noStrike" spc="-1">
              <a:solidFill>
                <a:srgbClr val="000000"/>
              </a:solidFill>
              <a:latin typeface="Arial"/>
            </a:endParaRPr>
          </a:p>
        </p:txBody>
      </p:sp>
      <p:sp>
        <p:nvSpPr>
          <p:cNvPr id="10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0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大数据分析与学习跟踪</a:t>
            </a:r>
            <a:endParaRPr lang="en-US" sz="2200" b="0" strike="noStrike" spc="-1">
              <a:solidFill>
                <a:srgbClr val="000000"/>
              </a:solidFill>
              <a:latin typeface="Arial"/>
            </a:endParaRPr>
          </a:p>
        </p:txBody>
      </p:sp>
      <p:sp>
        <p:nvSpPr>
          <p:cNvPr id="10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分析学生学习数据</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提供个性化学习建议</a:t>
            </a:r>
            <a:endParaRPr lang="en-US" sz="1500" b="0" strike="noStrike" spc="-1">
              <a:solidFill>
                <a:srgbClr val="000000"/>
              </a:solidFill>
              <a:latin typeface="Arial"/>
            </a:endParaRPr>
          </a:p>
        </p:txBody>
      </p:sp>
      <p:sp>
        <p:nvSpPr>
          <p:cNvPr id="10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自适应学习系统</a:t>
            </a:r>
            <a:endParaRPr lang="en-US" sz="2200" b="0" strike="noStrike" spc="-1">
              <a:solidFill>
                <a:srgbClr val="000000"/>
              </a:solidFill>
              <a:latin typeface="Arial"/>
            </a:endParaRPr>
          </a:p>
        </p:txBody>
      </p:sp>
      <p:sp>
        <p:nvSpPr>
          <p:cNvPr id="10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根据学生学习情况调整教学方法</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提供不同难度的学习内容</a:t>
            </a:r>
            <a:endParaRPr lang="en-US" sz="1500" b="0" strike="noStrike" spc="-1">
              <a:solidFill>
                <a:srgbClr val="000000"/>
              </a:solidFill>
              <a:latin typeface="Arial"/>
            </a:endParaRPr>
          </a:p>
        </p:txBody>
      </p:sp>
      <p:sp>
        <p:nvSpPr>
          <p:cNvPr id="10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1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智能化教学的发展趋势</a:t>
            </a:r>
            <a:endParaRPr lang="en-US" sz="3600" b="0" strike="noStrike" spc="-1">
              <a:solidFill>
                <a:schemeClr val="dk1"/>
              </a:solidFill>
              <a:latin typeface="Arial"/>
            </a:endParaRPr>
          </a:p>
        </p:txBody>
      </p:sp>
      <p:sp>
        <p:nvSpPr>
          <p:cNvPr id="11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个性化定制教学</a:t>
            </a:r>
            <a:endParaRPr lang="en-US" sz="2200" b="0" strike="noStrike" spc="-1">
              <a:solidFill>
                <a:srgbClr val="000000"/>
              </a:solidFill>
              <a:latin typeface="Arial"/>
            </a:endParaRPr>
          </a:p>
        </p:txBody>
      </p:sp>
      <p:sp>
        <p:nvSpPr>
          <p:cNvPr id="11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根据学生能力调整教学内容</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定制学习路径</a:t>
            </a:r>
            <a:endParaRPr lang="en-US" sz="15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34000"/>
          </a:blip>
          <a:stretch>
            <a:fillRect/>
          </a:stretch>
        </a:blipFill>
      </p:bgPr>
    </p:bg>
    <p:spTree>
      <p:nvGrpSpPr>
        <p:cNvPr id="1" name=""/>
        <p:cNvGrpSpPr/>
        <p:nvPr/>
      </p:nvGrpSpPr>
      <p:grpSpPr>
        <a:xfrm>
          <a:off x="0" y="0"/>
          <a:ext cx="0" cy="0"/>
        </a:xfrm>
      </p:grpSpPr>
      <p:sp>
        <p:nvSpPr>
          <p:cNvPr id="116"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智能化教学的发展趋势</a:t>
            </a:r>
            <a:endParaRPr lang="en-US" sz="3600" b="0" strike="noStrike" spc="-1">
              <a:solidFill>
                <a:schemeClr val="dk1"/>
              </a:solidFill>
              <a:latin typeface="Arial"/>
            </a:endParaRPr>
          </a:p>
        </p:txBody>
      </p:sp>
      <p:sp>
        <p:nvSpPr>
          <p:cNvPr id="117"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随着人工智能技术的不断进步，智能化教学将成为教育培训的未来发展方向。个性化定制教学、大数据分析与学习跟踪、自适应学习系统等趋势将进一步提升教学效果和便利性。</a:t>
            </a:r>
            <a:endParaRPr lang="en-US" sz="25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11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人工智能技术在教学培训中的应用</a:t>
            </a:r>
            <a:endParaRPr lang="en-US" sz="3600" b="0" strike="noStrike" spc="-1">
              <a:solidFill>
                <a:schemeClr val="dk1"/>
              </a:solidFill>
              <a:latin typeface="Arial"/>
            </a:endParaRPr>
          </a:p>
        </p:txBody>
      </p:sp>
      <p:sp>
        <p:nvSpPr>
          <p:cNvPr id="12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9000"/>
          </a:blip>
          <a:stretch>
            <a:fillRect/>
          </a:stretch>
        </a:blipFill>
      </p:bgPr>
    </p:bg>
    <p:spTree>
      <p:nvGrpSpPr>
        <p:cNvPr id="1" name=""/>
        <p:cNvGrpSpPr/>
        <p:nvPr/>
      </p:nvGrpSpPr>
      <p:grpSpPr>
        <a:xfrm>
          <a:off x="0" y="0"/>
          <a:ext cx="0" cy="0"/>
        </a:xfrm>
      </p:grpSpPr>
      <p:sp>
        <p:nvSpPr>
          <p:cNvPr id="12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个性化学习</a:t>
            </a:r>
            <a:endParaRPr lang="en-US" sz="3500" b="0" strike="noStrike" spc="-1">
              <a:solidFill>
                <a:srgbClr val="000000"/>
              </a:solidFill>
              <a:latin typeface="Arial"/>
            </a:endParaRPr>
          </a:p>
        </p:txBody>
      </p:sp>
      <p:sp>
        <p:nvSpPr>
          <p:cNvPr id="12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个性化学习是指根据学习者的兴趣、水平和学习风格等个人特征，为其定制个性化的学习路径和推荐内容。智能推荐系统、学习路径优化以及实时反馈和调整等技术的应用推动了教学培训的智能化发展。</a:t>
            </a:r>
            <a:endParaRPr lang="en-US" sz="2500" b="0" strike="noStrike" spc="-1">
              <a:solidFill>
                <a:srgbClr val="000000"/>
              </a:solidFill>
              <a:latin typeface="Arial"/>
            </a:endParaRPr>
          </a:p>
        </p:txBody>
      </p:sp>
      <p:sp>
        <p:nvSpPr>
          <p:cNvPr id="12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2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虚拟教师助手</a:t>
            </a:r>
            <a:endParaRPr lang="en-US" sz="3600" b="0" strike="noStrike" spc="-1">
              <a:solidFill>
                <a:schemeClr val="dk1"/>
              </a:solidFill>
              <a:latin typeface="Arial"/>
            </a:endParaRPr>
          </a:p>
        </p:txBody>
      </p:sp>
      <p:sp>
        <p:nvSpPr>
          <p:cNvPr id="12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辅助学习者口语训练</a:t>
            </a:r>
            <a:endParaRPr lang="en-US" sz="1500" b="0" strike="noStrike" spc="-1">
              <a:solidFill>
                <a:srgbClr val="000000"/>
              </a:solidFill>
              <a:latin typeface="Arial"/>
            </a:endParaRPr>
          </a:p>
        </p:txBody>
      </p:sp>
      <p:sp>
        <p:nvSpPr>
          <p:cNvPr id="12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语音识别技术</a:t>
            </a:r>
            <a:endParaRPr lang="en-US" sz="2200" b="0" strike="noStrike" spc="-1">
              <a:solidFill>
                <a:srgbClr val="000000"/>
              </a:solidFill>
              <a:latin typeface="Arial"/>
            </a:endParaRPr>
          </a:p>
        </p:txBody>
      </p:sp>
      <p:sp>
        <p:nvSpPr>
          <p:cNvPr id="12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解答学习问题</a:t>
            </a:r>
            <a:endParaRPr lang="en-US" sz="1500" b="0" strike="noStrike" spc="-1">
              <a:solidFill>
                <a:srgbClr val="000000"/>
              </a:solidFill>
              <a:latin typeface="Arial"/>
            </a:endParaRPr>
          </a:p>
        </p:txBody>
      </p:sp>
      <p:sp>
        <p:nvSpPr>
          <p:cNvPr id="12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智能问答系统</a:t>
            </a:r>
            <a:endParaRPr lang="en-US" sz="2200" b="0" strike="noStrike" spc="-1">
              <a:solidFill>
                <a:srgbClr val="000000"/>
              </a:solidFill>
              <a:latin typeface="Arial"/>
            </a:endParaRPr>
          </a:p>
        </p:txBody>
      </p:sp>
      <p:sp>
        <p:nvSpPr>
          <p:cNvPr id="13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根据学习者需求推荐内容</a:t>
            </a:r>
            <a:endParaRPr lang="en-US" sz="1500" b="0" strike="noStrike" spc="-1">
              <a:solidFill>
                <a:srgbClr val="000000"/>
              </a:solidFill>
              <a:latin typeface="Arial"/>
            </a:endParaRPr>
          </a:p>
        </p:txBody>
      </p:sp>
      <p:sp>
        <p:nvSpPr>
          <p:cNvPr id="13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个性化学习推荐</a:t>
            </a:r>
            <a:endParaRPr lang="en-US" sz="2200" b="0" strike="noStrike" spc="-1">
              <a:solidFill>
                <a:srgbClr val="000000"/>
              </a:solidFill>
              <a:latin typeface="Arial"/>
            </a:endParaRPr>
          </a:p>
        </p:txBody>
      </p:sp>
      <p:sp>
        <p:nvSpPr>
          <p:cNvPr id="13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3000"/>
          </a:blip>
          <a:stretch>
            <a:fillRect/>
          </a:stretch>
        </a:blipFill>
      </p:bgPr>
    </p:bg>
    <p:spTree>
      <p:nvGrpSpPr>
        <p:cNvPr id="1" name=""/>
        <p:cNvGrpSpPr/>
        <p:nvPr/>
      </p:nvGrpSpPr>
      <p:grpSpPr>
        <a:xfrm>
          <a:off x="0" y="0"/>
          <a:ext cx="0" cy="0"/>
        </a:xfrm>
      </p:grpSpPr>
      <p:sp>
        <p:nvSpPr>
          <p:cNvPr id="134"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互动式学习平台</a:t>
            </a:r>
            <a:endParaRPr lang="en-US" sz="3600" b="0" strike="noStrike" spc="-1">
              <a:solidFill>
                <a:schemeClr val="dk1"/>
              </a:solidFill>
              <a:latin typeface="Arial"/>
            </a:endParaRPr>
          </a:p>
        </p:txBody>
      </p:sp>
      <p:sp>
        <p:nvSpPr>
          <p:cNvPr id="135"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进行实验模拟</a:t>
            </a:r>
            <a:endParaRPr lang="en-US" sz="2000" b="0" strike="noStrike" spc="-1">
              <a:solidFill>
                <a:srgbClr val="000000"/>
              </a:solidFill>
              <a:latin typeface="Arial"/>
            </a:endParaRPr>
          </a:p>
        </p:txBody>
      </p:sp>
      <p:sp>
        <p:nvSpPr>
          <p:cNvPr id="136"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虚拟实验室</a:t>
            </a:r>
            <a:endParaRPr lang="en-US" sz="3000" b="0" strike="noStrike" spc="-1">
              <a:solidFill>
                <a:srgbClr val="000000"/>
              </a:solidFill>
              <a:latin typeface="Arial"/>
            </a:endParaRPr>
          </a:p>
        </p:txBody>
      </p:sp>
      <p:sp>
        <p:nvSpPr>
          <p:cNvPr id="137"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38"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方便教师布置作业和考核学生</a:t>
            </a:r>
            <a:endParaRPr lang="en-US" sz="2000" b="0" strike="noStrike" spc="-1">
              <a:solidFill>
                <a:srgbClr val="000000"/>
              </a:solidFill>
              <a:latin typeface="Arial"/>
            </a:endParaRPr>
          </a:p>
        </p:txBody>
      </p:sp>
      <p:sp>
        <p:nvSpPr>
          <p:cNvPr id="139"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在线作业和考试平台</a:t>
            </a:r>
            <a:endParaRPr lang="en-US" sz="3000" b="0" strike="noStrike" spc="-1">
              <a:solidFill>
                <a:srgbClr val="000000"/>
              </a:solidFill>
              <a:latin typeface="Arial"/>
            </a:endParaRPr>
          </a:p>
        </p:txBody>
      </p:sp>
      <p:sp>
        <p:nvSpPr>
          <p:cNvPr id="14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41"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学习者交流互动</a:t>
            </a:r>
            <a:endParaRPr lang="en-US" sz="2000" b="0" strike="noStrike" spc="-1">
              <a:solidFill>
                <a:srgbClr val="000000"/>
              </a:solidFill>
              <a:latin typeface="Arial"/>
            </a:endParaRPr>
          </a:p>
        </p:txBody>
      </p:sp>
      <p:sp>
        <p:nvSpPr>
          <p:cNvPr id="142"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虚拟学习社区</a:t>
            </a:r>
            <a:endParaRPr lang="en-US" sz="3000" b="0" strike="noStrike" spc="-1">
              <a:solidFill>
                <a:srgbClr val="000000"/>
              </a:solidFill>
              <a:latin typeface="Arial"/>
            </a:endParaRPr>
          </a:p>
        </p:txBody>
      </p:sp>
      <p:sp>
        <p:nvSpPr>
          <p:cNvPr id="143"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34000"/>
          </a:blip>
          <a:stretch>
            <a:fillRect/>
          </a:stretch>
        </a:blipFill>
      </p:bgPr>
    </p:bg>
    <p:spTree>
      <p:nvGrpSpPr>
        <p:cNvPr id="1" name=""/>
        <p:cNvGrpSpPr/>
        <p:nvPr/>
      </p:nvGrpSpPr>
      <p:grpSpPr>
        <a:xfrm>
          <a:off x="0" y="0"/>
          <a:ext cx="0" cy="0"/>
        </a:xfrm>
      </p:grpSpPr>
      <p:sp>
        <p:nvSpPr>
          <p:cNvPr id="144"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实战模拟培训</a:t>
            </a:r>
            <a:endParaRPr lang="en-US" sz="3600" b="0" strike="noStrike" spc="-1">
              <a:solidFill>
                <a:schemeClr val="dk1"/>
              </a:solidFill>
              <a:latin typeface="Arial"/>
            </a:endParaRPr>
          </a:p>
        </p:txBody>
      </p:sp>
      <p:sp>
        <p:nvSpPr>
          <p:cNvPr id="145"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实战模拟培训通过虚拟现实技术、模拟情景训练以及真实案例演练等方式向学习者提供真实场景下的学习体验，帮助学习者更好地掌握知识和技能。这种交互式的培训模式有助于提高学习者的实战能力和应变能力。</a:t>
            </a:r>
            <a:endParaRPr lang="en-US" sz="25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14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47"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智能化教学的挑战与解决方案</a:t>
            </a:r>
            <a:endParaRPr lang="en-US" sz="3600" b="0" strike="noStrike" spc="-1">
              <a:solidFill>
                <a:schemeClr val="dk1"/>
              </a:solidFill>
              <a:latin typeface="Arial"/>
            </a:endParaRPr>
          </a:p>
        </p:txBody>
      </p:sp>
      <p:sp>
        <p:nvSpPr>
          <p:cNvPr id="14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9000"/>
          </a:blip>
          <a:stretch>
            <a:fillRect/>
          </a:stretch>
        </a:blipFill>
      </p:bgPr>
    </p:bg>
    <p:spTree>
      <p:nvGrpSpPr>
        <p:cNvPr id="1" name=""/>
        <p:cNvGrpSpPr/>
        <p:nvPr/>
      </p:nvGrpSpPr>
      <p:grpSpPr>
        <a:xfrm>
          <a:off x="0" y="0"/>
          <a:ext cx="0" cy="0"/>
        </a:xfrm>
      </p:grpSpPr>
      <p:sp>
        <p:nvSpPr>
          <p:cNvPr id="14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0"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数据隐私与安全</a:t>
            </a:r>
            <a:endParaRPr lang="en-US" sz="3500" b="0" strike="noStrike" spc="-1">
              <a:solidFill>
                <a:srgbClr val="000000"/>
              </a:solidFill>
              <a:latin typeface="Arial"/>
            </a:endParaRPr>
          </a:p>
        </p:txBody>
      </p:sp>
      <p:sp>
        <p:nvSpPr>
          <p:cNvPr id="151"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在智能化教学中，学习数据的隐私保护至关重要，需要采取加密和安全技术应用来防范数据泄露风险。教育机构应重视学生和教师的隐私保护，确保数据安全性。</a:t>
            </a:r>
            <a:endParaRPr lang="en-US" sz="2500" b="0" strike="noStrike" spc="-1">
              <a:solidFill>
                <a:srgbClr val="000000"/>
              </a:solidFill>
              <a:latin typeface="Arial"/>
            </a:endParaRPr>
          </a:p>
        </p:txBody>
      </p:sp>
      <p:sp>
        <p:nvSpPr>
          <p:cNvPr id="15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5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技术普及与应用</a:t>
            </a:r>
            <a:endParaRPr lang="en-US" sz="3600" b="0" strike="noStrike" spc="-1">
              <a:solidFill>
                <a:schemeClr val="dk1"/>
              </a:solidFill>
              <a:latin typeface="Arial"/>
            </a:endParaRPr>
          </a:p>
        </p:txBody>
      </p:sp>
      <p:sp>
        <p:nvSpPr>
          <p:cNvPr id="15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提升教师数字化素养</a:t>
            </a:r>
            <a:endParaRPr lang="en-US" sz="1500" b="0" strike="noStrike" spc="-1">
              <a:solidFill>
                <a:srgbClr val="000000"/>
              </a:solidFill>
              <a:latin typeface="Arial"/>
            </a:endParaRPr>
          </a:p>
        </p:txBody>
      </p:sp>
      <p:sp>
        <p:nvSpPr>
          <p:cNvPr id="15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教师培训与智能化应用</a:t>
            </a:r>
            <a:endParaRPr lang="en-US" sz="2200" b="0" strike="noStrike" spc="-1">
              <a:solidFill>
                <a:srgbClr val="000000"/>
              </a:solidFill>
              <a:latin typeface="Arial"/>
            </a:endParaRPr>
          </a:p>
        </p:txBody>
      </p:sp>
      <p:sp>
        <p:nvSpPr>
          <p:cNvPr id="15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培养学生自主学习能力</a:t>
            </a:r>
            <a:endParaRPr lang="en-US" sz="1500" b="0" strike="noStrike" spc="-1">
              <a:solidFill>
                <a:srgbClr val="000000"/>
              </a:solidFill>
              <a:latin typeface="Arial"/>
            </a:endParaRPr>
          </a:p>
        </p:txBody>
      </p:sp>
      <p:sp>
        <p:nvSpPr>
          <p:cNvPr id="15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学生接受智能化教学态度</a:t>
            </a:r>
            <a:endParaRPr lang="en-US" sz="2200" b="0" strike="noStrike" spc="-1">
              <a:solidFill>
                <a:srgbClr val="000000"/>
              </a:solidFill>
              <a:latin typeface="Arial"/>
            </a:endParaRPr>
          </a:p>
        </p:txBody>
      </p:sp>
      <p:sp>
        <p:nvSpPr>
          <p:cNvPr id="15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促进智能化教学成果落地</a:t>
            </a:r>
            <a:endParaRPr lang="en-US" sz="1500" b="0" strike="noStrike" spc="-1">
              <a:solidFill>
                <a:srgbClr val="000000"/>
              </a:solidFill>
              <a:latin typeface="Arial"/>
            </a:endParaRPr>
          </a:p>
        </p:txBody>
      </p:sp>
      <p:sp>
        <p:nvSpPr>
          <p:cNvPr id="15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技术推广与教学实践</a:t>
            </a:r>
            <a:endParaRPr lang="en-US" sz="2200" b="0" strike="noStrike" spc="-1">
              <a:solidFill>
                <a:srgbClr val="000000"/>
              </a:solidFill>
              <a:latin typeface="Arial"/>
            </a:endParaRPr>
          </a:p>
        </p:txBody>
      </p:sp>
      <p:sp>
        <p:nvSpPr>
          <p:cNvPr id="16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6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3000"/>
          </a:blip>
          <a:stretch>
            <a:fillRect/>
          </a:stretch>
        </a:blipFill>
      </p:bgPr>
    </p:bg>
    <p:spTree>
      <p:nvGrpSpPr>
        <p:cNvPr id="1" name=""/>
        <p:cNvGrpSpPr/>
        <p:nvPr/>
      </p:nvGrpSpPr>
      <p:grpSpPr>
        <a:xfrm>
          <a:off x="0" y="0"/>
          <a:ext cx="0" cy="0"/>
        </a:xfrm>
      </p:grpSpPr>
      <p:sp>
        <p:nvSpPr>
          <p:cNvPr id="162"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教育资源和平台整合</a:t>
            </a:r>
            <a:endParaRPr lang="en-US" sz="3600" b="0" strike="noStrike" spc="-1">
              <a:solidFill>
                <a:schemeClr val="dk1"/>
              </a:solidFill>
              <a:latin typeface="Arial"/>
            </a:endParaRPr>
          </a:p>
        </p:txBody>
      </p:sp>
      <p:sp>
        <p:nvSpPr>
          <p:cNvPr id="163"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整合线上线下教育资源</a:t>
            </a:r>
            <a:endParaRPr lang="en-US" sz="2000" b="0" strike="noStrike" spc="-1">
              <a:solidFill>
                <a:srgbClr val="000000"/>
              </a:solidFill>
              <a:latin typeface="Arial"/>
            </a:endParaRPr>
          </a:p>
        </p:txBody>
      </p:sp>
      <p:sp>
        <p:nvSpPr>
          <p:cNvPr id="164"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各类教学资源整合</a:t>
            </a:r>
            <a:endParaRPr lang="en-US" sz="3000" b="0" strike="noStrike" spc="-1">
              <a:solidFill>
                <a:srgbClr val="000000"/>
              </a:solidFill>
              <a:latin typeface="Arial"/>
            </a:endParaRPr>
          </a:p>
        </p:txBody>
      </p:sp>
      <p:sp>
        <p:nvSpPr>
          <p:cNvPr id="165"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66"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构建教育大数据平台</a:t>
            </a:r>
            <a:endParaRPr lang="en-US" sz="2000" b="0" strike="noStrike" spc="-1">
              <a:solidFill>
                <a:srgbClr val="000000"/>
              </a:solidFill>
              <a:latin typeface="Arial"/>
            </a:endParaRPr>
          </a:p>
        </p:txBody>
      </p:sp>
      <p:sp>
        <p:nvSpPr>
          <p:cNvPr id="167"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教育信息系统互通</a:t>
            </a:r>
            <a:endParaRPr lang="en-US" sz="3000" b="0" strike="noStrike" spc="-1">
              <a:solidFill>
                <a:srgbClr val="000000"/>
              </a:solidFill>
              <a:latin typeface="Arial"/>
            </a:endParaRPr>
          </a:p>
        </p:txBody>
      </p:sp>
      <p:sp>
        <p:nvSpPr>
          <p:cNvPr id="16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69"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促进教育信息共享与交流</a:t>
            </a:r>
            <a:endParaRPr lang="en-US" sz="2000" b="0" strike="noStrike" spc="-1">
              <a:solidFill>
                <a:srgbClr val="000000"/>
              </a:solidFill>
              <a:latin typeface="Arial"/>
            </a:endParaRPr>
          </a:p>
        </p:txBody>
      </p:sp>
      <p:sp>
        <p:nvSpPr>
          <p:cNvPr id="170"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不同平台数据共享</a:t>
            </a:r>
            <a:endParaRPr lang="en-US" sz="3000" b="0" strike="noStrike" spc="-1">
              <a:solidFill>
                <a:srgbClr val="000000"/>
              </a:solidFill>
              <a:latin typeface="Arial"/>
            </a:endParaRPr>
          </a:p>
        </p:txBody>
      </p:sp>
      <p:sp>
        <p:nvSpPr>
          <p:cNvPr id="171"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7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教育技术培训</a:t>
            </a:r>
            <a:endParaRPr lang="en-US" sz="2200" b="0" strike="noStrike" spc="-1">
              <a:solidFill>
                <a:srgbClr val="000000"/>
              </a:solidFill>
              <a:latin typeface="Arial"/>
            </a:endParaRPr>
          </a:p>
        </p:txBody>
      </p:sp>
      <p:sp>
        <p:nvSpPr>
          <p:cNvPr id="17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提升教育技术应用能力</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了解智能化教学工具</a:t>
            </a:r>
            <a:endParaRPr lang="en-US" sz="1500" b="0" strike="noStrike" spc="-1">
              <a:solidFill>
                <a:srgbClr val="000000"/>
              </a:solidFill>
              <a:latin typeface="Arial"/>
            </a:endParaRPr>
          </a:p>
        </p:txBody>
      </p:sp>
      <p:sp>
        <p:nvSpPr>
          <p:cNvPr id="17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教师角色转变与发展</a:t>
            </a:r>
            <a:endParaRPr lang="en-US" sz="2200" b="0" strike="noStrike" spc="-1">
              <a:solidFill>
                <a:srgbClr val="000000"/>
              </a:solidFill>
              <a:latin typeface="Arial"/>
            </a:endParaRPr>
          </a:p>
        </p:txBody>
      </p:sp>
      <p:sp>
        <p:nvSpPr>
          <p:cNvPr id="17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适应智能化教学模式</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与学生互动深入</a:t>
            </a:r>
            <a:endParaRPr lang="en-US" sz="1500" b="0" strike="noStrike" spc="-1">
              <a:solidFill>
                <a:srgbClr val="000000"/>
              </a:solidFill>
              <a:latin typeface="Arial"/>
            </a:endParaRPr>
          </a:p>
        </p:txBody>
      </p:sp>
      <p:sp>
        <p:nvSpPr>
          <p:cNvPr id="17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8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师资队伍建设</a:t>
            </a:r>
            <a:endParaRPr lang="en-US" sz="3600" b="0" strike="noStrike" spc="-1">
              <a:solidFill>
                <a:schemeClr val="dk1"/>
              </a:solidFill>
              <a:latin typeface="Arial"/>
            </a:endParaRPr>
          </a:p>
        </p:txBody>
      </p:sp>
      <p:sp>
        <p:nvSpPr>
          <p:cNvPr id="18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教师数字化素养</a:t>
            </a:r>
            <a:endParaRPr lang="en-US" sz="2200" b="0" strike="noStrike" spc="-1">
              <a:solidFill>
                <a:srgbClr val="000000"/>
              </a:solidFill>
              <a:latin typeface="Arial"/>
            </a:endParaRPr>
          </a:p>
        </p:txBody>
      </p:sp>
      <p:sp>
        <p:nvSpPr>
          <p:cNvPr id="18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学习新技术</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参加相关培训</a:t>
            </a:r>
            <a:endParaRPr lang="en-US" sz="15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https://d.book118.com/198014025010006050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115</Paragraphs>
  <Slides>19</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19</vt:i4>
      </vt:variant>
    </vt:vector>
  </HeadingPairs>
  <TitlesOfParts>
    <vt:vector baseType="lpstr" size="27">
      <vt:lpstr>Arial</vt:lpstr>
      <vt:lpstr>Calibri</vt:lpstr>
      <vt:lpstr>微软雅黑</vt:lpstr>
      <vt:lpstr>Times New Roman</vt:lpstr>
      <vt:lpstr>Wingdings</vt:lpstr>
      <vt:lpstr>Symbol</vt:lpstr>
      <vt:lpstr>DejaVu Sans</vt:lpstr>
      <vt:lpstr>Office Theme</vt:lpstr>
      <vt:lpstr>教学培训向智能化迈进人工智能为伴</vt:lpstr>
      <vt:lpstr>目录</vt:lpstr>
      <vt:lpstr>第1章 教学培训的现状</vt:lpstr>
      <vt:lpstr> </vt:lpstr>
      <vt:lpstr>智能化教学的诞生</vt:lpstr>
      <vt:lpstr>智能化教学的应用场景</vt:lpstr>
      <vt:lpstr>智能化教学的发展趋势</vt:lpstr>
      <vt:lpstr>智能化教学的发展趋势</vt:lpstr>
      <vt:lpstr>第2章 人工智能技术在教学培训中的应用</vt:lpstr>
      <vt:lpstr> </vt:lpstr>
      <vt:lpstr>虚拟教师助手</vt:lpstr>
      <vt:lpstr>互动式学习平台</vt:lpstr>
      <vt:lpstr>实战模拟培训</vt:lpstr>
      <vt:lpstr>第3章 智能化教学的挑战与解决方案</vt:lpstr>
      <vt:lpstr> </vt:lpstr>
      <vt:lpstr>技术普及与应用</vt:lpstr>
      <vt:lpstr>教育资源和平台整合</vt:lpstr>
      <vt:lpstr>师资队伍建设</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2024-09-29T14:01:26.730</cp:lastPrinted>
  <dcterms:created xsi:type="dcterms:W3CDTF">2024-09-29T06:01:26Z</dcterms:created>
  <dcterms:modified xsi:type="dcterms:W3CDTF">2024-09-29T06:01:28Z</dcterms:modified>
</cp:coreProperties>
</file>