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1DF96B-9B4C-425A-87CA-739DC266C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F347FE-CE8C-4698-AC70-4571FE3C0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E72304-4E41-4B22-9A1D-D818D363B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F3FE51-945D-4E7E-B03B-066730C10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51D47A-14F0-4986-A6E9-D6A0FC752D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9D7555-5709-4D64-BC59-23BF5F2BEA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E4AFC8-1ECA-44DA-8349-05B58BBC16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579333-DEAE-41BB-972B-26254A2B64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45609C-43EE-4564-A788-8010FA4AF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06A8E-5392-4A23-9F7B-6A95138E8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D73BC6-CC73-48CF-82D3-74BB893A3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262626"/>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300" b="1" i="0">
                <a:solidFill>
                  <a:srgbClr val="26262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262626"/>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26262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262626"/>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pic>
        <p:nvPicPr>
          <p:cNvPr id="17" name="bg object 17"/>
          <p:cNvPicPr/>
          <p:nvPr/>
        </p:nvPicPr>
        <p:blipFill>
          <a:blip r:embed="rId2"/>
          <a:stretch>
            <a:fillRect/>
          </a:stretch>
        </p:blipFill>
        <p:spPr>
          <a:xfrm>
            <a:off x="1422400" y="1206500"/>
            <a:ext cx="3806118" cy="4454569"/>
          </a:xfrm>
          <a:prstGeom prst="rect">
            <a:avLst/>
          </a:prstGeom>
        </p:spPr>
      </p:pic>
      <p:sp>
        <p:nvSpPr>
          <p:cNvPr id="2" name="Holder 2"/>
          <p:cNvSpPr>
            <a:spLocks noGrp="1"/>
          </p:cNvSpPr>
          <p:nvPr>
            <p:ph type="title"/>
          </p:nvPr>
        </p:nvSpPr>
        <p:spPr/>
        <p:txBody>
          <a:bodyPr lIns="0" tIns="0" rIns="0" bIns="0"/>
          <a:lstStyle>
            <a:lvl1pPr>
              <a:defRPr sz="3000" b="1" i="0">
                <a:solidFill>
                  <a:srgbClr val="262626"/>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pic>
        <p:nvPicPr>
          <p:cNvPr id="17" name="bg object 17"/>
          <p:cNvPicPr/>
          <p:nvPr/>
        </p:nvPicPr>
        <p:blipFill>
          <a:blip r:embed="rId2"/>
          <a:stretch>
            <a:fillRect/>
          </a:stretch>
        </p:blipFill>
        <p:spPr>
          <a:xfrm>
            <a:off x="2324100" y="1054100"/>
            <a:ext cx="5016500" cy="4945061"/>
          </a:xfrm>
          <a:prstGeom prst="rect">
            <a:avLst/>
          </a:prstGeom>
        </p:spPr>
      </p:pic>
      <p:pic>
        <p:nvPicPr>
          <p:cNvPr id="18" name="bg object 18"/>
          <p:cNvPicPr/>
          <p:nvPr/>
        </p:nvPicPr>
        <p:blipFill>
          <a:blip r:embed="rId3"/>
          <a:stretch>
            <a:fillRect/>
          </a:stretch>
        </p:blipFill>
        <p:spPr>
          <a:xfrm>
            <a:off x="928710" y="396326"/>
            <a:ext cx="5229729" cy="4243762"/>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3073400" cy="482600"/>
          </a:xfrm>
          <a:prstGeom prst="rect">
            <a:avLst/>
          </a:prstGeom>
        </p:spPr>
        <p:txBody>
          <a:bodyPr wrap="square" lIns="0" tIns="0" rIns="0" bIns="0">
            <a:spAutoFit/>
          </a:bodyPr>
          <a:lstStyle>
            <a:lvl1pPr>
              <a:defRPr sz="3000" b="1" i="0">
                <a:solidFill>
                  <a:srgbClr val="262626"/>
                </a:solidFill>
                <a:latin typeface="微软雅黑"/>
                <a:cs typeface="微软雅黑"/>
              </a:defRPr>
            </a:lvl1pPr>
          </a:lstStyle>
          <a:p/>
        </p:txBody>
      </p:sp>
      <p:sp>
        <p:nvSpPr>
          <p:cNvPr id="3" name="Holder 3"/>
          <p:cNvSpPr>
            <a:spLocks noGrp="1"/>
          </p:cNvSpPr>
          <p:nvPr>
            <p:ph type="body" idx="1"/>
          </p:nvPr>
        </p:nvSpPr>
        <p:spPr>
          <a:xfrm>
            <a:off x="4943761" y="3104952"/>
            <a:ext cx="5930900" cy="1451610"/>
          </a:xfrm>
          <a:prstGeom prst="rect">
            <a:avLst/>
          </a:prstGeom>
        </p:spPr>
        <p:txBody>
          <a:bodyPr wrap="square" lIns="0" tIns="0" rIns="0" bIns="0">
            <a:spAutoFit/>
          </a:bodyPr>
          <a:lstStyle>
            <a:lvl1pPr>
              <a:defRPr sz="2300" b="1" i="0">
                <a:solidFill>
                  <a:srgbClr val="262626"/>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 Id="rId3" Type="http://schemas.openxmlformats.org/officeDocument/2006/relationships/image" Target="../media/image3.png" /><Relationship Id="rId4"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17.png" /><Relationship Id="rId3" Type="http://schemas.openxmlformats.org/officeDocument/2006/relationships/image" Target="../media/image8.png" /><Relationship Id="rId4" Type="http://schemas.openxmlformats.org/officeDocument/2006/relationships/image" Target="../media/image10.png" /><Relationship Id="rId5" Type="http://schemas.openxmlformats.org/officeDocument/2006/relationships/image" Target="../media/image9.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18.png" /><Relationship Id="rId3" Type="http://schemas.openxmlformats.org/officeDocument/2006/relationships/image" Target="../media/image8.png" /><Relationship Id="rId4" Type="http://schemas.openxmlformats.org/officeDocument/2006/relationships/image" Target="../media/image10.png" /><Relationship Id="rId5" Type="http://schemas.openxmlformats.org/officeDocument/2006/relationships/image" Target="../media/image9.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19.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6.png" /><Relationship Id="rId13" Type="http://schemas.openxmlformats.org/officeDocument/2006/relationships/image" Target="../media/image15.png" /><Relationship Id="rId2" Type="http://schemas.openxmlformats.org/officeDocument/2006/relationships/image" Target="../media/image20.png" /><Relationship Id="rId3" Type="http://schemas.openxmlformats.org/officeDocument/2006/relationships/image" Target="../media/image21.png" /><Relationship Id="rId4" Type="http://schemas.openxmlformats.org/officeDocument/2006/relationships/image" Target="../media/image22.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2.png" /><Relationship Id="rId9" Type="http://schemas.openxmlformats.org/officeDocument/2006/relationships/image" Target="../media/image1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1601202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grpSp>
        <p:nvGrpSpPr>
          <p:cNvPr id="3" name="object 3"/>
          <p:cNvGrpSpPr/>
          <p:nvPr/>
        </p:nvGrpSpPr>
        <p:grpSpPr>
          <a:xfrm>
            <a:off x="-1785" y="134808"/>
            <a:ext cx="6009005" cy="5610860"/>
            <a:chOff x="-1785" y="134808"/>
            <a:chExt cx="6009005" cy="5610860"/>
          </a:xfrm>
        </p:grpSpPr>
        <p:pic>
          <p:nvPicPr>
            <p:cNvPr id="4" name="object 4"/>
            <p:cNvPicPr/>
            <p:nvPr/>
          </p:nvPicPr>
          <p:blipFill>
            <a:blip r:embed="rId3"/>
            <a:stretch>
              <a:fillRect/>
            </a:stretch>
          </p:blipFill>
          <p:spPr>
            <a:xfrm>
              <a:off x="990600" y="800099"/>
              <a:ext cx="5016500" cy="4945061"/>
            </a:xfrm>
            <a:prstGeom prst="rect">
              <a:avLst/>
            </a:prstGeom>
          </p:spPr>
        </p:pic>
        <p:pic>
          <p:nvPicPr>
            <p:cNvPr id="5" name="object 5"/>
            <p:cNvPicPr/>
            <p:nvPr/>
          </p:nvPicPr>
          <p:blipFill>
            <a:blip r:embed="rId4"/>
            <a:stretch>
              <a:fillRect/>
            </a:stretch>
          </p:blipFill>
          <p:spPr>
            <a:xfrm>
              <a:off x="-1785" y="134808"/>
              <a:ext cx="4831711" cy="4243762"/>
            </a:xfrm>
            <a:prstGeom prst="rect">
              <a:avLst/>
            </a:prstGeom>
          </p:spPr>
        </p:pic>
      </p:grpSp>
      <p:sp>
        <p:nvSpPr>
          <p:cNvPr id="6" name="object 6"/>
          <p:cNvSpPr txBox="1">
            <a:spLocks noGrp="1"/>
          </p:cNvSpPr>
          <p:nvPr>
            <p:ph type="title"/>
          </p:nvPr>
        </p:nvSpPr>
        <p:spPr>
          <a:xfrm>
            <a:off x="4615889" y="2958786"/>
            <a:ext cx="4568825" cy="631190"/>
          </a:xfrm>
          <a:prstGeom prst="rect">
            <a:avLst/>
          </a:prstGeom>
        </p:spPr>
        <p:txBody>
          <a:bodyPr vert="horz" wrap="square" lIns="0" tIns="15875" rIns="0" bIns="0" rtlCol="0">
            <a:spAutoFit/>
          </a:bodyPr>
          <a:lstStyle/>
          <a:p>
            <a:pPr marL="12700">
              <a:lnSpc>
                <a:spcPct val="100000"/>
              </a:lnSpc>
              <a:spcBef>
                <a:spcPts val="125"/>
              </a:spcBef>
            </a:pPr>
            <a:r>
              <a:rPr sz="3950" spc="-10">
                <a:solidFill>
                  <a:srgbClr val="020000"/>
                </a:solidFill>
              </a:rPr>
              <a:t>家用电冰箱行业报告</a:t>
            </a:r>
            <a:endParaRPr sz="39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08641" y="-1785"/>
            <a:ext cx="11285144" cy="6234774"/>
          </a:xfrm>
          <a:prstGeom prst="rect">
            <a:avLst/>
          </a:prstGeom>
        </p:spPr>
      </p:pic>
      <p:sp>
        <p:nvSpPr>
          <p:cNvPr id="3" name="object 3"/>
          <p:cNvSpPr txBox="1">
            <a:spLocks noGrp="1"/>
          </p:cNvSpPr>
          <p:nvPr>
            <p:ph type="title"/>
          </p:nvPr>
        </p:nvSpPr>
        <p:spPr>
          <a:xfrm>
            <a:off x="8868695" y="1070925"/>
            <a:ext cx="1282700" cy="779780"/>
          </a:xfrm>
          <a:prstGeom prst="rect">
            <a:avLst/>
          </a:prstGeom>
        </p:spPr>
        <p:txBody>
          <a:bodyPr vert="horz" wrap="square" lIns="0" tIns="12700" rIns="0" bIns="0" rtlCol="0">
            <a:spAutoFit/>
          </a:bodyPr>
          <a:lstStyle/>
          <a:p>
            <a:pPr marL="12700">
              <a:lnSpc>
                <a:spcPct val="100000"/>
              </a:lnSpc>
              <a:spcBef>
                <a:spcPts val="100"/>
              </a:spcBef>
            </a:pPr>
            <a:r>
              <a:rPr sz="4950" spc="-25">
                <a:solidFill>
                  <a:srgbClr val="FFFFFF"/>
                </a:solidFill>
              </a:rPr>
              <a:t>目录</a:t>
            </a:r>
            <a:endParaRPr sz="4950"/>
          </a:p>
        </p:txBody>
      </p:sp>
      <p:sp>
        <p:nvSpPr>
          <p:cNvPr id="4" name="object 4"/>
          <p:cNvSpPr txBox="1"/>
          <p:nvPr/>
        </p:nvSpPr>
        <p:spPr>
          <a:xfrm>
            <a:off x="995905" y="1868885"/>
            <a:ext cx="4343400" cy="3112770"/>
          </a:xfrm>
          <a:prstGeom prst="rect">
            <a:avLst/>
          </a:prstGeom>
        </p:spPr>
        <p:txBody>
          <a:bodyPr vert="horz" wrap="square" lIns="0" tIns="15875" rIns="0" bIns="0" rtlCol="0">
            <a:spAutoFit/>
          </a:bodyPr>
          <a:lstStyle/>
          <a:p>
            <a:pPr marL="215900" indent="-203200">
              <a:lnSpc>
                <a:spcPct val="100000"/>
              </a:lnSpc>
              <a:spcBef>
                <a:spcPts val="125"/>
              </a:spcBef>
              <a:buSzPct val="102500"/>
              <a:buFont typeface="Arial"/>
              <a:buChar char="•"/>
              <a:tabLst>
                <a:tab pos="215900"/>
              </a:tabLst>
            </a:pPr>
            <a:r>
              <a:rPr sz="2000" b="1">
                <a:latin typeface="微软雅黑"/>
                <a:cs typeface="微软雅黑"/>
              </a:rPr>
              <a:t>行业概述与发展历</a:t>
            </a:r>
            <a:r>
              <a:rPr sz="2000" b="1" spc="-50">
                <a:latin typeface="微软雅黑"/>
                <a:cs typeface="微软雅黑"/>
              </a:rPr>
              <a:t>程</a:t>
            </a:r>
            <a:endParaRPr sz="2000">
              <a:latin typeface="微软雅黑"/>
              <a:cs typeface="微软雅黑"/>
            </a:endParaRPr>
          </a:p>
          <a:p>
            <a:pPr marL="215900" indent="-203200">
              <a:lnSpc>
                <a:spcPct val="100000"/>
              </a:lnSpc>
              <a:spcBef>
                <a:spcPts val="1970"/>
              </a:spcBef>
              <a:buSzPct val="102500"/>
              <a:buFont typeface="Arial"/>
              <a:buChar char="•"/>
              <a:tabLst>
                <a:tab pos="215900"/>
              </a:tabLst>
            </a:pPr>
            <a:r>
              <a:rPr sz="2000" b="1">
                <a:latin typeface="微软雅黑"/>
                <a:cs typeface="微软雅黑"/>
              </a:rPr>
              <a:t>产业链结构及上下游关</a:t>
            </a:r>
            <a:r>
              <a:rPr sz="2000" b="1" spc="-50">
                <a:latin typeface="微软雅黑"/>
                <a:cs typeface="微软雅黑"/>
              </a:rPr>
              <a:t>系</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市场竞争格局分</a:t>
            </a:r>
            <a:r>
              <a:rPr sz="2000" b="1" spc="-50">
                <a:latin typeface="微软雅黑"/>
                <a:cs typeface="微软雅黑"/>
              </a:rPr>
              <a:t>析</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产品创新与技术升级动</a:t>
            </a:r>
            <a:r>
              <a:rPr sz="2000" b="1" spc="-50">
                <a:latin typeface="微软雅黑"/>
                <a:cs typeface="微软雅黑"/>
              </a:rPr>
              <a:t>态</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政策法规影响及行业标准解</a:t>
            </a:r>
            <a:r>
              <a:rPr sz="2000" b="1" spc="-50">
                <a:latin typeface="微软雅黑"/>
                <a:cs typeface="微软雅黑"/>
              </a:rPr>
              <a:t>读</a:t>
            </a:r>
            <a:endParaRPr sz="2000">
              <a:latin typeface="微软雅黑"/>
              <a:cs typeface="微软雅黑"/>
            </a:endParaRPr>
          </a:p>
          <a:p>
            <a:pPr marL="215900" indent="-203200">
              <a:lnSpc>
                <a:spcPct val="100000"/>
              </a:lnSpc>
              <a:spcBef>
                <a:spcPts val="1975"/>
              </a:spcBef>
              <a:buSzPct val="102500"/>
              <a:buFont typeface="Arial"/>
              <a:buChar char="•"/>
              <a:tabLst>
                <a:tab pos="215900"/>
              </a:tabLst>
            </a:pPr>
            <a:r>
              <a:rPr sz="2000" b="1">
                <a:latin typeface="微软雅黑"/>
                <a:cs typeface="微软雅黑"/>
              </a:rPr>
              <a:t>挑战与机遇并存，展望未来发展趋</a:t>
            </a:r>
            <a:r>
              <a:rPr sz="2000" b="1" spc="-50">
                <a:latin typeface="微软雅黑"/>
                <a:cs typeface="微软雅黑"/>
              </a:rPr>
              <a:t>势</a:t>
            </a:r>
            <a:endParaRPr sz="20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01</a:t>
            </a:r>
            <a:endParaRPr sz="3000">
              <a:latin typeface="微软雅黑"/>
              <a:cs typeface="微软雅黑"/>
            </a:endParaRPr>
          </a:p>
        </p:txBody>
      </p:sp>
      <p:sp>
        <p:nvSpPr>
          <p:cNvPr id="3" name="object 3"/>
          <p:cNvSpPr txBox="1"/>
          <p:nvPr/>
        </p:nvSpPr>
        <p:spPr>
          <a:xfrm>
            <a:off x="5768625" y="3151125"/>
            <a:ext cx="3968750" cy="551180"/>
          </a:xfrm>
          <a:prstGeom prst="rect">
            <a:avLst/>
          </a:prstGeom>
        </p:spPr>
        <p:txBody>
          <a:bodyPr vert="horz" wrap="square" lIns="0" tIns="12700" rIns="0" bIns="0" rtlCol="0">
            <a:spAutoFit/>
          </a:bodyPr>
          <a:lstStyle/>
          <a:p>
            <a:pPr marL="12700">
              <a:lnSpc>
                <a:spcPct val="100000"/>
              </a:lnSpc>
              <a:spcBef>
                <a:spcPts val="100"/>
              </a:spcBef>
            </a:pPr>
            <a:r>
              <a:rPr sz="3450" spc="-10">
                <a:latin typeface="微软雅黑"/>
                <a:cs typeface="微软雅黑"/>
              </a:rPr>
              <a:t>行业概述与发展历程</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家用电冰箱定义及分类</a:t>
            </a:r>
          </a:p>
        </p:txBody>
      </p:sp>
      <p:sp>
        <p:nvSpPr>
          <p:cNvPr id="27" name="object 27"/>
          <p:cNvSpPr txBox="1"/>
          <p:nvPr/>
        </p:nvSpPr>
        <p:spPr>
          <a:xfrm>
            <a:off x="7863129" y="1494586"/>
            <a:ext cx="3126740" cy="444627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定</a:t>
            </a:r>
            <a:r>
              <a:rPr sz="1700" b="1" spc="-50">
                <a:solidFill>
                  <a:srgbClr val="262626"/>
                </a:solidFill>
                <a:latin typeface="微软雅黑"/>
                <a:cs typeface="微软雅黑"/>
              </a:rPr>
              <a:t>义</a:t>
            </a:r>
            <a:endParaRPr sz="1700">
              <a:latin typeface="微软雅黑"/>
              <a:cs typeface="微软雅黑"/>
            </a:endParaRPr>
          </a:p>
          <a:p>
            <a:pPr marL="65405" marR="5080" algn="just">
              <a:lnSpc>
                <a:spcPct val="187000"/>
              </a:lnSpc>
              <a:spcBef>
                <a:spcPts val="565"/>
              </a:spcBef>
            </a:pPr>
            <a:r>
              <a:rPr sz="1500" spc="-5">
                <a:latin typeface="微软雅黑"/>
                <a:cs typeface="微软雅黑"/>
              </a:rPr>
              <a:t>家用电冰箱是一种利用制冷技术，使箱内温度低于环境温度，并保持一定湿度的家用电器，用于冷藏和冷冻食</a:t>
            </a:r>
            <a:r>
              <a:rPr sz="1500" spc="-10">
                <a:latin typeface="微软雅黑"/>
                <a:cs typeface="微软雅黑"/>
              </a:rPr>
              <a:t>品、饮料等物品。</a:t>
            </a:r>
            <a:endParaRPr sz="1500">
              <a:latin typeface="微软雅黑"/>
              <a:cs typeface="微软雅黑"/>
            </a:endParaRPr>
          </a:p>
          <a:p>
            <a:pPr>
              <a:lnSpc>
                <a:spcPct val="100000"/>
              </a:lnSpc>
              <a:spcBef>
                <a:spcPts val="80"/>
              </a:spcBef>
            </a:pPr>
            <a:endParaRPr sz="1600">
              <a:latin typeface="微软雅黑"/>
              <a:cs typeface="微软雅黑"/>
            </a:endParaRPr>
          </a:p>
          <a:p>
            <a:pPr marL="12700">
              <a:lnSpc>
                <a:spcPct val="100000"/>
              </a:lnSpc>
            </a:pPr>
            <a:r>
              <a:rPr sz="1700" b="1">
                <a:solidFill>
                  <a:srgbClr val="262626"/>
                </a:solidFill>
                <a:latin typeface="微软雅黑"/>
                <a:cs typeface="微软雅黑"/>
              </a:rPr>
              <a:t>分</a:t>
            </a:r>
            <a:r>
              <a:rPr sz="1700" b="1" spc="-50">
                <a:solidFill>
                  <a:srgbClr val="262626"/>
                </a:solidFill>
                <a:latin typeface="微软雅黑"/>
                <a:cs typeface="微软雅黑"/>
              </a:rPr>
              <a:t>类</a:t>
            </a:r>
            <a:endParaRPr sz="1700">
              <a:latin typeface="微软雅黑"/>
              <a:cs typeface="微软雅黑"/>
            </a:endParaRPr>
          </a:p>
          <a:p>
            <a:pPr marL="65405" marR="5080" algn="just">
              <a:lnSpc>
                <a:spcPct val="187000"/>
              </a:lnSpc>
              <a:spcBef>
                <a:spcPts val="175"/>
              </a:spcBef>
            </a:pPr>
            <a:r>
              <a:rPr sz="1500" spc="-5">
                <a:latin typeface="微软雅黑"/>
                <a:cs typeface="微软雅黑"/>
              </a:rPr>
              <a:t>根据制冷方式、用途、开门方式等，家用电冰箱可分为多种类型，如直冷式、风冷式、混冷式；单门、双门、多门；家用、商用等。</a:t>
            </a:r>
            <a:endParaRPr sz="15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73195" y="1044365"/>
            <a:ext cx="669925" cy="5814060"/>
            <a:chOff x="873195" y="1044365"/>
            <a:chExt cx="669925" cy="5814060"/>
          </a:xfrm>
        </p:grpSpPr>
        <p:sp>
          <p:nvSpPr>
            <p:cNvPr id="3" name="object 3"/>
            <p:cNvSpPr/>
            <p:nvPr/>
          </p:nvSpPr>
          <p:spPr>
            <a:xfrm>
              <a:off x="1171079" y="1044371"/>
              <a:ext cx="76200" cy="5814060"/>
            </a:xfrm>
            <a:custGeom>
              <a:rect l="l" t="t" r="r" b="b"/>
              <a:pathLst>
                <a:path w="76200" h="5814059">
                  <a:moveTo>
                    <a:pt x="76200" y="38100"/>
                  </a:move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28575" y="74282"/>
                  </a:lnTo>
                  <a:lnTo>
                    <a:pt x="28575" y="5813628"/>
                  </a:lnTo>
                  <a:lnTo>
                    <a:pt x="38100" y="5813628"/>
                  </a:lnTo>
                  <a:lnTo>
                    <a:pt x="47625" y="5813628"/>
                  </a:lnTo>
                  <a:lnTo>
                    <a:pt x="47625" y="76200"/>
                  </a:lnTo>
                  <a:lnTo>
                    <a:pt x="47625" y="74282"/>
                  </a:lnTo>
                  <a:lnTo>
                    <a:pt x="52933" y="73202"/>
                  </a:lnTo>
                  <a:lnTo>
                    <a:pt x="65036" y="65036"/>
                  </a:lnTo>
                  <a:lnTo>
                    <a:pt x="71678" y="55206"/>
                  </a:lnTo>
                  <a:lnTo>
                    <a:pt x="73202" y="52933"/>
                  </a:lnTo>
                  <a:lnTo>
                    <a:pt x="76200" y="38100"/>
                  </a:lnTo>
                  <a:close/>
                </a:path>
              </a:pathLst>
            </a:custGeom>
            <a:solidFill>
              <a:srgbClr val="262626"/>
            </a:solidFill>
          </p:spPr>
          <p:txBody>
            <a:bodyPr wrap="square" lIns="0" tIns="0" rIns="0" bIns="0" rtlCol="0"/>
            <a:lstStyle/>
            <a:p/>
          </p:txBody>
        </p:sp>
        <p:sp>
          <p:nvSpPr>
            <p:cNvPr id="4" name="object 4"/>
            <p:cNvSpPr/>
            <p:nvPr/>
          </p:nvSpPr>
          <p:spPr>
            <a:xfrm>
              <a:off x="873195" y="1332346"/>
              <a:ext cx="669925" cy="669925"/>
            </a:xfrm>
            <a:custGeom>
              <a:rect l="l" t="t" r="r" b="b"/>
              <a:pathLst>
                <a:path w="669925" h="669925">
                  <a:moveTo>
                    <a:pt x="334738" y="0"/>
                  </a:moveTo>
                  <a:close/>
                </a:path>
                <a:path w="669925" h="669925">
                  <a:moveTo>
                    <a:pt x="669478" y="334739"/>
                  </a:moveTo>
                  <a:lnTo>
                    <a:pt x="0" y="334739"/>
                  </a:lnTo>
                  <a:lnTo>
                    <a:pt x="3629" y="285273"/>
                  </a:lnTo>
                  <a:lnTo>
                    <a:pt x="14173" y="238061"/>
                  </a:lnTo>
                  <a:lnTo>
                    <a:pt x="31112" y="193621"/>
                  </a:lnTo>
                  <a:lnTo>
                    <a:pt x="53929" y="152469"/>
                  </a:lnTo>
                  <a:lnTo>
                    <a:pt x="82106" y="115125"/>
                  </a:lnTo>
                  <a:lnTo>
                    <a:pt x="115126" y="82105"/>
                  </a:lnTo>
                  <a:lnTo>
                    <a:pt x="152471" y="53928"/>
                  </a:lnTo>
                  <a:lnTo>
                    <a:pt x="193622" y="31111"/>
                  </a:lnTo>
                  <a:lnTo>
                    <a:pt x="238063" y="14172"/>
                  </a:lnTo>
                  <a:lnTo>
                    <a:pt x="285275" y="3629"/>
                  </a:lnTo>
                  <a:lnTo>
                    <a:pt x="334738" y="0"/>
                  </a:lnTo>
                  <a:lnTo>
                    <a:pt x="384204" y="3629"/>
                  </a:lnTo>
                  <a:lnTo>
                    <a:pt x="431416" y="14172"/>
                  </a:lnTo>
                  <a:lnTo>
                    <a:pt x="475856" y="31111"/>
                  </a:lnTo>
                  <a:lnTo>
                    <a:pt x="517007" y="53928"/>
                  </a:lnTo>
                  <a:lnTo>
                    <a:pt x="554352" y="82106"/>
                  </a:lnTo>
                  <a:lnTo>
                    <a:pt x="587372" y="115125"/>
                  </a:lnTo>
                  <a:lnTo>
                    <a:pt x="615549" y="152470"/>
                  </a:lnTo>
                  <a:lnTo>
                    <a:pt x="638366" y="193621"/>
                  </a:lnTo>
                  <a:lnTo>
                    <a:pt x="655305" y="238062"/>
                  </a:lnTo>
                  <a:lnTo>
                    <a:pt x="665848" y="285273"/>
                  </a:lnTo>
                  <a:lnTo>
                    <a:pt x="669478" y="334739"/>
                  </a:lnTo>
                  <a:close/>
                </a:path>
                <a:path w="669925" h="669925">
                  <a:moveTo>
                    <a:pt x="334739" y="669477"/>
                  </a:moveTo>
                  <a:lnTo>
                    <a:pt x="285273" y="665848"/>
                  </a:lnTo>
                  <a:lnTo>
                    <a:pt x="238062" y="655305"/>
                  </a:lnTo>
                  <a:lnTo>
                    <a:pt x="193621" y="638366"/>
                  </a:lnTo>
                  <a:lnTo>
                    <a:pt x="152470" y="615549"/>
                  </a:lnTo>
                  <a:lnTo>
                    <a:pt x="115125" y="587371"/>
                  </a:lnTo>
                  <a:lnTo>
                    <a:pt x="82106" y="554352"/>
                  </a:lnTo>
                  <a:lnTo>
                    <a:pt x="53928" y="517007"/>
                  </a:lnTo>
                  <a:lnTo>
                    <a:pt x="31111" y="475856"/>
                  </a:lnTo>
                  <a:lnTo>
                    <a:pt x="14172" y="431415"/>
                  </a:lnTo>
                  <a:lnTo>
                    <a:pt x="3629" y="384204"/>
                  </a:lnTo>
                  <a:lnTo>
                    <a:pt x="0" y="334739"/>
                  </a:lnTo>
                  <a:lnTo>
                    <a:pt x="669478" y="334739"/>
                  </a:lnTo>
                  <a:lnTo>
                    <a:pt x="665848" y="384204"/>
                  </a:lnTo>
                  <a:lnTo>
                    <a:pt x="655305" y="431416"/>
                  </a:lnTo>
                  <a:lnTo>
                    <a:pt x="638366" y="475856"/>
                  </a:lnTo>
                  <a:lnTo>
                    <a:pt x="615549" y="517007"/>
                  </a:lnTo>
                  <a:lnTo>
                    <a:pt x="587372" y="554352"/>
                  </a:lnTo>
                  <a:lnTo>
                    <a:pt x="554352" y="587372"/>
                  </a:lnTo>
                  <a:lnTo>
                    <a:pt x="517007" y="615549"/>
                  </a:lnTo>
                  <a:lnTo>
                    <a:pt x="475856" y="638366"/>
                  </a:lnTo>
                  <a:lnTo>
                    <a:pt x="431416" y="655305"/>
                  </a:lnTo>
                  <a:lnTo>
                    <a:pt x="384204" y="665848"/>
                  </a:lnTo>
                  <a:lnTo>
                    <a:pt x="334739" y="669477"/>
                  </a:lnTo>
                  <a:close/>
                </a:path>
              </a:pathLst>
            </a:custGeom>
            <a:solidFill>
              <a:srgbClr val="6C6C6C">
                <a:alpha val="41960"/>
              </a:srgbClr>
            </a:solidFill>
          </p:spPr>
          <p:txBody>
            <a:bodyPr wrap="square" lIns="0" tIns="0" rIns="0" bIns="0" rtlCol="0"/>
            <a:lstStyle/>
            <a:p/>
          </p:txBody>
        </p:sp>
        <p:sp>
          <p:nvSpPr>
            <p:cNvPr id="5" name="object 5"/>
            <p:cNvSpPr/>
            <p:nvPr/>
          </p:nvSpPr>
          <p:spPr>
            <a:xfrm>
              <a:off x="988281" y="1447431"/>
              <a:ext cx="439420" cy="439420"/>
            </a:xfrm>
            <a:custGeom>
              <a:rect l="l" t="t" r="r" b="b"/>
              <a:pathLst>
                <a:path w="439419" h="439419">
                  <a:moveTo>
                    <a:pt x="219652" y="0"/>
                  </a:moveTo>
                  <a:close/>
                </a:path>
                <a:path w="439419" h="439419">
                  <a:moveTo>
                    <a:pt x="439305" y="219652"/>
                  </a:moveTo>
                  <a:lnTo>
                    <a:pt x="0" y="219652"/>
                  </a:lnTo>
                  <a:lnTo>
                    <a:pt x="4462" y="175384"/>
                  </a:lnTo>
                  <a:lnTo>
                    <a:pt x="17261" y="134153"/>
                  </a:lnTo>
                  <a:lnTo>
                    <a:pt x="37513" y="96842"/>
                  </a:lnTo>
                  <a:lnTo>
                    <a:pt x="64335" y="64334"/>
                  </a:lnTo>
                  <a:lnTo>
                    <a:pt x="96843" y="37513"/>
                  </a:lnTo>
                  <a:lnTo>
                    <a:pt x="134154" y="17261"/>
                  </a:lnTo>
                  <a:lnTo>
                    <a:pt x="175385" y="4462"/>
                  </a:lnTo>
                  <a:lnTo>
                    <a:pt x="219652" y="0"/>
                  </a:lnTo>
                  <a:lnTo>
                    <a:pt x="263920" y="4462"/>
                  </a:lnTo>
                  <a:lnTo>
                    <a:pt x="305151" y="17261"/>
                  </a:lnTo>
                  <a:lnTo>
                    <a:pt x="342462" y="37513"/>
                  </a:lnTo>
                  <a:lnTo>
                    <a:pt x="374970" y="64334"/>
                  </a:lnTo>
                  <a:lnTo>
                    <a:pt x="401791" y="96842"/>
                  </a:lnTo>
                  <a:lnTo>
                    <a:pt x="422043" y="134153"/>
                  </a:lnTo>
                  <a:lnTo>
                    <a:pt x="434842" y="175384"/>
                  </a:lnTo>
                  <a:lnTo>
                    <a:pt x="439305" y="219652"/>
                  </a:lnTo>
                  <a:close/>
                </a:path>
                <a:path w="439419" h="439419">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5" y="219652"/>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262626"/>
            </a:solidFill>
          </p:spPr>
          <p:txBody>
            <a:bodyPr wrap="square" lIns="0" tIns="0" rIns="0" bIns="0" rtlCol="0"/>
            <a:lstStyle/>
            <a:p/>
          </p:txBody>
        </p:sp>
      </p:grpSp>
      <p:sp>
        <p:nvSpPr>
          <p:cNvPr id="6" name="object 6"/>
          <p:cNvSpPr/>
          <p:nvPr/>
        </p:nvSpPr>
        <p:spPr>
          <a:xfrm>
            <a:off x="1900923" y="1308912"/>
            <a:ext cx="9441180" cy="645160"/>
          </a:xfrm>
          <a:custGeom>
            <a:rect l="l" t="t" r="r" b="b"/>
            <a:pathLst>
              <a:path w="9441180" h="645160">
                <a:moveTo>
                  <a:pt x="9440837" y="107429"/>
                </a:moveTo>
                <a:lnTo>
                  <a:pt x="9432392" y="65608"/>
                </a:lnTo>
                <a:lnTo>
                  <a:pt x="9409379" y="31457"/>
                </a:lnTo>
                <a:lnTo>
                  <a:pt x="9375229" y="8445"/>
                </a:lnTo>
                <a:lnTo>
                  <a:pt x="9333408" y="0"/>
                </a:lnTo>
                <a:lnTo>
                  <a:pt x="358533" y="0"/>
                </a:lnTo>
                <a:lnTo>
                  <a:pt x="316712" y="8445"/>
                </a:lnTo>
                <a:lnTo>
                  <a:pt x="282575" y="31457"/>
                </a:lnTo>
                <a:lnTo>
                  <a:pt x="259549" y="65608"/>
                </a:lnTo>
                <a:lnTo>
                  <a:pt x="251104" y="107429"/>
                </a:lnTo>
                <a:lnTo>
                  <a:pt x="251104" y="211797"/>
                </a:lnTo>
                <a:lnTo>
                  <a:pt x="0" y="322275"/>
                </a:lnTo>
                <a:lnTo>
                  <a:pt x="251104" y="432765"/>
                </a:lnTo>
                <a:lnTo>
                  <a:pt x="251104" y="537121"/>
                </a:lnTo>
                <a:lnTo>
                  <a:pt x="259549" y="578942"/>
                </a:lnTo>
                <a:lnTo>
                  <a:pt x="282575" y="613079"/>
                </a:lnTo>
                <a:lnTo>
                  <a:pt x="316712" y="636104"/>
                </a:lnTo>
                <a:lnTo>
                  <a:pt x="358533" y="644550"/>
                </a:lnTo>
                <a:lnTo>
                  <a:pt x="9333408" y="644550"/>
                </a:lnTo>
                <a:lnTo>
                  <a:pt x="9375229" y="636104"/>
                </a:lnTo>
                <a:lnTo>
                  <a:pt x="9409379" y="613079"/>
                </a:lnTo>
                <a:lnTo>
                  <a:pt x="9432392" y="578942"/>
                </a:lnTo>
                <a:lnTo>
                  <a:pt x="9440837" y="537121"/>
                </a:lnTo>
                <a:lnTo>
                  <a:pt x="9440837" y="107429"/>
                </a:lnTo>
                <a:close/>
              </a:path>
            </a:pathLst>
          </a:custGeom>
          <a:solidFill>
            <a:srgbClr val="6C6C6C"/>
          </a:solidFill>
        </p:spPr>
        <p:txBody>
          <a:bodyPr wrap="square" lIns="0" tIns="0" rIns="0" bIns="0" rtlCol="0"/>
          <a:lstStyle/>
          <a:p/>
        </p:txBody>
      </p:sp>
      <p:sp>
        <p:nvSpPr>
          <p:cNvPr id="7" name="object 7"/>
          <p:cNvSpPr/>
          <p:nvPr/>
        </p:nvSpPr>
        <p:spPr>
          <a:xfrm>
            <a:off x="1900923" y="3067329"/>
            <a:ext cx="9441180" cy="645160"/>
          </a:xfrm>
          <a:custGeom>
            <a:rect l="l" t="t" r="r" b="b"/>
            <a:pathLst>
              <a:path w="9441180" h="645160">
                <a:moveTo>
                  <a:pt x="9440837" y="107429"/>
                </a:moveTo>
                <a:lnTo>
                  <a:pt x="9432392" y="65620"/>
                </a:lnTo>
                <a:lnTo>
                  <a:pt x="9409379" y="31470"/>
                </a:lnTo>
                <a:lnTo>
                  <a:pt x="9375229" y="8445"/>
                </a:lnTo>
                <a:lnTo>
                  <a:pt x="9333408" y="0"/>
                </a:lnTo>
                <a:lnTo>
                  <a:pt x="358533" y="0"/>
                </a:lnTo>
                <a:lnTo>
                  <a:pt x="316712" y="8445"/>
                </a:lnTo>
                <a:lnTo>
                  <a:pt x="282575" y="31470"/>
                </a:lnTo>
                <a:lnTo>
                  <a:pt x="259549" y="65620"/>
                </a:lnTo>
                <a:lnTo>
                  <a:pt x="251104" y="107429"/>
                </a:lnTo>
                <a:lnTo>
                  <a:pt x="251104" y="211797"/>
                </a:lnTo>
                <a:lnTo>
                  <a:pt x="0" y="322275"/>
                </a:lnTo>
                <a:lnTo>
                  <a:pt x="251104" y="432777"/>
                </a:lnTo>
                <a:lnTo>
                  <a:pt x="251104" y="537121"/>
                </a:lnTo>
                <a:lnTo>
                  <a:pt x="259549" y="578942"/>
                </a:lnTo>
                <a:lnTo>
                  <a:pt x="282575" y="613092"/>
                </a:lnTo>
                <a:lnTo>
                  <a:pt x="316712" y="636104"/>
                </a:lnTo>
                <a:lnTo>
                  <a:pt x="358533" y="644550"/>
                </a:lnTo>
                <a:lnTo>
                  <a:pt x="9333408" y="644550"/>
                </a:lnTo>
                <a:lnTo>
                  <a:pt x="9375229" y="636104"/>
                </a:lnTo>
                <a:lnTo>
                  <a:pt x="9409379" y="613092"/>
                </a:lnTo>
                <a:lnTo>
                  <a:pt x="9432392" y="578942"/>
                </a:lnTo>
                <a:lnTo>
                  <a:pt x="9440837" y="537121"/>
                </a:lnTo>
                <a:lnTo>
                  <a:pt x="9440837" y="107429"/>
                </a:lnTo>
                <a:close/>
              </a:path>
            </a:pathLst>
          </a:custGeom>
          <a:solidFill>
            <a:srgbClr val="6C6C6C"/>
          </a:solidFill>
        </p:spPr>
        <p:txBody>
          <a:bodyPr wrap="square" lIns="0" tIns="0" rIns="0" bIns="0" rtlCol="0"/>
          <a:lstStyle/>
          <a:p/>
        </p:txBody>
      </p:sp>
      <p:sp>
        <p:nvSpPr>
          <p:cNvPr id="8" name="object 8"/>
          <p:cNvSpPr/>
          <p:nvPr/>
        </p:nvSpPr>
        <p:spPr>
          <a:xfrm>
            <a:off x="1900923" y="4825758"/>
            <a:ext cx="9441180" cy="645160"/>
          </a:xfrm>
          <a:custGeom>
            <a:rect l="l" t="t" r="r" b="b"/>
            <a:pathLst>
              <a:path w="9441180" h="645160">
                <a:moveTo>
                  <a:pt x="9440837" y="107416"/>
                </a:moveTo>
                <a:lnTo>
                  <a:pt x="9432392" y="65608"/>
                </a:lnTo>
                <a:lnTo>
                  <a:pt x="9409379" y="31457"/>
                </a:lnTo>
                <a:lnTo>
                  <a:pt x="9375229" y="8432"/>
                </a:lnTo>
                <a:lnTo>
                  <a:pt x="9333408" y="0"/>
                </a:lnTo>
                <a:lnTo>
                  <a:pt x="358533" y="0"/>
                </a:lnTo>
                <a:lnTo>
                  <a:pt x="316712" y="8432"/>
                </a:lnTo>
                <a:lnTo>
                  <a:pt x="282575" y="31457"/>
                </a:lnTo>
                <a:lnTo>
                  <a:pt x="259549" y="65608"/>
                </a:lnTo>
                <a:lnTo>
                  <a:pt x="251104" y="107416"/>
                </a:lnTo>
                <a:lnTo>
                  <a:pt x="251104" y="211785"/>
                </a:lnTo>
                <a:lnTo>
                  <a:pt x="0" y="322275"/>
                </a:lnTo>
                <a:lnTo>
                  <a:pt x="251104" y="432765"/>
                </a:lnTo>
                <a:lnTo>
                  <a:pt x="251104" y="537121"/>
                </a:lnTo>
                <a:lnTo>
                  <a:pt x="259549" y="578929"/>
                </a:lnTo>
                <a:lnTo>
                  <a:pt x="282575" y="613079"/>
                </a:lnTo>
                <a:lnTo>
                  <a:pt x="316712" y="636104"/>
                </a:lnTo>
                <a:lnTo>
                  <a:pt x="358533" y="644537"/>
                </a:lnTo>
                <a:lnTo>
                  <a:pt x="9333408" y="644537"/>
                </a:lnTo>
                <a:lnTo>
                  <a:pt x="9375229" y="636104"/>
                </a:lnTo>
                <a:lnTo>
                  <a:pt x="9409379" y="613079"/>
                </a:lnTo>
                <a:lnTo>
                  <a:pt x="9432392" y="578929"/>
                </a:lnTo>
                <a:lnTo>
                  <a:pt x="9440837" y="537121"/>
                </a:lnTo>
                <a:lnTo>
                  <a:pt x="9440837" y="107416"/>
                </a:lnTo>
                <a:close/>
              </a:path>
            </a:pathLst>
          </a:custGeom>
          <a:solidFill>
            <a:srgbClr val="6C6C6C"/>
          </a:solidFill>
        </p:spPr>
        <p:txBody>
          <a:bodyPr wrap="square" lIns="0" tIns="0" rIns="0" bIns="0" rtlCol="0"/>
          <a:lstStyle/>
          <a:p/>
        </p:txBody>
      </p:sp>
      <p:sp>
        <p:nvSpPr>
          <p:cNvPr id="9" name="object 9"/>
          <p:cNvSpPr txBox="1"/>
          <p:nvPr/>
        </p:nvSpPr>
        <p:spPr>
          <a:xfrm>
            <a:off x="2484309" y="1511150"/>
            <a:ext cx="433705" cy="270510"/>
          </a:xfrm>
          <a:prstGeom prst="rect">
            <a:avLst/>
          </a:prstGeom>
        </p:spPr>
        <p:txBody>
          <a:bodyPr vert="horz" wrap="square" lIns="0" tIns="13335" rIns="0" bIns="0" rtlCol="0">
            <a:spAutoFit/>
          </a:bodyPr>
          <a:lstStyle/>
          <a:p>
            <a:pPr marL="12700">
              <a:lnSpc>
                <a:spcPct val="100000"/>
              </a:lnSpc>
              <a:spcBef>
                <a:spcPts val="105"/>
              </a:spcBef>
            </a:pPr>
            <a:r>
              <a:rPr sz="1600" b="1" spc="-25">
                <a:solidFill>
                  <a:srgbClr val="FFFFFF"/>
                </a:solidFill>
                <a:latin typeface="微软雅黑"/>
                <a:cs typeface="微软雅黑"/>
              </a:rPr>
              <a:t>起源</a:t>
            </a:r>
            <a:endParaRPr sz="1600">
              <a:latin typeface="微软雅黑"/>
              <a:cs typeface="微软雅黑"/>
            </a:endParaRPr>
          </a:p>
        </p:txBody>
      </p:sp>
      <p:sp>
        <p:nvSpPr>
          <p:cNvPr id="10" name="object 10"/>
          <p:cNvSpPr txBox="1"/>
          <p:nvPr/>
        </p:nvSpPr>
        <p:spPr>
          <a:xfrm>
            <a:off x="2383948" y="2123297"/>
            <a:ext cx="8799195" cy="642620"/>
          </a:xfrm>
          <a:prstGeom prst="rect">
            <a:avLst/>
          </a:prstGeom>
        </p:spPr>
        <p:txBody>
          <a:bodyPr vert="horz" wrap="square" lIns="0" tIns="12700" rIns="0" bIns="0" rtlCol="0">
            <a:spAutoFit/>
          </a:bodyPr>
          <a:lstStyle/>
          <a:p>
            <a:pPr marL="12700" marR="5080">
              <a:lnSpc>
                <a:spcPct val="150000"/>
              </a:lnSpc>
              <a:spcBef>
                <a:spcPts val="100"/>
              </a:spcBef>
            </a:pPr>
            <a:r>
              <a:rPr sz="1350">
                <a:latin typeface="微软雅黑"/>
                <a:cs typeface="微软雅黑"/>
              </a:rPr>
              <a:t>家用电冰箱的起源可以追溯到</a:t>
            </a:r>
            <a:r>
              <a:rPr sz="1350" spc="-10">
                <a:latin typeface="微软雅黑"/>
                <a:cs typeface="微软雅黑"/>
              </a:rPr>
              <a:t>19</a:t>
            </a:r>
            <a:r>
              <a:rPr sz="1350" spc="-5">
                <a:latin typeface="微软雅黑"/>
                <a:cs typeface="微软雅黑"/>
              </a:rPr>
              <a:t>世纪中期，当时人们开始使用冰块和盐来制冷。随着制冷技术的进步，电冰箱逐渐取代了传统的制冷方式。</a:t>
            </a:r>
            <a:endParaRPr sz="1350">
              <a:latin typeface="微软雅黑"/>
              <a:cs typeface="微软雅黑"/>
            </a:endParaRPr>
          </a:p>
        </p:txBody>
      </p:sp>
      <p:sp>
        <p:nvSpPr>
          <p:cNvPr id="11" name="object 11"/>
          <p:cNvSpPr txBox="1"/>
          <p:nvPr/>
        </p:nvSpPr>
        <p:spPr>
          <a:xfrm>
            <a:off x="2504733" y="3273065"/>
            <a:ext cx="433705" cy="270510"/>
          </a:xfrm>
          <a:prstGeom prst="rect">
            <a:avLst/>
          </a:prstGeom>
        </p:spPr>
        <p:txBody>
          <a:bodyPr vert="horz" wrap="square" lIns="0" tIns="13335" rIns="0" bIns="0" rtlCol="0">
            <a:spAutoFit/>
          </a:bodyPr>
          <a:lstStyle/>
          <a:p>
            <a:pPr marL="12700">
              <a:lnSpc>
                <a:spcPct val="100000"/>
              </a:lnSpc>
              <a:spcBef>
                <a:spcPts val="105"/>
              </a:spcBef>
            </a:pPr>
            <a:r>
              <a:rPr sz="1600" b="1" spc="-25">
                <a:solidFill>
                  <a:srgbClr val="FFFFFF"/>
                </a:solidFill>
                <a:latin typeface="微软雅黑"/>
                <a:cs typeface="微软雅黑"/>
              </a:rPr>
              <a:t>发展</a:t>
            </a:r>
            <a:endParaRPr sz="1600">
              <a:latin typeface="微软雅黑"/>
              <a:cs typeface="微软雅黑"/>
            </a:endParaRPr>
          </a:p>
        </p:txBody>
      </p:sp>
      <p:sp>
        <p:nvSpPr>
          <p:cNvPr id="12" name="object 12"/>
          <p:cNvSpPr txBox="1"/>
          <p:nvPr/>
        </p:nvSpPr>
        <p:spPr>
          <a:xfrm>
            <a:off x="2383948" y="3860010"/>
            <a:ext cx="8627745" cy="642620"/>
          </a:xfrm>
          <a:prstGeom prst="rect">
            <a:avLst/>
          </a:prstGeom>
        </p:spPr>
        <p:txBody>
          <a:bodyPr vert="horz" wrap="square" lIns="0" tIns="12700" rIns="0" bIns="0" rtlCol="0">
            <a:spAutoFit/>
          </a:bodyPr>
          <a:lstStyle/>
          <a:p>
            <a:pPr marL="12700" marR="5080">
              <a:lnSpc>
                <a:spcPct val="150000"/>
              </a:lnSpc>
              <a:spcBef>
                <a:spcPts val="100"/>
              </a:spcBef>
            </a:pPr>
            <a:r>
              <a:rPr sz="1350" spc="-10">
                <a:latin typeface="微软雅黑"/>
                <a:cs typeface="微软雅黑"/>
              </a:rPr>
              <a:t>20</a:t>
            </a:r>
            <a:r>
              <a:rPr sz="1350" spc="-5">
                <a:latin typeface="微软雅黑"/>
                <a:cs typeface="微软雅黑"/>
              </a:rPr>
              <a:t>世纪初，家用电冰箱开始进入家庭。随着科技的不断进步和人们生活水平的提高，家用电冰箱在制冷效果、节能性能、外观设计等方面不断取得突破。</a:t>
            </a:r>
            <a:endParaRPr sz="1350">
              <a:latin typeface="微软雅黑"/>
              <a:cs typeface="微软雅黑"/>
            </a:endParaRPr>
          </a:p>
        </p:txBody>
      </p:sp>
      <p:sp>
        <p:nvSpPr>
          <p:cNvPr id="13" name="object 13"/>
          <p:cNvSpPr txBox="1"/>
          <p:nvPr/>
        </p:nvSpPr>
        <p:spPr>
          <a:xfrm>
            <a:off x="2541309" y="5038044"/>
            <a:ext cx="433705" cy="270510"/>
          </a:xfrm>
          <a:prstGeom prst="rect">
            <a:avLst/>
          </a:prstGeom>
        </p:spPr>
        <p:txBody>
          <a:bodyPr vert="horz" wrap="square" lIns="0" tIns="13335" rIns="0" bIns="0" rtlCol="0">
            <a:spAutoFit/>
          </a:bodyPr>
          <a:lstStyle/>
          <a:p>
            <a:pPr marL="12700">
              <a:lnSpc>
                <a:spcPct val="100000"/>
              </a:lnSpc>
              <a:spcBef>
                <a:spcPts val="105"/>
              </a:spcBef>
            </a:pPr>
            <a:r>
              <a:rPr sz="1600" b="1" spc="-25">
                <a:solidFill>
                  <a:srgbClr val="FFFFFF"/>
                </a:solidFill>
                <a:latin typeface="微软雅黑"/>
                <a:cs typeface="微软雅黑"/>
              </a:rPr>
              <a:t>变革</a:t>
            </a:r>
            <a:endParaRPr sz="1600">
              <a:latin typeface="微软雅黑"/>
              <a:cs typeface="微软雅黑"/>
            </a:endParaRPr>
          </a:p>
        </p:txBody>
      </p:sp>
      <p:sp>
        <p:nvSpPr>
          <p:cNvPr id="14" name="object 14"/>
          <p:cNvSpPr txBox="1"/>
          <p:nvPr/>
        </p:nvSpPr>
        <p:spPr>
          <a:xfrm>
            <a:off x="2402236" y="5614414"/>
            <a:ext cx="8597900" cy="711200"/>
          </a:xfrm>
          <a:prstGeom prst="rect">
            <a:avLst/>
          </a:prstGeom>
        </p:spPr>
        <p:txBody>
          <a:bodyPr vert="horz" wrap="square" lIns="0" tIns="12700" rIns="0" bIns="0" rtlCol="0">
            <a:spAutoFit/>
          </a:bodyPr>
          <a:lstStyle/>
          <a:p>
            <a:pPr marL="12700" marR="5080">
              <a:lnSpc>
                <a:spcPct val="150000"/>
              </a:lnSpc>
              <a:spcBef>
                <a:spcPts val="100"/>
              </a:spcBef>
            </a:pPr>
            <a:r>
              <a:rPr sz="1500" spc="-5">
                <a:latin typeface="微软雅黑"/>
                <a:cs typeface="微软雅黑"/>
              </a:rPr>
              <a:t>近年来，随着智能家居和物联网技术的发展，家用电冰箱开始向智能化、互联化方向发展，为用户提供更加便捷、个性化的使用体验。</a:t>
            </a:r>
            <a:endParaRPr sz="1500">
              <a:latin typeface="微软雅黑"/>
              <a:cs typeface="微软雅黑"/>
            </a:endParaRPr>
          </a:p>
        </p:txBody>
      </p:sp>
      <p:grpSp>
        <p:nvGrpSpPr>
          <p:cNvPr id="15" name="object 15"/>
          <p:cNvGrpSpPr/>
          <p:nvPr/>
        </p:nvGrpSpPr>
        <p:grpSpPr>
          <a:xfrm>
            <a:off x="873195" y="3067326"/>
            <a:ext cx="669925" cy="669925"/>
            <a:chOff x="873195" y="3067326"/>
            <a:chExt cx="669925" cy="669925"/>
          </a:xfrm>
        </p:grpSpPr>
        <p:sp>
          <p:nvSpPr>
            <p:cNvPr id="16" name="object 16"/>
            <p:cNvSpPr/>
            <p:nvPr/>
          </p:nvSpPr>
          <p:spPr>
            <a:xfrm>
              <a:off x="873195" y="306732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1"/>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7"/>
                  </a:moveTo>
                  <a:lnTo>
                    <a:pt x="285273" y="665847"/>
                  </a:lnTo>
                  <a:lnTo>
                    <a:pt x="238062" y="655304"/>
                  </a:lnTo>
                  <a:lnTo>
                    <a:pt x="193621" y="638365"/>
                  </a:lnTo>
                  <a:lnTo>
                    <a:pt x="152470" y="615548"/>
                  </a:lnTo>
                  <a:lnTo>
                    <a:pt x="115125" y="587371"/>
                  </a:lnTo>
                  <a:lnTo>
                    <a:pt x="82106" y="554351"/>
                  </a:lnTo>
                  <a:lnTo>
                    <a:pt x="53928" y="517007"/>
                  </a:lnTo>
                  <a:lnTo>
                    <a:pt x="31111" y="475855"/>
                  </a:lnTo>
                  <a:lnTo>
                    <a:pt x="14172" y="431415"/>
                  </a:lnTo>
                  <a:lnTo>
                    <a:pt x="3629" y="384203"/>
                  </a:lnTo>
                  <a:lnTo>
                    <a:pt x="0" y="334738"/>
                  </a:lnTo>
                  <a:lnTo>
                    <a:pt x="669477" y="334739"/>
                  </a:lnTo>
                  <a:lnTo>
                    <a:pt x="665848" y="384203"/>
                  </a:lnTo>
                  <a:lnTo>
                    <a:pt x="655305" y="431415"/>
                  </a:lnTo>
                  <a:lnTo>
                    <a:pt x="638366" y="475855"/>
                  </a:lnTo>
                  <a:lnTo>
                    <a:pt x="615549" y="517007"/>
                  </a:lnTo>
                  <a:lnTo>
                    <a:pt x="587372" y="554351"/>
                  </a:lnTo>
                  <a:lnTo>
                    <a:pt x="554352" y="587371"/>
                  </a:lnTo>
                  <a:lnTo>
                    <a:pt x="517007" y="615548"/>
                  </a:lnTo>
                  <a:lnTo>
                    <a:pt x="475856" y="638366"/>
                  </a:lnTo>
                  <a:lnTo>
                    <a:pt x="431416" y="655305"/>
                  </a:lnTo>
                  <a:lnTo>
                    <a:pt x="384204" y="665848"/>
                  </a:lnTo>
                  <a:lnTo>
                    <a:pt x="334739" y="669477"/>
                  </a:lnTo>
                  <a:close/>
                </a:path>
              </a:pathLst>
            </a:custGeom>
            <a:solidFill>
              <a:srgbClr val="6C6C6C">
                <a:alpha val="41960"/>
              </a:srgbClr>
            </a:solidFill>
          </p:spPr>
          <p:txBody>
            <a:bodyPr wrap="square" lIns="0" tIns="0" rIns="0" bIns="0" rtlCol="0"/>
            <a:lstStyle/>
            <a:p/>
          </p:txBody>
        </p:sp>
        <p:sp>
          <p:nvSpPr>
            <p:cNvPr id="17" name="object 17"/>
            <p:cNvSpPr/>
            <p:nvPr/>
          </p:nvSpPr>
          <p:spPr>
            <a:xfrm>
              <a:off x="988281" y="3182412"/>
              <a:ext cx="439420" cy="439420"/>
            </a:xfrm>
            <a:custGeom>
              <a:rect l="l" t="t" r="r" b="b"/>
              <a:pathLst>
                <a:path w="439419" h="439420">
                  <a:moveTo>
                    <a:pt x="219652" y="0"/>
                  </a:moveTo>
                  <a:close/>
                </a:path>
                <a:path w="439419" h="439420">
                  <a:moveTo>
                    <a:pt x="439305" y="219652"/>
                  </a:moveTo>
                  <a:lnTo>
                    <a:pt x="0" y="219652"/>
                  </a:lnTo>
                  <a:lnTo>
                    <a:pt x="4462" y="175384"/>
                  </a:lnTo>
                  <a:lnTo>
                    <a:pt x="17261" y="134153"/>
                  </a:lnTo>
                  <a:lnTo>
                    <a:pt x="37513" y="96842"/>
                  </a:lnTo>
                  <a:lnTo>
                    <a:pt x="64335" y="64334"/>
                  </a:lnTo>
                  <a:lnTo>
                    <a:pt x="96843" y="37513"/>
                  </a:lnTo>
                  <a:lnTo>
                    <a:pt x="134154" y="17261"/>
                  </a:lnTo>
                  <a:lnTo>
                    <a:pt x="175386" y="4462"/>
                  </a:lnTo>
                  <a:lnTo>
                    <a:pt x="219652" y="0"/>
                  </a:lnTo>
                  <a:lnTo>
                    <a:pt x="263920" y="4462"/>
                  </a:lnTo>
                  <a:lnTo>
                    <a:pt x="305151" y="17261"/>
                  </a:lnTo>
                  <a:lnTo>
                    <a:pt x="342462" y="37513"/>
                  </a:lnTo>
                  <a:lnTo>
                    <a:pt x="374970" y="64334"/>
                  </a:lnTo>
                  <a:lnTo>
                    <a:pt x="401791" y="96842"/>
                  </a:lnTo>
                  <a:lnTo>
                    <a:pt x="422043" y="134153"/>
                  </a:lnTo>
                  <a:lnTo>
                    <a:pt x="434842" y="175385"/>
                  </a:lnTo>
                  <a:lnTo>
                    <a:pt x="439305" y="219652"/>
                  </a:lnTo>
                  <a:close/>
                </a:path>
                <a:path w="439419" h="439420">
                  <a:moveTo>
                    <a:pt x="219652" y="439304"/>
                  </a:moveTo>
                  <a:lnTo>
                    <a:pt x="175385" y="434842"/>
                  </a:lnTo>
                  <a:lnTo>
                    <a:pt x="134154" y="422043"/>
                  </a:lnTo>
                  <a:lnTo>
                    <a:pt x="96842" y="401791"/>
                  </a:lnTo>
                  <a:lnTo>
                    <a:pt x="64334" y="374970"/>
                  </a:lnTo>
                  <a:lnTo>
                    <a:pt x="37513" y="342462"/>
                  </a:lnTo>
                  <a:lnTo>
                    <a:pt x="17261" y="305150"/>
                  </a:lnTo>
                  <a:lnTo>
                    <a:pt x="4462" y="263919"/>
                  </a:lnTo>
                  <a:lnTo>
                    <a:pt x="0" y="219652"/>
                  </a:lnTo>
                  <a:lnTo>
                    <a:pt x="439305" y="219652"/>
                  </a:lnTo>
                  <a:lnTo>
                    <a:pt x="434842" y="263919"/>
                  </a:lnTo>
                  <a:lnTo>
                    <a:pt x="422043" y="305150"/>
                  </a:lnTo>
                  <a:lnTo>
                    <a:pt x="401791" y="342462"/>
                  </a:lnTo>
                  <a:lnTo>
                    <a:pt x="374970" y="374970"/>
                  </a:lnTo>
                  <a:lnTo>
                    <a:pt x="342462" y="401791"/>
                  </a:lnTo>
                  <a:lnTo>
                    <a:pt x="305151" y="422043"/>
                  </a:lnTo>
                  <a:lnTo>
                    <a:pt x="263920" y="434842"/>
                  </a:lnTo>
                  <a:lnTo>
                    <a:pt x="219652" y="439304"/>
                  </a:lnTo>
                  <a:close/>
                </a:path>
              </a:pathLst>
            </a:custGeom>
            <a:solidFill>
              <a:srgbClr val="262626"/>
            </a:solidFill>
          </p:spPr>
          <p:txBody>
            <a:bodyPr wrap="square" lIns="0" tIns="0" rIns="0" bIns="0" rtlCol="0"/>
            <a:lstStyle/>
            <a:p/>
          </p:txBody>
        </p:sp>
      </p:grpSp>
      <p:grpSp>
        <p:nvGrpSpPr>
          <p:cNvPr id="18" name="object 18"/>
          <p:cNvGrpSpPr/>
          <p:nvPr/>
        </p:nvGrpSpPr>
        <p:grpSpPr>
          <a:xfrm>
            <a:off x="873195" y="4825746"/>
            <a:ext cx="669925" cy="669925"/>
            <a:chOff x="873195" y="4825746"/>
            <a:chExt cx="669925" cy="669925"/>
          </a:xfrm>
        </p:grpSpPr>
        <p:sp>
          <p:nvSpPr>
            <p:cNvPr id="19" name="object 19"/>
            <p:cNvSpPr/>
            <p:nvPr/>
          </p:nvSpPr>
          <p:spPr>
            <a:xfrm>
              <a:off x="873195" y="482574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2"/>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8"/>
                  </a:moveTo>
                  <a:lnTo>
                    <a:pt x="285273" y="665848"/>
                  </a:lnTo>
                  <a:lnTo>
                    <a:pt x="238062" y="655305"/>
                  </a:lnTo>
                  <a:lnTo>
                    <a:pt x="193621" y="638366"/>
                  </a:lnTo>
                  <a:lnTo>
                    <a:pt x="152470" y="615549"/>
                  </a:lnTo>
                  <a:lnTo>
                    <a:pt x="115125" y="587372"/>
                  </a:lnTo>
                  <a:lnTo>
                    <a:pt x="82105" y="554352"/>
                  </a:lnTo>
                  <a:lnTo>
                    <a:pt x="53928" y="517007"/>
                  </a:lnTo>
                  <a:lnTo>
                    <a:pt x="31111" y="475856"/>
                  </a:lnTo>
                  <a:lnTo>
                    <a:pt x="14172" y="431415"/>
                  </a:lnTo>
                  <a:lnTo>
                    <a:pt x="3629" y="384204"/>
                  </a:lnTo>
                  <a:lnTo>
                    <a:pt x="0" y="334739"/>
                  </a:lnTo>
                  <a:lnTo>
                    <a:pt x="669477" y="334739"/>
                  </a:lnTo>
                  <a:lnTo>
                    <a:pt x="665848" y="384204"/>
                  </a:lnTo>
                  <a:lnTo>
                    <a:pt x="655305" y="431416"/>
                  </a:lnTo>
                  <a:lnTo>
                    <a:pt x="638366" y="475856"/>
                  </a:lnTo>
                  <a:lnTo>
                    <a:pt x="615549" y="517008"/>
                  </a:lnTo>
                  <a:lnTo>
                    <a:pt x="587371" y="554352"/>
                  </a:lnTo>
                  <a:lnTo>
                    <a:pt x="554352" y="587372"/>
                  </a:lnTo>
                  <a:lnTo>
                    <a:pt x="517007" y="615549"/>
                  </a:lnTo>
                  <a:lnTo>
                    <a:pt x="475856" y="638366"/>
                  </a:lnTo>
                  <a:lnTo>
                    <a:pt x="431415" y="655305"/>
                  </a:lnTo>
                  <a:lnTo>
                    <a:pt x="384204" y="665848"/>
                  </a:lnTo>
                  <a:lnTo>
                    <a:pt x="334739" y="669478"/>
                  </a:lnTo>
                  <a:close/>
                </a:path>
              </a:pathLst>
            </a:custGeom>
            <a:solidFill>
              <a:srgbClr val="6C6C6C">
                <a:alpha val="41960"/>
              </a:srgbClr>
            </a:solidFill>
          </p:spPr>
          <p:txBody>
            <a:bodyPr wrap="square" lIns="0" tIns="0" rIns="0" bIns="0" rtlCol="0"/>
            <a:lstStyle/>
            <a:p/>
          </p:txBody>
        </p:sp>
        <p:sp>
          <p:nvSpPr>
            <p:cNvPr id="20" name="object 20"/>
            <p:cNvSpPr/>
            <p:nvPr/>
          </p:nvSpPr>
          <p:spPr>
            <a:xfrm>
              <a:off x="988281" y="4940832"/>
              <a:ext cx="439420" cy="439420"/>
            </a:xfrm>
            <a:custGeom>
              <a:rect l="l" t="t" r="r" b="b"/>
              <a:pathLst>
                <a:path w="439419" h="439420">
                  <a:moveTo>
                    <a:pt x="439304" y="219653"/>
                  </a:moveTo>
                  <a:lnTo>
                    <a:pt x="0" y="219653"/>
                  </a:lnTo>
                  <a:lnTo>
                    <a:pt x="4463" y="175384"/>
                  </a:lnTo>
                  <a:lnTo>
                    <a:pt x="17262" y="134153"/>
                  </a:lnTo>
                  <a:lnTo>
                    <a:pt x="37514" y="96842"/>
                  </a:lnTo>
                  <a:lnTo>
                    <a:pt x="64335" y="64334"/>
                  </a:lnTo>
                  <a:lnTo>
                    <a:pt x="96844" y="37513"/>
                  </a:lnTo>
                  <a:lnTo>
                    <a:pt x="134155" y="17261"/>
                  </a:lnTo>
                  <a:lnTo>
                    <a:pt x="175390" y="4462"/>
                  </a:lnTo>
                  <a:lnTo>
                    <a:pt x="219652" y="0"/>
                  </a:lnTo>
                  <a:lnTo>
                    <a:pt x="263921" y="4463"/>
                  </a:lnTo>
                  <a:lnTo>
                    <a:pt x="305151" y="17261"/>
                  </a:lnTo>
                  <a:lnTo>
                    <a:pt x="342462" y="37513"/>
                  </a:lnTo>
                  <a:lnTo>
                    <a:pt x="374970" y="64335"/>
                  </a:lnTo>
                  <a:lnTo>
                    <a:pt x="401792" y="96843"/>
                  </a:lnTo>
                  <a:lnTo>
                    <a:pt x="422043" y="134154"/>
                  </a:lnTo>
                  <a:lnTo>
                    <a:pt x="434842" y="175385"/>
                  </a:lnTo>
                  <a:lnTo>
                    <a:pt x="439304" y="219653"/>
                  </a:lnTo>
                  <a:close/>
                </a:path>
                <a:path w="439419" h="439420">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4" y="219653"/>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262626"/>
            </a:solidFill>
          </p:spPr>
          <p:txBody>
            <a:bodyPr wrap="square" lIns="0" tIns="0" rIns="0" bIns="0" rtlCol="0"/>
            <a:lstStyle/>
            <a:p/>
          </p:txBody>
        </p:sp>
      </p:gr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2"/>
            <a:stretch>
              <a:fillRect/>
            </a:stretch>
          </p:blipFill>
          <p:spPr>
            <a:xfrm>
              <a:off x="454963" y="331167"/>
              <a:ext cx="84147" cy="84146"/>
            </a:xfrm>
            <a:prstGeom prst="rect">
              <a:avLst/>
            </a:prstGeom>
          </p:spPr>
        </p:pic>
        <p:pic>
          <p:nvPicPr>
            <p:cNvPr id="23" name="object 23"/>
            <p:cNvPicPr/>
            <p:nvPr/>
          </p:nvPicPr>
          <p:blipFill>
            <a:blip r:embed="rId3"/>
            <a:stretch>
              <a:fillRect/>
            </a:stretch>
          </p:blipFill>
          <p:spPr>
            <a:xfrm>
              <a:off x="575049" y="337742"/>
              <a:ext cx="78137" cy="78136"/>
            </a:xfrm>
            <a:prstGeom prst="rect">
              <a:avLst/>
            </a:prstGeom>
          </p:spPr>
        </p:pic>
        <p:pic>
          <p:nvPicPr>
            <p:cNvPr id="24" name="object 24"/>
            <p:cNvPicPr/>
            <p:nvPr/>
          </p:nvPicPr>
          <p:blipFill>
            <a:blip r:embed="rId4"/>
            <a:stretch>
              <a:fillRect/>
            </a:stretch>
          </p:blipFill>
          <p:spPr>
            <a:xfrm>
              <a:off x="689124" y="339459"/>
              <a:ext cx="74704" cy="74703"/>
            </a:xfrm>
            <a:prstGeom prst="rect">
              <a:avLst/>
            </a:prstGeom>
          </p:spPr>
        </p:pic>
        <p:pic>
          <p:nvPicPr>
            <p:cNvPr id="25" name="object 25"/>
            <p:cNvPicPr/>
            <p:nvPr/>
          </p:nvPicPr>
          <p:blipFill>
            <a:blip r:embed="rId5"/>
            <a:stretch>
              <a:fillRect/>
            </a:stretch>
          </p:blipFill>
          <p:spPr>
            <a:xfrm>
              <a:off x="799767" y="348429"/>
              <a:ext cx="69238" cy="69237"/>
            </a:xfrm>
            <a:prstGeom prst="rect">
              <a:avLst/>
            </a:prstGeom>
          </p:spPr>
        </p:pic>
        <p:pic>
          <p:nvPicPr>
            <p:cNvPr id="26" name="object 26"/>
            <p:cNvPicPr/>
            <p:nvPr/>
          </p:nvPicPr>
          <p:blipFill>
            <a:blip r:embed="rId6"/>
            <a:stretch>
              <a:fillRect/>
            </a:stretch>
          </p:blipFill>
          <p:spPr>
            <a:xfrm>
              <a:off x="904944" y="344296"/>
              <a:ext cx="65594" cy="65593"/>
            </a:xfrm>
            <a:prstGeom prst="rect">
              <a:avLst/>
            </a:prstGeom>
          </p:spPr>
        </p:pic>
        <p:pic>
          <p:nvPicPr>
            <p:cNvPr id="27" name="object 27"/>
            <p:cNvPicPr/>
            <p:nvPr/>
          </p:nvPicPr>
          <p:blipFill>
            <a:blip r:embed="rId7"/>
            <a:stretch>
              <a:fillRect/>
            </a:stretch>
          </p:blipFill>
          <p:spPr>
            <a:xfrm>
              <a:off x="454963" y="448941"/>
              <a:ext cx="84147" cy="84146"/>
            </a:xfrm>
            <a:prstGeom prst="rect">
              <a:avLst/>
            </a:prstGeom>
          </p:spPr>
        </p:pic>
        <p:pic>
          <p:nvPicPr>
            <p:cNvPr id="28" name="object 28"/>
            <p:cNvPicPr/>
            <p:nvPr/>
          </p:nvPicPr>
          <p:blipFill>
            <a:blip r:embed="rId3"/>
            <a:stretch>
              <a:fillRect/>
            </a:stretch>
          </p:blipFill>
          <p:spPr>
            <a:xfrm>
              <a:off x="575049" y="455516"/>
              <a:ext cx="78137" cy="78136"/>
            </a:xfrm>
            <a:prstGeom prst="rect">
              <a:avLst/>
            </a:prstGeom>
          </p:spPr>
        </p:pic>
        <p:pic>
          <p:nvPicPr>
            <p:cNvPr id="29" name="object 29"/>
            <p:cNvPicPr/>
            <p:nvPr/>
          </p:nvPicPr>
          <p:blipFill>
            <a:blip r:embed="rId4"/>
            <a:stretch>
              <a:fillRect/>
            </a:stretch>
          </p:blipFill>
          <p:spPr>
            <a:xfrm>
              <a:off x="689124" y="457232"/>
              <a:ext cx="74703" cy="74704"/>
            </a:xfrm>
            <a:prstGeom prst="rect">
              <a:avLst/>
            </a:prstGeom>
          </p:spPr>
        </p:pic>
        <p:pic>
          <p:nvPicPr>
            <p:cNvPr id="30" name="object 30"/>
            <p:cNvPicPr/>
            <p:nvPr/>
          </p:nvPicPr>
          <p:blipFill>
            <a:blip r:embed="rId8"/>
            <a:stretch>
              <a:fillRect/>
            </a:stretch>
          </p:blipFill>
          <p:spPr>
            <a:xfrm>
              <a:off x="799767" y="466202"/>
              <a:ext cx="69237" cy="69237"/>
            </a:xfrm>
            <a:prstGeom prst="rect">
              <a:avLst/>
            </a:prstGeom>
          </p:spPr>
        </p:pic>
        <p:pic>
          <p:nvPicPr>
            <p:cNvPr id="31" name="object 31"/>
            <p:cNvPicPr/>
            <p:nvPr/>
          </p:nvPicPr>
          <p:blipFill>
            <a:blip r:embed="rId6"/>
            <a:stretch>
              <a:fillRect/>
            </a:stretch>
          </p:blipFill>
          <p:spPr>
            <a:xfrm>
              <a:off x="904944" y="462069"/>
              <a:ext cx="65594" cy="65594"/>
            </a:xfrm>
            <a:prstGeom prst="rect">
              <a:avLst/>
            </a:prstGeom>
          </p:spPr>
        </p:pic>
        <p:pic>
          <p:nvPicPr>
            <p:cNvPr id="32" name="object 32"/>
            <p:cNvPicPr/>
            <p:nvPr/>
          </p:nvPicPr>
          <p:blipFill>
            <a:blip r:embed="rId7"/>
            <a:stretch>
              <a:fillRect/>
            </a:stretch>
          </p:blipFill>
          <p:spPr>
            <a:xfrm>
              <a:off x="454963" y="566714"/>
              <a:ext cx="84147" cy="84146"/>
            </a:xfrm>
            <a:prstGeom prst="rect">
              <a:avLst/>
            </a:prstGeom>
          </p:spPr>
        </p:pic>
        <p:pic>
          <p:nvPicPr>
            <p:cNvPr id="33" name="object 33"/>
            <p:cNvPicPr/>
            <p:nvPr/>
          </p:nvPicPr>
          <p:blipFill>
            <a:blip r:embed="rId9"/>
            <a:stretch>
              <a:fillRect/>
            </a:stretch>
          </p:blipFill>
          <p:spPr>
            <a:xfrm>
              <a:off x="575049" y="573290"/>
              <a:ext cx="78137" cy="78136"/>
            </a:xfrm>
            <a:prstGeom prst="rect">
              <a:avLst/>
            </a:prstGeom>
          </p:spPr>
        </p:pic>
        <p:pic>
          <p:nvPicPr>
            <p:cNvPr id="34" name="object 34"/>
            <p:cNvPicPr/>
            <p:nvPr/>
          </p:nvPicPr>
          <p:blipFill>
            <a:blip r:embed="rId10"/>
            <a:stretch>
              <a:fillRect/>
            </a:stretch>
          </p:blipFill>
          <p:spPr>
            <a:xfrm>
              <a:off x="689124" y="575006"/>
              <a:ext cx="74703" cy="74704"/>
            </a:xfrm>
            <a:prstGeom prst="rect">
              <a:avLst/>
            </a:prstGeom>
          </p:spPr>
        </p:pic>
        <p:pic>
          <p:nvPicPr>
            <p:cNvPr id="35" name="object 35"/>
            <p:cNvPicPr/>
            <p:nvPr/>
          </p:nvPicPr>
          <p:blipFill>
            <a:blip r:embed="rId8"/>
            <a:stretch>
              <a:fillRect/>
            </a:stretch>
          </p:blipFill>
          <p:spPr>
            <a:xfrm>
              <a:off x="799767" y="583976"/>
              <a:ext cx="69237" cy="69237"/>
            </a:xfrm>
            <a:prstGeom prst="rect">
              <a:avLst/>
            </a:prstGeom>
          </p:spPr>
        </p:pic>
        <p:pic>
          <p:nvPicPr>
            <p:cNvPr id="36" name="object 36"/>
            <p:cNvPicPr/>
            <p:nvPr/>
          </p:nvPicPr>
          <p:blipFill>
            <a:blip r:embed="rId6"/>
            <a:stretch>
              <a:fillRect/>
            </a:stretch>
          </p:blipFill>
          <p:spPr>
            <a:xfrm>
              <a:off x="904944" y="579843"/>
              <a:ext cx="65594" cy="65594"/>
            </a:xfrm>
            <a:prstGeom prst="rect">
              <a:avLst/>
            </a:prstGeom>
          </p:spPr>
        </p:pic>
        <p:pic>
          <p:nvPicPr>
            <p:cNvPr id="37" name="object 37"/>
            <p:cNvPicPr/>
            <p:nvPr/>
          </p:nvPicPr>
          <p:blipFill>
            <a:blip r:embed="rId2"/>
            <a:stretch>
              <a:fillRect/>
            </a:stretch>
          </p:blipFill>
          <p:spPr>
            <a:xfrm>
              <a:off x="454963" y="684488"/>
              <a:ext cx="84147" cy="84146"/>
            </a:xfrm>
            <a:prstGeom prst="rect">
              <a:avLst/>
            </a:prstGeom>
          </p:spPr>
        </p:pic>
        <p:pic>
          <p:nvPicPr>
            <p:cNvPr id="38" name="object 38"/>
            <p:cNvPicPr/>
            <p:nvPr/>
          </p:nvPicPr>
          <p:blipFill>
            <a:blip r:embed="rId9"/>
            <a:stretch>
              <a:fillRect/>
            </a:stretch>
          </p:blipFill>
          <p:spPr>
            <a:xfrm>
              <a:off x="575049" y="691063"/>
              <a:ext cx="78137" cy="78136"/>
            </a:xfrm>
            <a:prstGeom prst="rect">
              <a:avLst/>
            </a:prstGeom>
          </p:spPr>
        </p:pic>
        <p:pic>
          <p:nvPicPr>
            <p:cNvPr id="39" name="object 39"/>
            <p:cNvPicPr/>
            <p:nvPr/>
          </p:nvPicPr>
          <p:blipFill>
            <a:blip r:embed="rId4"/>
            <a:stretch>
              <a:fillRect/>
            </a:stretch>
          </p:blipFill>
          <p:spPr>
            <a:xfrm>
              <a:off x="689124" y="692780"/>
              <a:ext cx="74703" cy="74704"/>
            </a:xfrm>
            <a:prstGeom prst="rect">
              <a:avLst/>
            </a:prstGeom>
          </p:spPr>
        </p:pic>
        <p:pic>
          <p:nvPicPr>
            <p:cNvPr id="40" name="object 40"/>
            <p:cNvPicPr/>
            <p:nvPr/>
          </p:nvPicPr>
          <p:blipFill>
            <a:blip r:embed="rId5"/>
            <a:stretch>
              <a:fillRect/>
            </a:stretch>
          </p:blipFill>
          <p:spPr>
            <a:xfrm>
              <a:off x="799767" y="701750"/>
              <a:ext cx="69237" cy="69237"/>
            </a:xfrm>
            <a:prstGeom prst="rect">
              <a:avLst/>
            </a:prstGeom>
          </p:spPr>
        </p:pic>
        <p:pic>
          <p:nvPicPr>
            <p:cNvPr id="41" name="object 41"/>
            <p:cNvPicPr/>
            <p:nvPr/>
          </p:nvPicPr>
          <p:blipFill>
            <a:blip r:embed="rId6"/>
            <a:stretch>
              <a:fillRect/>
            </a:stretch>
          </p:blipFill>
          <p:spPr>
            <a:xfrm>
              <a:off x="904944" y="697617"/>
              <a:ext cx="65594" cy="65594"/>
            </a:xfrm>
            <a:prstGeom prst="rect">
              <a:avLst/>
            </a:prstGeom>
          </p:spPr>
        </p:pic>
      </p:grpSp>
      <p:sp>
        <p:nvSpPr>
          <p:cNvPr id="42" name="object 4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行业发展历程回顾</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1165346"/>
            <a:ext cx="4902200" cy="5692775"/>
            <a:chOff x="0" y="1165346"/>
            <a:chExt cx="4902200" cy="5692775"/>
          </a:xfrm>
        </p:grpSpPr>
        <p:sp>
          <p:nvSpPr>
            <p:cNvPr id="3" name="object 3"/>
            <p:cNvSpPr/>
            <p:nvPr/>
          </p:nvSpPr>
          <p:spPr>
            <a:xfrm>
              <a:off x="0" y="1165346"/>
              <a:ext cx="1442085" cy="5692775"/>
            </a:xfrm>
            <a:custGeom>
              <a:rect l="l" t="t" r="r" b="b"/>
              <a:pathLst>
                <a:path w="1442085" h="5692775">
                  <a:moveTo>
                    <a:pt x="196363" y="5692653"/>
                  </a:moveTo>
                  <a:lnTo>
                    <a:pt x="0" y="5692653"/>
                  </a:lnTo>
                  <a:lnTo>
                    <a:pt x="0" y="0"/>
                  </a:lnTo>
                  <a:lnTo>
                    <a:pt x="1441525" y="0"/>
                  </a:lnTo>
                  <a:lnTo>
                    <a:pt x="196363" y="5692653"/>
                  </a:lnTo>
                  <a:close/>
                </a:path>
              </a:pathLst>
            </a:custGeom>
            <a:solidFill>
              <a:srgbClr val="6C6C6C"/>
            </a:solidFill>
          </p:spPr>
          <p:txBody>
            <a:bodyPr wrap="square" lIns="0" tIns="0" rIns="0" bIns="0" rtlCol="0"/>
            <a:lstStyle/>
            <a:p/>
          </p:txBody>
        </p:sp>
        <p:pic>
          <p:nvPicPr>
            <p:cNvPr id="4" name="object 4"/>
            <p:cNvPicPr/>
            <p:nvPr/>
          </p:nvPicPr>
          <p:blipFill>
            <a:blip r:embed="rId2"/>
            <a:stretch>
              <a:fillRect/>
            </a:stretch>
          </p:blipFill>
          <p:spPr>
            <a:xfrm>
              <a:off x="169658" y="1165346"/>
              <a:ext cx="4292480" cy="5692653"/>
            </a:xfrm>
            <a:prstGeom prst="rect">
              <a:avLst/>
            </a:prstGeom>
          </p:spPr>
        </p:pic>
        <p:sp>
          <p:nvSpPr>
            <p:cNvPr id="5" name="object 5"/>
            <p:cNvSpPr/>
            <p:nvPr/>
          </p:nvSpPr>
          <p:spPr>
            <a:xfrm>
              <a:off x="3633800" y="1360423"/>
              <a:ext cx="1268095" cy="550545"/>
            </a:xfrm>
            <a:custGeom>
              <a:rect l="l" t="t" r="r" b="b"/>
              <a:pathLst>
                <a:path w="1268095" h="550544">
                  <a:moveTo>
                    <a:pt x="1267917" y="275056"/>
                  </a:moveTo>
                  <a:lnTo>
                    <a:pt x="1263484" y="225615"/>
                  </a:lnTo>
                  <a:lnTo>
                    <a:pt x="1250708" y="179082"/>
                  </a:lnTo>
                  <a:lnTo>
                    <a:pt x="1230363" y="136232"/>
                  </a:lnTo>
                  <a:lnTo>
                    <a:pt x="1203223" y="97840"/>
                  </a:lnTo>
                  <a:lnTo>
                    <a:pt x="1170076" y="64693"/>
                  </a:lnTo>
                  <a:lnTo>
                    <a:pt x="1131684" y="37553"/>
                  </a:lnTo>
                  <a:lnTo>
                    <a:pt x="1088834" y="17208"/>
                  </a:lnTo>
                  <a:lnTo>
                    <a:pt x="1042301" y="4432"/>
                  </a:lnTo>
                  <a:lnTo>
                    <a:pt x="992860" y="0"/>
                  </a:lnTo>
                  <a:lnTo>
                    <a:pt x="976528" y="1473"/>
                  </a:lnTo>
                  <a:lnTo>
                    <a:pt x="976528" y="0"/>
                  </a:lnTo>
                  <a:lnTo>
                    <a:pt x="275056" y="0"/>
                  </a:lnTo>
                  <a:lnTo>
                    <a:pt x="225615" y="4432"/>
                  </a:lnTo>
                  <a:lnTo>
                    <a:pt x="179082" y="17208"/>
                  </a:lnTo>
                  <a:lnTo>
                    <a:pt x="136232" y="37553"/>
                  </a:lnTo>
                  <a:lnTo>
                    <a:pt x="97853" y="64693"/>
                  </a:lnTo>
                  <a:lnTo>
                    <a:pt x="64693" y="97840"/>
                  </a:lnTo>
                  <a:lnTo>
                    <a:pt x="37566" y="136232"/>
                  </a:lnTo>
                  <a:lnTo>
                    <a:pt x="17221" y="179082"/>
                  </a:lnTo>
                  <a:lnTo>
                    <a:pt x="4445" y="225615"/>
                  </a:lnTo>
                  <a:lnTo>
                    <a:pt x="12" y="275056"/>
                  </a:lnTo>
                  <a:lnTo>
                    <a:pt x="4432" y="324497"/>
                  </a:lnTo>
                  <a:lnTo>
                    <a:pt x="17208" y="371030"/>
                  </a:lnTo>
                  <a:lnTo>
                    <a:pt x="37553" y="413880"/>
                  </a:lnTo>
                  <a:lnTo>
                    <a:pt x="64693" y="452259"/>
                  </a:lnTo>
                  <a:lnTo>
                    <a:pt x="97840" y="485419"/>
                  </a:lnTo>
                  <a:lnTo>
                    <a:pt x="136232" y="512546"/>
                  </a:lnTo>
                  <a:lnTo>
                    <a:pt x="179082" y="532892"/>
                  </a:lnTo>
                  <a:lnTo>
                    <a:pt x="225615" y="545668"/>
                  </a:lnTo>
                  <a:lnTo>
                    <a:pt x="275056" y="550100"/>
                  </a:lnTo>
                  <a:lnTo>
                    <a:pt x="976528" y="550100"/>
                  </a:lnTo>
                  <a:lnTo>
                    <a:pt x="976528" y="548640"/>
                  </a:lnTo>
                  <a:lnTo>
                    <a:pt x="992860" y="550100"/>
                  </a:lnTo>
                  <a:lnTo>
                    <a:pt x="1042301" y="545668"/>
                  </a:lnTo>
                  <a:lnTo>
                    <a:pt x="1088834" y="532892"/>
                  </a:lnTo>
                  <a:lnTo>
                    <a:pt x="1131684" y="512546"/>
                  </a:lnTo>
                  <a:lnTo>
                    <a:pt x="1170076" y="485419"/>
                  </a:lnTo>
                  <a:lnTo>
                    <a:pt x="1203223" y="452259"/>
                  </a:lnTo>
                  <a:lnTo>
                    <a:pt x="1230363" y="413880"/>
                  </a:lnTo>
                  <a:lnTo>
                    <a:pt x="1250708" y="371030"/>
                  </a:lnTo>
                  <a:lnTo>
                    <a:pt x="1263484" y="324497"/>
                  </a:lnTo>
                  <a:lnTo>
                    <a:pt x="1267917" y="275056"/>
                  </a:lnTo>
                  <a:close/>
                </a:path>
              </a:pathLst>
            </a:custGeom>
            <a:solidFill>
              <a:srgbClr val="6C6C6C"/>
            </a:solidFill>
          </p:spPr>
          <p:txBody>
            <a:bodyPr wrap="square" lIns="0" tIns="0" rIns="0" bIns="0" rtlCol="0"/>
            <a:lstStyle/>
            <a:p/>
          </p:txBody>
        </p:sp>
      </p:grpSp>
      <p:sp>
        <p:nvSpPr>
          <p:cNvPr id="6" name="object 6"/>
          <p:cNvSpPr txBox="1"/>
          <p:nvPr/>
        </p:nvSpPr>
        <p:spPr>
          <a:xfrm>
            <a:off x="4049027" y="1459176"/>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01</a:t>
            </a:r>
            <a:endParaRPr sz="2300">
              <a:latin typeface="微软雅黑"/>
              <a:cs typeface="微软雅黑"/>
            </a:endParaRPr>
          </a:p>
        </p:txBody>
      </p:sp>
      <p:sp>
        <p:nvSpPr>
          <p:cNvPr id="7" name="object 7"/>
          <p:cNvSpPr txBox="1"/>
          <p:nvPr/>
        </p:nvSpPr>
        <p:spPr>
          <a:xfrm>
            <a:off x="5383345" y="1366163"/>
            <a:ext cx="5930900" cy="1108710"/>
          </a:xfrm>
          <a:prstGeom prst="rect">
            <a:avLst/>
          </a:prstGeom>
        </p:spPr>
        <p:txBody>
          <a:bodyPr vert="horz" wrap="square" lIns="0" tIns="15875" rIns="0" bIns="0" rtlCol="0">
            <a:spAutoFit/>
          </a:bodyPr>
          <a:lstStyle/>
          <a:p>
            <a:pPr marL="12700">
              <a:lnSpc>
                <a:spcPct val="100000"/>
              </a:lnSpc>
              <a:spcBef>
                <a:spcPts val="125"/>
              </a:spcBef>
            </a:pPr>
            <a:r>
              <a:rPr sz="2300" b="1">
                <a:solidFill>
                  <a:srgbClr val="262626"/>
                </a:solidFill>
                <a:latin typeface="微软雅黑"/>
                <a:cs typeface="微软雅黑"/>
              </a:rPr>
              <a:t>市场规</a:t>
            </a:r>
            <a:r>
              <a:rPr sz="2300" b="1" spc="-50">
                <a:solidFill>
                  <a:srgbClr val="262626"/>
                </a:solidFill>
                <a:latin typeface="微软雅黑"/>
                <a:cs typeface="微软雅黑"/>
              </a:rPr>
              <a:t>模</a:t>
            </a:r>
            <a:endParaRPr sz="2300">
              <a:latin typeface="微软雅黑"/>
              <a:cs typeface="微软雅黑"/>
            </a:endParaRPr>
          </a:p>
          <a:p>
            <a:pPr marL="12700" marR="5080">
              <a:lnSpc>
                <a:spcPct val="150000"/>
              </a:lnSpc>
              <a:spcBef>
                <a:spcPts val="340"/>
              </a:spcBef>
            </a:pPr>
            <a:r>
              <a:rPr sz="1500" spc="-5">
                <a:latin typeface="微软雅黑"/>
                <a:cs typeface="微软雅黑"/>
              </a:rPr>
              <a:t>家用电冰箱市场规模庞大，全球年销售量数以亿计。中国作为全球最大的家用电冰箱生产国和消费国，市场规模尤为巨大。</a:t>
            </a:r>
            <a:endParaRPr sz="1500">
              <a:latin typeface="微软雅黑"/>
              <a:cs typeface="微软雅黑"/>
            </a:endParaRPr>
          </a:p>
        </p:txBody>
      </p:sp>
      <p:sp>
        <p:nvSpPr>
          <p:cNvPr id="8" name="object 8"/>
          <p:cNvSpPr/>
          <p:nvPr/>
        </p:nvSpPr>
        <p:spPr>
          <a:xfrm>
            <a:off x="3194227" y="3099218"/>
            <a:ext cx="1268095" cy="550545"/>
          </a:xfrm>
          <a:custGeom>
            <a:rect l="l" t="t" r="r" b="b"/>
            <a:pathLst>
              <a:path w="1268095" h="550545">
                <a:moveTo>
                  <a:pt x="1267904" y="275043"/>
                </a:moveTo>
                <a:lnTo>
                  <a:pt x="1263472" y="225602"/>
                </a:lnTo>
                <a:lnTo>
                  <a:pt x="1250696" y="179070"/>
                </a:lnTo>
                <a:lnTo>
                  <a:pt x="1230350" y="136220"/>
                </a:lnTo>
                <a:lnTo>
                  <a:pt x="1203210" y="97828"/>
                </a:lnTo>
                <a:lnTo>
                  <a:pt x="1170063" y="64681"/>
                </a:lnTo>
                <a:lnTo>
                  <a:pt x="1131671" y="37541"/>
                </a:lnTo>
                <a:lnTo>
                  <a:pt x="1088821" y="17208"/>
                </a:lnTo>
                <a:lnTo>
                  <a:pt x="1042289" y="4419"/>
                </a:lnTo>
                <a:lnTo>
                  <a:pt x="992847" y="0"/>
                </a:lnTo>
                <a:lnTo>
                  <a:pt x="976515" y="1460"/>
                </a:lnTo>
                <a:lnTo>
                  <a:pt x="976515" y="0"/>
                </a:lnTo>
                <a:lnTo>
                  <a:pt x="275043" y="0"/>
                </a:lnTo>
                <a:lnTo>
                  <a:pt x="225602" y="4419"/>
                </a:lnTo>
                <a:lnTo>
                  <a:pt x="179070" y="17195"/>
                </a:lnTo>
                <a:lnTo>
                  <a:pt x="136220" y="37541"/>
                </a:lnTo>
                <a:lnTo>
                  <a:pt x="97840" y="64681"/>
                </a:lnTo>
                <a:lnTo>
                  <a:pt x="64681" y="97828"/>
                </a:lnTo>
                <a:lnTo>
                  <a:pt x="37553" y="136220"/>
                </a:lnTo>
                <a:lnTo>
                  <a:pt x="17208" y="179070"/>
                </a:lnTo>
                <a:lnTo>
                  <a:pt x="4432" y="225602"/>
                </a:lnTo>
                <a:lnTo>
                  <a:pt x="0" y="275043"/>
                </a:lnTo>
                <a:lnTo>
                  <a:pt x="4432" y="324485"/>
                </a:lnTo>
                <a:lnTo>
                  <a:pt x="17208" y="371017"/>
                </a:lnTo>
                <a:lnTo>
                  <a:pt x="37553" y="413867"/>
                </a:lnTo>
                <a:lnTo>
                  <a:pt x="64681" y="452259"/>
                </a:lnTo>
                <a:lnTo>
                  <a:pt x="97840" y="485406"/>
                </a:lnTo>
                <a:lnTo>
                  <a:pt x="136220" y="512546"/>
                </a:lnTo>
                <a:lnTo>
                  <a:pt x="179070" y="532892"/>
                </a:lnTo>
                <a:lnTo>
                  <a:pt x="225602" y="545668"/>
                </a:lnTo>
                <a:lnTo>
                  <a:pt x="275043" y="550100"/>
                </a:lnTo>
                <a:lnTo>
                  <a:pt x="976515" y="550100"/>
                </a:lnTo>
                <a:lnTo>
                  <a:pt x="976515" y="548640"/>
                </a:lnTo>
                <a:lnTo>
                  <a:pt x="992847" y="550100"/>
                </a:lnTo>
                <a:lnTo>
                  <a:pt x="1042289" y="545668"/>
                </a:lnTo>
                <a:lnTo>
                  <a:pt x="1088821" y="532892"/>
                </a:lnTo>
                <a:lnTo>
                  <a:pt x="1131671" y="512546"/>
                </a:lnTo>
                <a:lnTo>
                  <a:pt x="1170063" y="485406"/>
                </a:lnTo>
                <a:lnTo>
                  <a:pt x="1203210" y="452259"/>
                </a:lnTo>
                <a:lnTo>
                  <a:pt x="1230350" y="413867"/>
                </a:lnTo>
                <a:lnTo>
                  <a:pt x="1250696" y="371017"/>
                </a:lnTo>
                <a:lnTo>
                  <a:pt x="1263472" y="324485"/>
                </a:lnTo>
                <a:lnTo>
                  <a:pt x="1267904" y="275043"/>
                </a:lnTo>
                <a:close/>
              </a:path>
            </a:pathLst>
          </a:custGeom>
          <a:solidFill>
            <a:srgbClr val="6C6C6C"/>
          </a:solidFill>
        </p:spPr>
        <p:txBody>
          <a:bodyPr wrap="square" lIns="0" tIns="0" rIns="0" bIns="0" rtlCol="0"/>
          <a:lstStyle/>
          <a:p/>
        </p:txBody>
      </p:sp>
      <p:sp>
        <p:nvSpPr>
          <p:cNvPr id="9" name="object 9"/>
          <p:cNvSpPr txBox="1"/>
          <p:nvPr/>
        </p:nvSpPr>
        <p:spPr>
          <a:xfrm>
            <a:off x="3638872" y="3197965"/>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02</a:t>
            </a:r>
            <a:endParaRPr sz="2300">
              <a:latin typeface="微软雅黑"/>
              <a:cs typeface="微软雅黑"/>
            </a:endParaRPr>
          </a:p>
        </p:txBody>
      </p:sp>
      <p:sp>
        <p:nvSpPr>
          <p:cNvPr id="10" name="object 10"/>
          <p:cNvSpPr txBox="1">
            <a:spLocks noGrp="1"/>
          </p:cNvSpPr>
          <p:nvPr>
            <p:ph type="body" idx="1"/>
          </p:nvPr>
        </p:nvSpPr>
        <p:spPr>
          <a:prstGeom prst="rect">
            <a:avLst/>
          </a:prstGeom>
        </p:spPr>
        <p:txBody>
          <a:bodyPr vert="horz" wrap="square" lIns="0" tIns="15875" rIns="0" bIns="0" rtlCol="0">
            <a:spAutoFit/>
          </a:bodyPr>
          <a:lstStyle/>
          <a:p>
            <a:pPr marL="12700">
              <a:lnSpc>
                <a:spcPct val="100000"/>
              </a:lnSpc>
              <a:spcBef>
                <a:spcPts val="125"/>
              </a:spcBef>
            </a:pPr>
            <a:r>
              <a:rPr/>
              <a:t>增长趋</a:t>
            </a:r>
            <a:r>
              <a:rPr spc="-50"/>
              <a:t>势</a:t>
            </a:r>
          </a:p>
          <a:p>
            <a:pPr marL="12700" marR="5080" algn="just">
              <a:lnSpc>
                <a:spcPct val="150000"/>
              </a:lnSpc>
              <a:spcBef>
                <a:spcPts val="340"/>
              </a:spcBef>
            </a:pPr>
            <a:r>
              <a:rPr sz="1500" b="0" spc="-5">
                <a:solidFill>
                  <a:srgbClr val="000000"/>
                </a:solidFill>
                <a:latin typeface="微软雅黑"/>
                <a:cs typeface="微软雅黑"/>
              </a:rPr>
              <a:t>随着全球人口的增长、经济的发展以及消费者对于高品质生活的追求，家用电冰箱市场仍将持续增长。同时，新兴市场的发展以及老旧冰箱的更新换代也将为市场带来新的增长点。</a:t>
            </a:r>
            <a:endParaRPr sz="1500">
              <a:latin typeface="微软雅黑"/>
              <a:cs typeface="微软雅黑"/>
            </a:endParaRPr>
          </a:p>
        </p:txBody>
      </p:sp>
      <p:sp>
        <p:nvSpPr>
          <p:cNvPr id="11" name="object 11"/>
          <p:cNvSpPr/>
          <p:nvPr/>
        </p:nvSpPr>
        <p:spPr>
          <a:xfrm>
            <a:off x="2793149" y="4838001"/>
            <a:ext cx="1268095" cy="550545"/>
          </a:xfrm>
          <a:custGeom>
            <a:rect l="l" t="t" r="r" b="b"/>
            <a:pathLst>
              <a:path w="1268095" h="550545">
                <a:moveTo>
                  <a:pt x="1267904" y="275056"/>
                </a:moveTo>
                <a:lnTo>
                  <a:pt x="1263472" y="225615"/>
                </a:lnTo>
                <a:lnTo>
                  <a:pt x="1250696" y="179082"/>
                </a:lnTo>
                <a:lnTo>
                  <a:pt x="1230350" y="136232"/>
                </a:lnTo>
                <a:lnTo>
                  <a:pt x="1203223" y="97840"/>
                </a:lnTo>
                <a:lnTo>
                  <a:pt x="1170063" y="64693"/>
                </a:lnTo>
                <a:lnTo>
                  <a:pt x="1131684" y="37553"/>
                </a:lnTo>
                <a:lnTo>
                  <a:pt x="1088834" y="17208"/>
                </a:lnTo>
                <a:lnTo>
                  <a:pt x="1042301" y="4432"/>
                </a:lnTo>
                <a:lnTo>
                  <a:pt x="992860" y="0"/>
                </a:lnTo>
                <a:lnTo>
                  <a:pt x="976515" y="1473"/>
                </a:lnTo>
                <a:lnTo>
                  <a:pt x="976515" y="0"/>
                </a:lnTo>
                <a:lnTo>
                  <a:pt x="275056" y="0"/>
                </a:lnTo>
                <a:lnTo>
                  <a:pt x="225615" y="4432"/>
                </a:lnTo>
                <a:lnTo>
                  <a:pt x="179082" y="17208"/>
                </a:lnTo>
                <a:lnTo>
                  <a:pt x="136232" y="37553"/>
                </a:lnTo>
                <a:lnTo>
                  <a:pt x="97840" y="64693"/>
                </a:lnTo>
                <a:lnTo>
                  <a:pt x="64693" y="97840"/>
                </a:lnTo>
                <a:lnTo>
                  <a:pt x="37553" y="136232"/>
                </a:lnTo>
                <a:lnTo>
                  <a:pt x="17208" y="179082"/>
                </a:lnTo>
                <a:lnTo>
                  <a:pt x="4432" y="225615"/>
                </a:lnTo>
                <a:lnTo>
                  <a:pt x="0" y="275056"/>
                </a:lnTo>
                <a:lnTo>
                  <a:pt x="4432" y="324497"/>
                </a:lnTo>
                <a:lnTo>
                  <a:pt x="17208" y="371030"/>
                </a:lnTo>
                <a:lnTo>
                  <a:pt x="37553" y="413880"/>
                </a:lnTo>
                <a:lnTo>
                  <a:pt x="64693" y="452259"/>
                </a:lnTo>
                <a:lnTo>
                  <a:pt x="97840" y="485419"/>
                </a:lnTo>
                <a:lnTo>
                  <a:pt x="136232" y="512546"/>
                </a:lnTo>
                <a:lnTo>
                  <a:pt x="179082" y="532892"/>
                </a:lnTo>
                <a:lnTo>
                  <a:pt x="225615" y="545668"/>
                </a:lnTo>
                <a:lnTo>
                  <a:pt x="275056" y="550100"/>
                </a:lnTo>
                <a:lnTo>
                  <a:pt x="976515" y="550100"/>
                </a:lnTo>
                <a:lnTo>
                  <a:pt x="976515" y="548640"/>
                </a:lnTo>
                <a:lnTo>
                  <a:pt x="992860" y="550100"/>
                </a:lnTo>
                <a:lnTo>
                  <a:pt x="1042301" y="545668"/>
                </a:lnTo>
                <a:lnTo>
                  <a:pt x="1088834" y="532892"/>
                </a:lnTo>
                <a:lnTo>
                  <a:pt x="1131684" y="512546"/>
                </a:lnTo>
                <a:lnTo>
                  <a:pt x="1170063" y="485419"/>
                </a:lnTo>
                <a:lnTo>
                  <a:pt x="1203223" y="452259"/>
                </a:lnTo>
                <a:lnTo>
                  <a:pt x="1230350" y="413880"/>
                </a:lnTo>
                <a:lnTo>
                  <a:pt x="1250696" y="371030"/>
                </a:lnTo>
                <a:lnTo>
                  <a:pt x="1263472" y="324497"/>
                </a:lnTo>
                <a:lnTo>
                  <a:pt x="1267904" y="275056"/>
                </a:lnTo>
                <a:close/>
              </a:path>
            </a:pathLst>
          </a:custGeom>
          <a:solidFill>
            <a:srgbClr val="6C6C6C"/>
          </a:solidFill>
        </p:spPr>
        <p:txBody>
          <a:bodyPr wrap="square" lIns="0" tIns="0" rIns="0" bIns="0" rtlCol="0"/>
          <a:lstStyle/>
          <a:p/>
        </p:txBody>
      </p:sp>
      <p:sp>
        <p:nvSpPr>
          <p:cNvPr id="12" name="object 12"/>
          <p:cNvSpPr txBox="1"/>
          <p:nvPr/>
        </p:nvSpPr>
        <p:spPr>
          <a:xfrm>
            <a:off x="3274897" y="4936754"/>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03</a:t>
            </a:r>
            <a:endParaRPr sz="2300">
              <a:latin typeface="微软雅黑"/>
              <a:cs typeface="微软雅黑"/>
            </a:endParaRPr>
          </a:p>
        </p:txBody>
      </p:sp>
      <p:sp>
        <p:nvSpPr>
          <p:cNvPr id="13" name="object 13"/>
          <p:cNvSpPr txBox="1"/>
          <p:nvPr/>
        </p:nvSpPr>
        <p:spPr>
          <a:xfrm>
            <a:off x="4542687" y="4843741"/>
            <a:ext cx="5930900" cy="1451610"/>
          </a:xfrm>
          <a:prstGeom prst="rect">
            <a:avLst/>
          </a:prstGeom>
        </p:spPr>
        <p:txBody>
          <a:bodyPr vert="horz" wrap="square" lIns="0" tIns="15875" rIns="0" bIns="0" rtlCol="0">
            <a:spAutoFit/>
          </a:bodyPr>
          <a:lstStyle/>
          <a:p>
            <a:pPr marL="12700">
              <a:lnSpc>
                <a:spcPct val="100000"/>
              </a:lnSpc>
              <a:spcBef>
                <a:spcPts val="125"/>
              </a:spcBef>
            </a:pPr>
            <a:r>
              <a:rPr sz="2300" b="1">
                <a:solidFill>
                  <a:srgbClr val="262626"/>
                </a:solidFill>
                <a:latin typeface="微软雅黑"/>
                <a:cs typeface="微软雅黑"/>
              </a:rPr>
              <a:t>未来展</a:t>
            </a:r>
            <a:r>
              <a:rPr sz="2300" b="1" spc="-50">
                <a:solidFill>
                  <a:srgbClr val="262626"/>
                </a:solidFill>
                <a:latin typeface="微软雅黑"/>
                <a:cs typeface="微软雅黑"/>
              </a:rPr>
              <a:t>望</a:t>
            </a:r>
            <a:endParaRPr sz="2300">
              <a:latin typeface="微软雅黑"/>
              <a:cs typeface="微软雅黑"/>
            </a:endParaRPr>
          </a:p>
          <a:p>
            <a:pPr marL="12700" marR="5080" algn="just">
              <a:lnSpc>
                <a:spcPct val="150000"/>
              </a:lnSpc>
              <a:spcBef>
                <a:spcPts val="340"/>
              </a:spcBef>
            </a:pPr>
            <a:r>
              <a:rPr sz="1500" spc="-5">
                <a:latin typeface="微软雅黑"/>
                <a:cs typeface="微软雅黑"/>
              </a:rPr>
              <a:t>未来，家用电冰箱市场将呈现出多元化、个性化的发展趋势。消费者对于环保、节能、智能等方面的需求将推动家用电冰箱行业不断进行技术</a:t>
            </a:r>
            <a:r>
              <a:rPr sz="1500" spc="-10">
                <a:latin typeface="微软雅黑"/>
                <a:cs typeface="微软雅黑"/>
              </a:rPr>
              <a:t>创新和产品升级。</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3"/>
            <a:stretch>
              <a:fillRect/>
            </a:stretch>
          </p:blipFill>
          <p:spPr>
            <a:xfrm>
              <a:off x="454963" y="331167"/>
              <a:ext cx="84147" cy="84146"/>
            </a:xfrm>
            <a:prstGeom prst="rect">
              <a:avLst/>
            </a:prstGeom>
          </p:spPr>
        </p:pic>
        <p:pic>
          <p:nvPicPr>
            <p:cNvPr id="16" name="object 16"/>
            <p:cNvPicPr/>
            <p:nvPr/>
          </p:nvPicPr>
          <p:blipFill>
            <a:blip r:embed="rId4"/>
            <a:stretch>
              <a:fillRect/>
            </a:stretch>
          </p:blipFill>
          <p:spPr>
            <a:xfrm>
              <a:off x="689124" y="339459"/>
              <a:ext cx="74704" cy="74703"/>
            </a:xfrm>
            <a:prstGeom prst="rect">
              <a:avLst/>
            </a:prstGeom>
          </p:spPr>
        </p:pic>
        <p:pic>
          <p:nvPicPr>
            <p:cNvPr id="17" name="object 17"/>
            <p:cNvPicPr/>
            <p:nvPr/>
          </p:nvPicPr>
          <p:blipFill>
            <a:blip r:embed="rId5"/>
            <a:stretch>
              <a:fillRect/>
            </a:stretch>
          </p:blipFill>
          <p:spPr>
            <a:xfrm>
              <a:off x="575049" y="337742"/>
              <a:ext cx="78137" cy="78136"/>
            </a:xfrm>
            <a:prstGeom prst="rect">
              <a:avLst/>
            </a:prstGeom>
          </p:spPr>
        </p:pic>
        <p:pic>
          <p:nvPicPr>
            <p:cNvPr id="18" name="object 18"/>
            <p:cNvPicPr/>
            <p:nvPr/>
          </p:nvPicPr>
          <p:blipFill>
            <a:blip r:embed="rId6"/>
            <a:stretch>
              <a:fillRect/>
            </a:stretch>
          </p:blipFill>
          <p:spPr>
            <a:xfrm>
              <a:off x="799767" y="348429"/>
              <a:ext cx="69238" cy="69237"/>
            </a:xfrm>
            <a:prstGeom prst="rect">
              <a:avLst/>
            </a:prstGeom>
          </p:spPr>
        </p:pic>
        <p:pic>
          <p:nvPicPr>
            <p:cNvPr id="19" name="object 19"/>
            <p:cNvPicPr/>
            <p:nvPr/>
          </p:nvPicPr>
          <p:blipFill>
            <a:blip r:embed="rId7"/>
            <a:stretch>
              <a:fillRect/>
            </a:stretch>
          </p:blipFill>
          <p:spPr>
            <a:xfrm>
              <a:off x="904944" y="344296"/>
              <a:ext cx="65594" cy="65593"/>
            </a:xfrm>
            <a:prstGeom prst="rect">
              <a:avLst/>
            </a:prstGeom>
          </p:spPr>
        </p:pic>
        <p:pic>
          <p:nvPicPr>
            <p:cNvPr id="20" name="object 20"/>
            <p:cNvPicPr/>
            <p:nvPr/>
          </p:nvPicPr>
          <p:blipFill>
            <a:blip r:embed="rId8"/>
            <a:stretch>
              <a:fillRect/>
            </a:stretch>
          </p:blipFill>
          <p:spPr>
            <a:xfrm>
              <a:off x="454963" y="448941"/>
              <a:ext cx="84147" cy="84146"/>
            </a:xfrm>
            <a:prstGeom prst="rect">
              <a:avLst/>
            </a:prstGeom>
          </p:spPr>
        </p:pic>
        <p:pic>
          <p:nvPicPr>
            <p:cNvPr id="21" name="object 21"/>
            <p:cNvPicPr/>
            <p:nvPr/>
          </p:nvPicPr>
          <p:blipFill>
            <a:blip r:embed="rId5"/>
            <a:stretch>
              <a:fillRect/>
            </a:stretch>
          </p:blipFill>
          <p:spPr>
            <a:xfrm>
              <a:off x="575049" y="455516"/>
              <a:ext cx="78137" cy="78136"/>
            </a:xfrm>
            <a:prstGeom prst="rect">
              <a:avLst/>
            </a:prstGeom>
          </p:spPr>
        </p:pic>
        <p:pic>
          <p:nvPicPr>
            <p:cNvPr id="22" name="object 22"/>
            <p:cNvPicPr/>
            <p:nvPr/>
          </p:nvPicPr>
          <p:blipFill>
            <a:blip r:embed="rId4"/>
            <a:stretch>
              <a:fillRect/>
            </a:stretch>
          </p:blipFill>
          <p:spPr>
            <a:xfrm>
              <a:off x="689124" y="457232"/>
              <a:ext cx="74703" cy="74704"/>
            </a:xfrm>
            <a:prstGeom prst="rect">
              <a:avLst/>
            </a:prstGeom>
          </p:spPr>
        </p:pic>
        <p:pic>
          <p:nvPicPr>
            <p:cNvPr id="23" name="object 23"/>
            <p:cNvPicPr/>
            <p:nvPr/>
          </p:nvPicPr>
          <p:blipFill>
            <a:blip r:embed="rId9"/>
            <a:stretch>
              <a:fillRect/>
            </a:stretch>
          </p:blipFill>
          <p:spPr>
            <a:xfrm>
              <a:off x="799767" y="466202"/>
              <a:ext cx="69237" cy="69237"/>
            </a:xfrm>
            <a:prstGeom prst="rect">
              <a:avLst/>
            </a:prstGeom>
          </p:spPr>
        </p:pic>
        <p:pic>
          <p:nvPicPr>
            <p:cNvPr id="24" name="object 24"/>
            <p:cNvPicPr/>
            <p:nvPr/>
          </p:nvPicPr>
          <p:blipFill>
            <a:blip r:embed="rId7"/>
            <a:stretch>
              <a:fillRect/>
            </a:stretch>
          </p:blipFill>
          <p:spPr>
            <a:xfrm>
              <a:off x="904944" y="462069"/>
              <a:ext cx="65594" cy="65594"/>
            </a:xfrm>
            <a:prstGeom prst="rect">
              <a:avLst/>
            </a:prstGeom>
          </p:spPr>
        </p:pic>
        <p:pic>
          <p:nvPicPr>
            <p:cNvPr id="25" name="object 25"/>
            <p:cNvPicPr/>
            <p:nvPr/>
          </p:nvPicPr>
          <p:blipFill>
            <a:blip r:embed="rId8"/>
            <a:stretch>
              <a:fillRect/>
            </a:stretch>
          </p:blipFill>
          <p:spPr>
            <a:xfrm>
              <a:off x="454963" y="566714"/>
              <a:ext cx="84147" cy="84146"/>
            </a:xfrm>
            <a:prstGeom prst="rect">
              <a:avLst/>
            </a:prstGeom>
          </p:spPr>
        </p:pic>
        <p:pic>
          <p:nvPicPr>
            <p:cNvPr id="26" name="object 26"/>
            <p:cNvPicPr/>
            <p:nvPr/>
          </p:nvPicPr>
          <p:blipFill>
            <a:blip r:embed="rId10"/>
            <a:stretch>
              <a:fillRect/>
            </a:stretch>
          </p:blipFill>
          <p:spPr>
            <a:xfrm>
              <a:off x="575049" y="573290"/>
              <a:ext cx="78137" cy="78136"/>
            </a:xfrm>
            <a:prstGeom prst="rect">
              <a:avLst/>
            </a:prstGeom>
          </p:spPr>
        </p:pic>
        <p:pic>
          <p:nvPicPr>
            <p:cNvPr id="27" name="object 27"/>
            <p:cNvPicPr/>
            <p:nvPr/>
          </p:nvPicPr>
          <p:blipFill>
            <a:blip r:embed="rId11"/>
            <a:stretch>
              <a:fillRect/>
            </a:stretch>
          </p:blipFill>
          <p:spPr>
            <a:xfrm>
              <a:off x="689124" y="575006"/>
              <a:ext cx="74703" cy="74704"/>
            </a:xfrm>
            <a:prstGeom prst="rect">
              <a:avLst/>
            </a:prstGeom>
          </p:spPr>
        </p:pic>
        <p:pic>
          <p:nvPicPr>
            <p:cNvPr id="28" name="object 28"/>
            <p:cNvPicPr/>
            <p:nvPr/>
          </p:nvPicPr>
          <p:blipFill>
            <a:blip r:embed="rId9"/>
            <a:stretch>
              <a:fillRect/>
            </a:stretch>
          </p:blipFill>
          <p:spPr>
            <a:xfrm>
              <a:off x="799767" y="583976"/>
              <a:ext cx="69237" cy="69237"/>
            </a:xfrm>
            <a:prstGeom prst="rect">
              <a:avLst/>
            </a:prstGeom>
          </p:spPr>
        </p:pic>
        <p:pic>
          <p:nvPicPr>
            <p:cNvPr id="29" name="object 29"/>
            <p:cNvPicPr/>
            <p:nvPr/>
          </p:nvPicPr>
          <p:blipFill>
            <a:blip r:embed="rId7"/>
            <a:stretch>
              <a:fillRect/>
            </a:stretch>
          </p:blipFill>
          <p:spPr>
            <a:xfrm>
              <a:off x="904944" y="579843"/>
              <a:ext cx="65594" cy="65594"/>
            </a:xfrm>
            <a:prstGeom prst="rect">
              <a:avLst/>
            </a:prstGeom>
          </p:spPr>
        </p:pic>
        <p:pic>
          <p:nvPicPr>
            <p:cNvPr id="30" name="object 30"/>
            <p:cNvPicPr/>
            <p:nvPr/>
          </p:nvPicPr>
          <p:blipFill>
            <a:blip r:embed="rId3"/>
            <a:stretch>
              <a:fillRect/>
            </a:stretch>
          </p:blipFill>
          <p:spPr>
            <a:xfrm>
              <a:off x="454963" y="684488"/>
              <a:ext cx="84147" cy="84146"/>
            </a:xfrm>
            <a:prstGeom prst="rect">
              <a:avLst/>
            </a:prstGeom>
          </p:spPr>
        </p:pic>
        <p:pic>
          <p:nvPicPr>
            <p:cNvPr id="31" name="object 31"/>
            <p:cNvPicPr/>
            <p:nvPr/>
          </p:nvPicPr>
          <p:blipFill>
            <a:blip r:embed="rId10"/>
            <a:stretch>
              <a:fillRect/>
            </a:stretch>
          </p:blipFill>
          <p:spPr>
            <a:xfrm>
              <a:off x="575049" y="691063"/>
              <a:ext cx="78137" cy="78136"/>
            </a:xfrm>
            <a:prstGeom prst="rect">
              <a:avLst/>
            </a:prstGeom>
          </p:spPr>
        </p:pic>
        <p:pic>
          <p:nvPicPr>
            <p:cNvPr id="32" name="object 32"/>
            <p:cNvPicPr/>
            <p:nvPr/>
          </p:nvPicPr>
          <p:blipFill>
            <a:blip r:embed="rId4"/>
            <a:stretch>
              <a:fillRect/>
            </a:stretch>
          </p:blipFill>
          <p:spPr>
            <a:xfrm>
              <a:off x="689124" y="692780"/>
              <a:ext cx="74703" cy="74704"/>
            </a:xfrm>
            <a:prstGeom prst="rect">
              <a:avLst/>
            </a:prstGeom>
          </p:spPr>
        </p:pic>
        <p:pic>
          <p:nvPicPr>
            <p:cNvPr id="33" name="object 33"/>
            <p:cNvPicPr/>
            <p:nvPr/>
          </p:nvPicPr>
          <p:blipFill>
            <a:blip r:embed="rId6"/>
            <a:stretch>
              <a:fillRect/>
            </a:stretch>
          </p:blipFill>
          <p:spPr>
            <a:xfrm>
              <a:off x="799767" y="701750"/>
              <a:ext cx="69237" cy="69237"/>
            </a:xfrm>
            <a:prstGeom prst="rect">
              <a:avLst/>
            </a:prstGeom>
          </p:spPr>
        </p:pic>
        <p:pic>
          <p:nvPicPr>
            <p:cNvPr id="34" name="object 34"/>
            <p:cNvPicPr/>
            <p:nvPr/>
          </p:nvPicPr>
          <p:blipFill>
            <a:blip r:embed="rId7"/>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市场规模与增长趋势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02</a:t>
            </a:r>
            <a:endParaRPr sz="3000">
              <a:latin typeface="微软雅黑"/>
              <a:cs typeface="微软雅黑"/>
            </a:endParaRPr>
          </a:p>
        </p:txBody>
      </p:sp>
      <p:sp>
        <p:nvSpPr>
          <p:cNvPr id="3" name="object 3"/>
          <p:cNvSpPr txBox="1"/>
          <p:nvPr/>
        </p:nvSpPr>
        <p:spPr>
          <a:xfrm>
            <a:off x="5768625" y="3151125"/>
            <a:ext cx="4845050" cy="551180"/>
          </a:xfrm>
          <a:prstGeom prst="rect">
            <a:avLst/>
          </a:prstGeom>
        </p:spPr>
        <p:txBody>
          <a:bodyPr vert="horz" wrap="square" lIns="0" tIns="12700" rIns="0" bIns="0" rtlCol="0">
            <a:spAutoFit/>
          </a:bodyPr>
          <a:lstStyle/>
          <a:p>
            <a:pPr marL="12700">
              <a:lnSpc>
                <a:spcPct val="100000"/>
              </a:lnSpc>
              <a:spcBef>
                <a:spcPts val="100"/>
              </a:spcBef>
            </a:pPr>
            <a:r>
              <a:rPr sz="3450" spc="-5">
                <a:latin typeface="微软雅黑"/>
                <a:cs typeface="微软雅黑"/>
              </a:rPr>
              <a:t>产业链结构及上下游关系</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954368" y="2085974"/>
            <a:ext cx="333375" cy="335280"/>
          </a:xfrm>
          <a:custGeom>
            <a:rect l="l" t="t" r="r" b="b"/>
            <a:pathLst>
              <a:path w="333375" h="335280">
                <a:moveTo>
                  <a:pt x="333374" y="167497"/>
                </a:moveTo>
                <a:lnTo>
                  <a:pt x="0" y="167497"/>
                </a:lnTo>
                <a:lnTo>
                  <a:pt x="5954" y="122969"/>
                </a:lnTo>
                <a:lnTo>
                  <a:pt x="22758" y="82957"/>
                </a:lnTo>
                <a:lnTo>
                  <a:pt x="48822" y="49058"/>
                </a:lnTo>
                <a:lnTo>
                  <a:pt x="82558" y="22868"/>
                </a:lnTo>
                <a:lnTo>
                  <a:pt x="122378" y="5983"/>
                </a:lnTo>
                <a:lnTo>
                  <a:pt x="166687" y="0"/>
                </a:lnTo>
                <a:lnTo>
                  <a:pt x="211000" y="5983"/>
                </a:lnTo>
                <a:lnTo>
                  <a:pt x="250818" y="22868"/>
                </a:lnTo>
                <a:lnTo>
                  <a:pt x="284553" y="49059"/>
                </a:lnTo>
                <a:lnTo>
                  <a:pt x="310617" y="82958"/>
                </a:lnTo>
                <a:lnTo>
                  <a:pt x="327420" y="122970"/>
                </a:lnTo>
                <a:lnTo>
                  <a:pt x="333374" y="167497"/>
                </a:lnTo>
                <a:close/>
              </a:path>
              <a:path w="333375" h="335280">
                <a:moveTo>
                  <a:pt x="166687" y="334994"/>
                </a:moveTo>
                <a:lnTo>
                  <a:pt x="122375" y="329010"/>
                </a:lnTo>
                <a:lnTo>
                  <a:pt x="82557" y="312125"/>
                </a:lnTo>
                <a:lnTo>
                  <a:pt x="48821" y="285935"/>
                </a:lnTo>
                <a:lnTo>
                  <a:pt x="22757" y="252035"/>
                </a:lnTo>
                <a:lnTo>
                  <a:pt x="5954" y="212024"/>
                </a:lnTo>
                <a:lnTo>
                  <a:pt x="0" y="167496"/>
                </a:lnTo>
                <a:lnTo>
                  <a:pt x="333374" y="167497"/>
                </a:lnTo>
                <a:lnTo>
                  <a:pt x="327420" y="212024"/>
                </a:lnTo>
                <a:lnTo>
                  <a:pt x="310616" y="252036"/>
                </a:lnTo>
                <a:lnTo>
                  <a:pt x="284553" y="285935"/>
                </a:lnTo>
                <a:lnTo>
                  <a:pt x="250817" y="312125"/>
                </a:lnTo>
                <a:lnTo>
                  <a:pt x="210999" y="329010"/>
                </a:lnTo>
                <a:lnTo>
                  <a:pt x="166687" y="334994"/>
                </a:lnTo>
                <a:close/>
              </a:path>
            </a:pathLst>
          </a:custGeom>
          <a:solidFill>
            <a:srgbClr val="262626"/>
          </a:solidFill>
        </p:spPr>
        <p:txBody>
          <a:bodyPr wrap="square" lIns="0" tIns="0" rIns="0" bIns="0" rtlCol="0"/>
          <a:lstStyle/>
          <a:p/>
        </p:txBody>
      </p:sp>
      <p:sp>
        <p:nvSpPr>
          <p:cNvPr id="3" name="object 3"/>
          <p:cNvSpPr txBox="1"/>
          <p:nvPr/>
        </p:nvSpPr>
        <p:spPr>
          <a:xfrm>
            <a:off x="3050425" y="2088981"/>
            <a:ext cx="141605" cy="299720"/>
          </a:xfrm>
          <a:prstGeom prst="rect">
            <a:avLst/>
          </a:prstGeom>
        </p:spPr>
        <p:txBody>
          <a:bodyPr vert="horz" wrap="square" lIns="0" tIns="12700" rIns="0" bIns="0" rtlCol="0">
            <a:spAutoFit/>
          </a:bodyPr>
          <a:lstStyle/>
          <a:p>
            <a:pPr marL="12700">
              <a:lnSpc>
                <a:spcPct val="100000"/>
              </a:lnSpc>
              <a:spcBef>
                <a:spcPts val="100"/>
              </a:spcBef>
            </a:pPr>
            <a:r>
              <a:rPr sz="1800" b="0">
                <a:solidFill>
                  <a:srgbClr val="FFFFFF"/>
                </a:solidFill>
                <a:latin typeface="Calibri Light"/>
                <a:cs typeface="Calibri Light"/>
              </a:rPr>
              <a:t>1</a:t>
            </a:r>
            <a:endParaRPr sz="1800">
              <a:latin typeface="Calibri Light"/>
              <a:cs typeface="Calibri Light"/>
            </a:endParaRPr>
          </a:p>
        </p:txBody>
      </p:sp>
      <p:sp>
        <p:nvSpPr>
          <p:cNvPr id="4" name="object 4"/>
          <p:cNvSpPr/>
          <p:nvPr/>
        </p:nvSpPr>
        <p:spPr>
          <a:xfrm>
            <a:off x="3332130" y="4551330"/>
            <a:ext cx="333375" cy="333375"/>
          </a:xfrm>
          <a:custGeom>
            <a:rect l="l" t="t" r="r" b="b"/>
            <a:pathLst>
              <a:path w="333375" h="333375">
                <a:moveTo>
                  <a:pt x="166687" y="0"/>
                </a:moveTo>
                <a:close/>
              </a:path>
              <a:path w="333375" h="333375">
                <a:moveTo>
                  <a:pt x="333374" y="166687"/>
                </a:moveTo>
                <a:lnTo>
                  <a:pt x="0" y="166687"/>
                </a:lnTo>
                <a:lnTo>
                  <a:pt x="5954" y="122374"/>
                </a:lnTo>
                <a:lnTo>
                  <a:pt x="22758" y="82556"/>
                </a:lnTo>
                <a:lnTo>
                  <a:pt x="48822" y="48821"/>
                </a:lnTo>
                <a:lnTo>
                  <a:pt x="82558" y="22757"/>
                </a:lnTo>
                <a:lnTo>
                  <a:pt x="122378" y="5954"/>
                </a:lnTo>
                <a:lnTo>
                  <a:pt x="166687" y="0"/>
                </a:lnTo>
                <a:lnTo>
                  <a:pt x="211000" y="5954"/>
                </a:lnTo>
                <a:lnTo>
                  <a:pt x="250818" y="22757"/>
                </a:lnTo>
                <a:lnTo>
                  <a:pt x="284553" y="48821"/>
                </a:lnTo>
                <a:lnTo>
                  <a:pt x="310617" y="82557"/>
                </a:lnTo>
                <a:lnTo>
                  <a:pt x="327420" y="122375"/>
                </a:lnTo>
                <a:lnTo>
                  <a:pt x="333374" y="166687"/>
                </a:lnTo>
                <a:close/>
              </a:path>
              <a:path w="333375" h="333375">
                <a:moveTo>
                  <a:pt x="166687" y="333374"/>
                </a:moveTo>
                <a:lnTo>
                  <a:pt x="122375" y="327420"/>
                </a:lnTo>
                <a:lnTo>
                  <a:pt x="82557" y="310616"/>
                </a:lnTo>
                <a:lnTo>
                  <a:pt x="48821" y="284552"/>
                </a:lnTo>
                <a:lnTo>
                  <a:pt x="22757" y="250817"/>
                </a:lnTo>
                <a:lnTo>
                  <a:pt x="5954" y="210999"/>
                </a:lnTo>
                <a:lnTo>
                  <a:pt x="0" y="166687"/>
                </a:lnTo>
                <a:lnTo>
                  <a:pt x="333374" y="166687"/>
                </a:lnTo>
                <a:lnTo>
                  <a:pt x="327420" y="210999"/>
                </a:lnTo>
                <a:lnTo>
                  <a:pt x="310616" y="250817"/>
                </a:lnTo>
                <a:lnTo>
                  <a:pt x="284553" y="284553"/>
                </a:lnTo>
                <a:lnTo>
                  <a:pt x="250817" y="310616"/>
                </a:lnTo>
                <a:lnTo>
                  <a:pt x="210999" y="327420"/>
                </a:lnTo>
                <a:lnTo>
                  <a:pt x="166687" y="333374"/>
                </a:lnTo>
                <a:close/>
              </a:path>
            </a:pathLst>
          </a:custGeom>
          <a:solidFill>
            <a:srgbClr val="262626"/>
          </a:solidFill>
        </p:spPr>
        <p:txBody>
          <a:bodyPr wrap="square" lIns="0" tIns="0" rIns="0" bIns="0" rtlCol="0"/>
          <a:lstStyle/>
          <a:p/>
        </p:txBody>
      </p:sp>
      <p:sp>
        <p:nvSpPr>
          <p:cNvPr id="5" name="object 5"/>
          <p:cNvSpPr txBox="1"/>
          <p:nvPr/>
        </p:nvSpPr>
        <p:spPr>
          <a:xfrm>
            <a:off x="3428187" y="4553528"/>
            <a:ext cx="141605" cy="299720"/>
          </a:xfrm>
          <a:prstGeom prst="rect">
            <a:avLst/>
          </a:prstGeom>
        </p:spPr>
        <p:txBody>
          <a:bodyPr vert="horz" wrap="square" lIns="0" tIns="12700" rIns="0" bIns="0" rtlCol="0">
            <a:spAutoFit/>
          </a:bodyPr>
          <a:lstStyle/>
          <a:p>
            <a:pPr marL="12700">
              <a:lnSpc>
                <a:spcPct val="100000"/>
              </a:lnSpc>
              <a:spcBef>
                <a:spcPts val="100"/>
              </a:spcBef>
            </a:pPr>
            <a:r>
              <a:rPr sz="1800" b="0">
                <a:solidFill>
                  <a:srgbClr val="FFFFFF"/>
                </a:solidFill>
                <a:latin typeface="Calibri Light"/>
                <a:cs typeface="Calibri Light"/>
              </a:rPr>
              <a:t>4</a:t>
            </a:r>
            <a:endParaRPr sz="1800">
              <a:latin typeface="Calibri Light"/>
              <a:cs typeface="Calibri Light"/>
            </a:endParaRPr>
          </a:p>
        </p:txBody>
      </p:sp>
      <p:sp>
        <p:nvSpPr>
          <p:cNvPr id="6" name="object 6"/>
          <p:cNvSpPr/>
          <p:nvPr/>
        </p:nvSpPr>
        <p:spPr>
          <a:xfrm>
            <a:off x="8688417" y="1750980"/>
            <a:ext cx="333375" cy="335280"/>
          </a:xfrm>
          <a:custGeom>
            <a:rect l="l" t="t" r="r" b="b"/>
            <a:pathLst>
              <a:path w="333375" h="335280">
                <a:moveTo>
                  <a:pt x="333374" y="167497"/>
                </a:moveTo>
                <a:lnTo>
                  <a:pt x="0" y="167497"/>
                </a:lnTo>
                <a:lnTo>
                  <a:pt x="5955" y="122969"/>
                </a:lnTo>
                <a:lnTo>
                  <a:pt x="22758" y="82957"/>
                </a:lnTo>
                <a:lnTo>
                  <a:pt x="48823" y="49058"/>
                </a:lnTo>
                <a:lnTo>
                  <a:pt x="82559" y="22868"/>
                </a:lnTo>
                <a:lnTo>
                  <a:pt x="122378" y="5983"/>
                </a:lnTo>
                <a:lnTo>
                  <a:pt x="166688" y="0"/>
                </a:lnTo>
                <a:lnTo>
                  <a:pt x="211000" y="5983"/>
                </a:lnTo>
                <a:lnTo>
                  <a:pt x="250818" y="22868"/>
                </a:lnTo>
                <a:lnTo>
                  <a:pt x="284553" y="49059"/>
                </a:lnTo>
                <a:lnTo>
                  <a:pt x="310617" y="82958"/>
                </a:lnTo>
                <a:lnTo>
                  <a:pt x="327420" y="122970"/>
                </a:lnTo>
                <a:lnTo>
                  <a:pt x="333374" y="167497"/>
                </a:lnTo>
                <a:close/>
              </a:path>
              <a:path w="333375" h="335280">
                <a:moveTo>
                  <a:pt x="166687" y="334994"/>
                </a:moveTo>
                <a:lnTo>
                  <a:pt x="122375" y="329010"/>
                </a:lnTo>
                <a:lnTo>
                  <a:pt x="82556" y="312125"/>
                </a:lnTo>
                <a:lnTo>
                  <a:pt x="48821" y="285935"/>
                </a:lnTo>
                <a:lnTo>
                  <a:pt x="22757" y="252035"/>
                </a:lnTo>
                <a:lnTo>
                  <a:pt x="5954" y="212024"/>
                </a:lnTo>
                <a:lnTo>
                  <a:pt x="0" y="167496"/>
                </a:lnTo>
                <a:lnTo>
                  <a:pt x="333374" y="167497"/>
                </a:lnTo>
                <a:lnTo>
                  <a:pt x="327419" y="212024"/>
                </a:lnTo>
                <a:lnTo>
                  <a:pt x="310616" y="252036"/>
                </a:lnTo>
                <a:lnTo>
                  <a:pt x="284552" y="285935"/>
                </a:lnTo>
                <a:lnTo>
                  <a:pt x="250817" y="312125"/>
                </a:lnTo>
                <a:lnTo>
                  <a:pt x="210998" y="329010"/>
                </a:lnTo>
                <a:lnTo>
                  <a:pt x="166687" y="334994"/>
                </a:lnTo>
                <a:close/>
              </a:path>
            </a:pathLst>
          </a:custGeom>
          <a:solidFill>
            <a:srgbClr val="262626"/>
          </a:solidFill>
        </p:spPr>
        <p:txBody>
          <a:bodyPr wrap="square" lIns="0" tIns="0" rIns="0" bIns="0" rtlCol="0"/>
          <a:lstStyle/>
          <a:p/>
        </p:txBody>
      </p:sp>
      <p:sp>
        <p:nvSpPr>
          <p:cNvPr id="7" name="object 7"/>
          <p:cNvSpPr txBox="1"/>
          <p:nvPr/>
        </p:nvSpPr>
        <p:spPr>
          <a:xfrm>
            <a:off x="8784475" y="1753987"/>
            <a:ext cx="141605" cy="299720"/>
          </a:xfrm>
          <a:prstGeom prst="rect">
            <a:avLst/>
          </a:prstGeom>
        </p:spPr>
        <p:txBody>
          <a:bodyPr vert="horz" wrap="square" lIns="0" tIns="12700" rIns="0" bIns="0" rtlCol="0">
            <a:spAutoFit/>
          </a:bodyPr>
          <a:lstStyle/>
          <a:p>
            <a:pPr marL="12700">
              <a:lnSpc>
                <a:spcPct val="100000"/>
              </a:lnSpc>
              <a:spcBef>
                <a:spcPts val="100"/>
              </a:spcBef>
            </a:pPr>
            <a:r>
              <a:rPr sz="1800" b="0">
                <a:solidFill>
                  <a:srgbClr val="FFFFFF"/>
                </a:solidFill>
                <a:latin typeface="Calibri Light"/>
                <a:cs typeface="Calibri Light"/>
              </a:rPr>
              <a:t>2</a:t>
            </a:r>
            <a:endParaRPr sz="1800">
              <a:latin typeface="Calibri Light"/>
              <a:cs typeface="Calibri Light"/>
            </a:endParaRPr>
          </a:p>
        </p:txBody>
      </p:sp>
      <p:sp>
        <p:nvSpPr>
          <p:cNvPr id="8" name="object 8"/>
          <p:cNvSpPr/>
          <p:nvPr/>
        </p:nvSpPr>
        <p:spPr>
          <a:xfrm>
            <a:off x="8915398" y="4337017"/>
            <a:ext cx="333375" cy="335280"/>
          </a:xfrm>
          <a:custGeom>
            <a:rect l="l" t="t" r="r" b="b"/>
            <a:pathLst>
              <a:path w="333375" h="335279">
                <a:moveTo>
                  <a:pt x="333374" y="167497"/>
                </a:moveTo>
                <a:lnTo>
                  <a:pt x="0" y="167497"/>
                </a:lnTo>
                <a:lnTo>
                  <a:pt x="5955" y="122969"/>
                </a:lnTo>
                <a:lnTo>
                  <a:pt x="22759" y="82957"/>
                </a:lnTo>
                <a:lnTo>
                  <a:pt x="48823" y="49058"/>
                </a:lnTo>
                <a:lnTo>
                  <a:pt x="82559" y="22868"/>
                </a:lnTo>
                <a:lnTo>
                  <a:pt x="122380" y="5983"/>
                </a:lnTo>
                <a:lnTo>
                  <a:pt x="166688" y="0"/>
                </a:lnTo>
                <a:lnTo>
                  <a:pt x="211000" y="5983"/>
                </a:lnTo>
                <a:lnTo>
                  <a:pt x="250818" y="22868"/>
                </a:lnTo>
                <a:lnTo>
                  <a:pt x="284553" y="49059"/>
                </a:lnTo>
                <a:lnTo>
                  <a:pt x="310617" y="82958"/>
                </a:lnTo>
                <a:lnTo>
                  <a:pt x="327420" y="122970"/>
                </a:lnTo>
                <a:lnTo>
                  <a:pt x="333374" y="167497"/>
                </a:lnTo>
                <a:close/>
              </a:path>
              <a:path w="333375" h="335279">
                <a:moveTo>
                  <a:pt x="166687" y="334993"/>
                </a:moveTo>
                <a:lnTo>
                  <a:pt x="122375" y="329009"/>
                </a:lnTo>
                <a:lnTo>
                  <a:pt x="82556" y="312124"/>
                </a:lnTo>
                <a:lnTo>
                  <a:pt x="48821" y="285934"/>
                </a:lnTo>
                <a:lnTo>
                  <a:pt x="22757" y="252034"/>
                </a:lnTo>
                <a:lnTo>
                  <a:pt x="5954" y="212023"/>
                </a:lnTo>
                <a:lnTo>
                  <a:pt x="0" y="167495"/>
                </a:lnTo>
                <a:lnTo>
                  <a:pt x="333374" y="167497"/>
                </a:lnTo>
                <a:lnTo>
                  <a:pt x="327420" y="212023"/>
                </a:lnTo>
                <a:lnTo>
                  <a:pt x="310616" y="252035"/>
                </a:lnTo>
                <a:lnTo>
                  <a:pt x="284552" y="285934"/>
                </a:lnTo>
                <a:lnTo>
                  <a:pt x="250817" y="312125"/>
                </a:lnTo>
                <a:lnTo>
                  <a:pt x="210999" y="329010"/>
                </a:lnTo>
                <a:lnTo>
                  <a:pt x="166687" y="334993"/>
                </a:lnTo>
                <a:close/>
              </a:path>
            </a:pathLst>
          </a:custGeom>
          <a:solidFill>
            <a:srgbClr val="262626"/>
          </a:solidFill>
        </p:spPr>
        <p:txBody>
          <a:bodyPr wrap="square" lIns="0" tIns="0" rIns="0" bIns="0" rtlCol="0"/>
          <a:lstStyle/>
          <a:p/>
        </p:txBody>
      </p:sp>
      <p:sp>
        <p:nvSpPr>
          <p:cNvPr id="9" name="object 9"/>
          <p:cNvSpPr txBox="1"/>
          <p:nvPr/>
        </p:nvSpPr>
        <p:spPr>
          <a:xfrm>
            <a:off x="9011456" y="4340024"/>
            <a:ext cx="141605" cy="299720"/>
          </a:xfrm>
          <a:prstGeom prst="rect">
            <a:avLst/>
          </a:prstGeom>
        </p:spPr>
        <p:txBody>
          <a:bodyPr vert="horz" wrap="square" lIns="0" tIns="12700" rIns="0" bIns="0" rtlCol="0">
            <a:spAutoFit/>
          </a:bodyPr>
          <a:lstStyle/>
          <a:p>
            <a:pPr marL="12700">
              <a:lnSpc>
                <a:spcPct val="100000"/>
              </a:lnSpc>
              <a:spcBef>
                <a:spcPts val="100"/>
              </a:spcBef>
            </a:pPr>
            <a:r>
              <a:rPr sz="1800" b="0">
                <a:solidFill>
                  <a:srgbClr val="FFFFFF"/>
                </a:solidFill>
                <a:latin typeface="Calibri Light"/>
                <a:cs typeface="Calibri Light"/>
              </a:rPr>
              <a:t>3</a:t>
            </a:r>
            <a:endParaRPr sz="1800">
              <a:latin typeface="Calibri Light"/>
              <a:cs typeface="Calibri Light"/>
            </a:endParaRPr>
          </a:p>
        </p:txBody>
      </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575049" y="337742"/>
              <a:ext cx="78137" cy="78136"/>
            </a:xfrm>
            <a:prstGeom prst="rect">
              <a:avLst/>
            </a:prstGeom>
          </p:spPr>
        </p:pic>
        <p:pic>
          <p:nvPicPr>
            <p:cNvPr id="13" name="object 13"/>
            <p:cNvPicPr/>
            <p:nvPr/>
          </p:nvPicPr>
          <p:blipFill>
            <a:blip r:embed="rId4"/>
            <a:stretch>
              <a:fillRect/>
            </a:stretch>
          </p:blipFill>
          <p:spPr>
            <a:xfrm>
              <a:off x="689124" y="339459"/>
              <a:ext cx="74704" cy="74703"/>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3"/>
            <a:stretch>
              <a:fillRect/>
            </a:stretch>
          </p:blipFill>
          <p:spPr>
            <a:xfrm>
              <a:off x="575049" y="455516"/>
              <a:ext cx="78137" cy="78136"/>
            </a:xfrm>
            <a:prstGeom prst="rect">
              <a:avLst/>
            </a:prstGeom>
          </p:spPr>
        </p:pic>
        <p:pic>
          <p:nvPicPr>
            <p:cNvPr id="18" name="object 18"/>
            <p:cNvPicPr/>
            <p:nvPr/>
          </p:nvPicPr>
          <p:blipFill>
            <a:blip r:embed="rId4"/>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8"/>
            <a:stretch>
              <a:fillRect/>
            </a:stretch>
          </p:blipFill>
          <p:spPr>
            <a:xfrm>
              <a:off x="799767" y="583976"/>
              <a:ext cx="69237" cy="69237"/>
            </a:xfrm>
            <a:prstGeom prst="rect">
              <a:avLst/>
            </a:prstGeom>
          </p:spPr>
        </p:pic>
        <p:pic>
          <p:nvPicPr>
            <p:cNvPr id="25" name="object 25"/>
            <p:cNvPicPr/>
            <p:nvPr/>
          </p:nvPicPr>
          <p:blipFill>
            <a:blip r:embed="rId6"/>
            <a:stretch>
              <a:fillRect/>
            </a:stretch>
          </p:blipFill>
          <p:spPr>
            <a:xfrm>
              <a:off x="904944" y="579843"/>
              <a:ext cx="65594" cy="65594"/>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4"/>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原材料供应与成本分析</a:t>
            </a:r>
          </a:p>
        </p:txBody>
      </p:sp>
      <p:grpSp>
        <p:nvGrpSpPr>
          <p:cNvPr id="32" name="object 32"/>
          <p:cNvGrpSpPr/>
          <p:nvPr/>
        </p:nvGrpSpPr>
        <p:grpSpPr>
          <a:xfrm>
            <a:off x="3645969" y="1001943"/>
            <a:ext cx="4899025" cy="4889500"/>
            <a:chOff x="3645969" y="1001943"/>
            <a:chExt cx="4899025" cy="4889500"/>
          </a:xfrm>
        </p:grpSpPr>
        <p:sp>
          <p:nvSpPr>
            <p:cNvPr id="33" name="object 33"/>
            <p:cNvSpPr/>
            <p:nvPr/>
          </p:nvSpPr>
          <p:spPr>
            <a:xfrm>
              <a:off x="5286388" y="2619375"/>
              <a:ext cx="1619250" cy="1619250"/>
            </a:xfrm>
            <a:custGeom>
              <a:rect l="l" t="t" r="r" b="b"/>
              <a:pathLst>
                <a:path w="1619250" h="1619250">
                  <a:moveTo>
                    <a:pt x="809611" y="810432"/>
                  </a:moveTo>
                  <a:lnTo>
                    <a:pt x="228859" y="229579"/>
                  </a:lnTo>
                  <a:lnTo>
                    <a:pt x="266665" y="200076"/>
                  </a:lnTo>
                  <a:lnTo>
                    <a:pt x="305787" y="172311"/>
                  </a:lnTo>
                  <a:lnTo>
                    <a:pt x="346177" y="146347"/>
                  </a:lnTo>
                  <a:lnTo>
                    <a:pt x="387790" y="122250"/>
                  </a:lnTo>
                  <a:lnTo>
                    <a:pt x="430578" y="100083"/>
                  </a:lnTo>
                  <a:lnTo>
                    <a:pt x="474495" y="79912"/>
                  </a:lnTo>
                  <a:lnTo>
                    <a:pt x="519494" y="61800"/>
                  </a:lnTo>
                  <a:lnTo>
                    <a:pt x="565530" y="45813"/>
                  </a:lnTo>
                  <a:lnTo>
                    <a:pt x="612554" y="32015"/>
                  </a:lnTo>
                  <a:lnTo>
                    <a:pt x="660521" y="20470"/>
                  </a:lnTo>
                  <a:lnTo>
                    <a:pt x="709384" y="11242"/>
                  </a:lnTo>
                  <a:lnTo>
                    <a:pt x="759096" y="4398"/>
                  </a:lnTo>
                  <a:lnTo>
                    <a:pt x="809611" y="0"/>
                  </a:lnTo>
                  <a:lnTo>
                    <a:pt x="809611" y="810432"/>
                  </a:lnTo>
                  <a:close/>
                </a:path>
                <a:path w="1619250" h="1619250">
                  <a:moveTo>
                    <a:pt x="907270" y="1619250"/>
                  </a:moveTo>
                  <a:lnTo>
                    <a:pt x="855132" y="1617216"/>
                  </a:lnTo>
                  <a:lnTo>
                    <a:pt x="804191" y="1611247"/>
                  </a:lnTo>
                  <a:lnTo>
                    <a:pt x="754532" y="1601535"/>
                  </a:lnTo>
                  <a:lnTo>
                    <a:pt x="706240" y="1588274"/>
                  </a:lnTo>
                  <a:lnTo>
                    <a:pt x="659399" y="1571660"/>
                  </a:lnTo>
                  <a:lnTo>
                    <a:pt x="614095" y="1551885"/>
                  </a:lnTo>
                  <a:lnTo>
                    <a:pt x="570410" y="1529144"/>
                  </a:lnTo>
                  <a:lnTo>
                    <a:pt x="528431" y="1503631"/>
                  </a:lnTo>
                  <a:lnTo>
                    <a:pt x="488241" y="1475541"/>
                  </a:lnTo>
                  <a:lnTo>
                    <a:pt x="1012070" y="951511"/>
                  </a:lnTo>
                  <a:lnTo>
                    <a:pt x="1012070" y="210401"/>
                  </a:lnTo>
                  <a:lnTo>
                    <a:pt x="1058265" y="218805"/>
                  </a:lnTo>
                  <a:lnTo>
                    <a:pt x="1103391" y="230069"/>
                  </a:lnTo>
                  <a:lnTo>
                    <a:pt x="1147345" y="244097"/>
                  </a:lnTo>
                  <a:lnTo>
                    <a:pt x="1190020" y="260793"/>
                  </a:lnTo>
                  <a:lnTo>
                    <a:pt x="1231311" y="280060"/>
                  </a:lnTo>
                  <a:lnTo>
                    <a:pt x="1271112" y="301803"/>
                  </a:lnTo>
                  <a:lnTo>
                    <a:pt x="1309318" y="325925"/>
                  </a:lnTo>
                  <a:lnTo>
                    <a:pt x="1345823" y="352330"/>
                  </a:lnTo>
                  <a:lnTo>
                    <a:pt x="1380522" y="380922"/>
                  </a:lnTo>
                  <a:lnTo>
                    <a:pt x="1413309" y="411605"/>
                  </a:lnTo>
                  <a:lnTo>
                    <a:pt x="1444079" y="444282"/>
                  </a:lnTo>
                  <a:lnTo>
                    <a:pt x="1472727" y="478857"/>
                  </a:lnTo>
                  <a:lnTo>
                    <a:pt x="1499145" y="515234"/>
                  </a:lnTo>
                  <a:lnTo>
                    <a:pt x="1523231" y="553317"/>
                  </a:lnTo>
                  <a:lnTo>
                    <a:pt x="1544877" y="593009"/>
                  </a:lnTo>
                  <a:lnTo>
                    <a:pt x="1563978" y="634215"/>
                  </a:lnTo>
                  <a:lnTo>
                    <a:pt x="1580428" y="676838"/>
                  </a:lnTo>
                  <a:lnTo>
                    <a:pt x="1594124" y="720782"/>
                  </a:lnTo>
                  <a:lnTo>
                    <a:pt x="1604957" y="765950"/>
                  </a:lnTo>
                  <a:lnTo>
                    <a:pt x="1612824" y="812247"/>
                  </a:lnTo>
                  <a:lnTo>
                    <a:pt x="1617619" y="859577"/>
                  </a:lnTo>
                  <a:lnTo>
                    <a:pt x="1619236" y="907842"/>
                  </a:lnTo>
                  <a:lnTo>
                    <a:pt x="1617594" y="956581"/>
                  </a:lnTo>
                  <a:lnTo>
                    <a:pt x="1612738" y="1004433"/>
                  </a:lnTo>
                  <a:lnTo>
                    <a:pt x="1604776" y="1051294"/>
                  </a:lnTo>
                  <a:lnTo>
                    <a:pt x="1593812" y="1097057"/>
                  </a:lnTo>
                  <a:lnTo>
                    <a:pt x="1579952" y="1141618"/>
                  </a:lnTo>
                  <a:lnTo>
                    <a:pt x="1563303" y="1184869"/>
                  </a:lnTo>
                  <a:lnTo>
                    <a:pt x="1543969" y="1226707"/>
                  </a:lnTo>
                  <a:lnTo>
                    <a:pt x="1522058" y="1267024"/>
                  </a:lnTo>
                  <a:lnTo>
                    <a:pt x="1497674" y="1305717"/>
                  </a:lnTo>
                  <a:lnTo>
                    <a:pt x="1470925" y="1342678"/>
                  </a:lnTo>
                  <a:lnTo>
                    <a:pt x="1441915" y="1377803"/>
                  </a:lnTo>
                  <a:lnTo>
                    <a:pt x="1410750" y="1410986"/>
                  </a:lnTo>
                  <a:lnTo>
                    <a:pt x="1377537" y="1442120"/>
                  </a:lnTo>
                  <a:lnTo>
                    <a:pt x="1342382" y="1471102"/>
                  </a:lnTo>
                  <a:lnTo>
                    <a:pt x="1305389" y="1497824"/>
                  </a:lnTo>
                  <a:lnTo>
                    <a:pt x="1266666" y="1522182"/>
                  </a:lnTo>
                  <a:lnTo>
                    <a:pt x="1226317" y="1544070"/>
                  </a:lnTo>
                  <a:lnTo>
                    <a:pt x="1184449" y="1563382"/>
                  </a:lnTo>
                  <a:lnTo>
                    <a:pt x="1141168" y="1580013"/>
                  </a:lnTo>
                  <a:lnTo>
                    <a:pt x="1096580" y="1593856"/>
                  </a:lnTo>
                  <a:lnTo>
                    <a:pt x="1050790" y="1604807"/>
                  </a:lnTo>
                  <a:lnTo>
                    <a:pt x="1003905" y="1612760"/>
                  </a:lnTo>
                  <a:lnTo>
                    <a:pt x="956029" y="1617610"/>
                  </a:lnTo>
                  <a:lnTo>
                    <a:pt x="907270" y="1619250"/>
                  </a:lnTo>
                  <a:close/>
                </a:path>
                <a:path w="1619250" h="1619250">
                  <a:moveTo>
                    <a:pt x="188882" y="1487585"/>
                  </a:moveTo>
                  <a:lnTo>
                    <a:pt x="158713" y="1450494"/>
                  </a:lnTo>
                  <a:lnTo>
                    <a:pt x="131168" y="1412079"/>
                  </a:lnTo>
                  <a:lnTo>
                    <a:pt x="106246" y="1372461"/>
                  </a:lnTo>
                  <a:lnTo>
                    <a:pt x="83947" y="1331759"/>
                  </a:lnTo>
                  <a:lnTo>
                    <a:pt x="64272" y="1290095"/>
                  </a:lnTo>
                  <a:lnTo>
                    <a:pt x="47220" y="1247588"/>
                  </a:lnTo>
                  <a:lnTo>
                    <a:pt x="32791" y="1204358"/>
                  </a:lnTo>
                  <a:lnTo>
                    <a:pt x="20986" y="1160527"/>
                  </a:lnTo>
                  <a:lnTo>
                    <a:pt x="11804" y="1116214"/>
                  </a:lnTo>
                  <a:lnTo>
                    <a:pt x="5246" y="1071540"/>
                  </a:lnTo>
                  <a:lnTo>
                    <a:pt x="1311" y="1026625"/>
                  </a:lnTo>
                  <a:lnTo>
                    <a:pt x="0" y="981569"/>
                  </a:lnTo>
                  <a:lnTo>
                    <a:pt x="1311" y="936553"/>
                  </a:lnTo>
                  <a:lnTo>
                    <a:pt x="5246" y="891637"/>
                  </a:lnTo>
                  <a:lnTo>
                    <a:pt x="11804" y="846961"/>
                  </a:lnTo>
                  <a:lnTo>
                    <a:pt x="20986" y="802646"/>
                  </a:lnTo>
                  <a:lnTo>
                    <a:pt x="32791" y="758812"/>
                  </a:lnTo>
                  <a:lnTo>
                    <a:pt x="47220" y="715580"/>
                  </a:lnTo>
                  <a:lnTo>
                    <a:pt x="64272" y="673069"/>
                  </a:lnTo>
                  <a:lnTo>
                    <a:pt x="83947" y="631401"/>
                  </a:lnTo>
                  <a:lnTo>
                    <a:pt x="106246" y="590694"/>
                  </a:lnTo>
                  <a:lnTo>
                    <a:pt x="131168" y="551071"/>
                  </a:lnTo>
                  <a:lnTo>
                    <a:pt x="158713" y="512650"/>
                  </a:lnTo>
                  <a:lnTo>
                    <a:pt x="188882" y="475553"/>
                  </a:lnTo>
                  <a:lnTo>
                    <a:pt x="695302" y="981569"/>
                  </a:lnTo>
                  <a:lnTo>
                    <a:pt x="188882" y="1487585"/>
                  </a:lnTo>
                  <a:close/>
                </a:path>
              </a:pathLst>
            </a:custGeom>
            <a:solidFill>
              <a:srgbClr val="262626"/>
            </a:solidFill>
          </p:spPr>
          <p:txBody>
            <a:bodyPr wrap="square" lIns="0" tIns="0" rIns="0" bIns="0" rtlCol="0"/>
            <a:lstStyle/>
            <a:p/>
          </p:txBody>
        </p:sp>
        <p:sp>
          <p:nvSpPr>
            <p:cNvPr id="34" name="object 34"/>
            <p:cNvSpPr/>
            <p:nvPr/>
          </p:nvSpPr>
          <p:spPr>
            <a:xfrm>
              <a:off x="3652303" y="1008277"/>
              <a:ext cx="4886325" cy="4876800"/>
            </a:xfrm>
            <a:custGeom>
              <a:rect l="l" t="t" r="r" b="b"/>
              <a:pathLst>
                <a:path w="4886325" h="4876800">
                  <a:moveTo>
                    <a:pt x="2324100" y="4876800"/>
                  </a:moveTo>
                  <a:lnTo>
                    <a:pt x="0" y="2320925"/>
                  </a:lnTo>
                  <a:lnTo>
                    <a:pt x="2560637" y="0"/>
                  </a:lnTo>
                  <a:lnTo>
                    <a:pt x="4886324" y="2547937"/>
                  </a:lnTo>
                  <a:lnTo>
                    <a:pt x="2324100" y="4876800"/>
                  </a:lnTo>
                  <a:close/>
                </a:path>
              </a:pathLst>
            </a:custGeom>
            <a:ln w="12667">
              <a:solidFill>
                <a:srgbClr val="EEEDED"/>
              </a:solidFill>
            </a:ln>
          </p:spPr>
          <p:txBody>
            <a:bodyPr wrap="square" lIns="0" tIns="0" rIns="0" bIns="0" rtlCol="0"/>
            <a:lstStyle/>
            <a:p/>
          </p:txBody>
        </p:sp>
        <p:sp>
          <p:nvSpPr>
            <p:cNvPr id="35" name="object 35"/>
            <p:cNvSpPr/>
            <p:nvPr/>
          </p:nvSpPr>
          <p:spPr>
            <a:xfrm>
              <a:off x="3718978" y="1067014"/>
              <a:ext cx="4751705" cy="4749800"/>
            </a:xfrm>
            <a:custGeom>
              <a:rect l="l" t="t" r="r" b="b"/>
              <a:pathLst>
                <a:path w="4751705" h="4749800">
                  <a:moveTo>
                    <a:pt x="2198687" y="4749800"/>
                  </a:moveTo>
                  <a:lnTo>
                    <a:pt x="0" y="2203450"/>
                  </a:lnTo>
                  <a:lnTo>
                    <a:pt x="2544762" y="0"/>
                  </a:lnTo>
                  <a:lnTo>
                    <a:pt x="4751387" y="2547938"/>
                  </a:lnTo>
                  <a:lnTo>
                    <a:pt x="2198687" y="4749800"/>
                  </a:lnTo>
                  <a:close/>
                </a:path>
              </a:pathLst>
            </a:custGeom>
            <a:ln w="12667">
              <a:solidFill>
                <a:srgbClr val="EDECEC"/>
              </a:solidFill>
            </a:ln>
          </p:spPr>
          <p:txBody>
            <a:bodyPr wrap="square" lIns="0" tIns="0" rIns="0" bIns="0" rtlCol="0"/>
            <a:lstStyle/>
            <a:p/>
          </p:txBody>
        </p:sp>
        <p:sp>
          <p:nvSpPr>
            <p:cNvPr id="36" name="object 36"/>
            <p:cNvSpPr/>
            <p:nvPr/>
          </p:nvSpPr>
          <p:spPr>
            <a:xfrm>
              <a:off x="3779303" y="1133689"/>
              <a:ext cx="4632325" cy="4616450"/>
            </a:xfrm>
            <a:custGeom>
              <a:rect l="l" t="t" r="r" b="b"/>
              <a:pathLst>
                <a:path w="4632325" h="4616450">
                  <a:moveTo>
                    <a:pt x="2079625" y="4616450"/>
                  </a:moveTo>
                  <a:lnTo>
                    <a:pt x="0" y="2078037"/>
                  </a:lnTo>
                  <a:lnTo>
                    <a:pt x="2543175" y="0"/>
                  </a:lnTo>
                  <a:lnTo>
                    <a:pt x="4632324" y="2540000"/>
                  </a:lnTo>
                  <a:lnTo>
                    <a:pt x="2079625" y="4616450"/>
                  </a:lnTo>
                  <a:close/>
                </a:path>
              </a:pathLst>
            </a:custGeom>
            <a:ln w="12667">
              <a:solidFill>
                <a:srgbClr val="ECECEB"/>
              </a:solidFill>
            </a:ln>
          </p:spPr>
          <p:txBody>
            <a:bodyPr wrap="square" lIns="0" tIns="0" rIns="0" bIns="0" rtlCol="0"/>
            <a:lstStyle/>
            <a:p/>
          </p:txBody>
        </p:sp>
        <p:sp>
          <p:nvSpPr>
            <p:cNvPr id="37" name="object 37"/>
            <p:cNvSpPr/>
            <p:nvPr/>
          </p:nvSpPr>
          <p:spPr>
            <a:xfrm>
              <a:off x="3845978" y="1201952"/>
              <a:ext cx="4498975" cy="4489450"/>
            </a:xfrm>
            <a:custGeom>
              <a:rect l="l" t="t" r="r" b="b"/>
              <a:pathLst>
                <a:path w="4498975" h="4489450">
                  <a:moveTo>
                    <a:pt x="1962150" y="4489450"/>
                  </a:moveTo>
                  <a:lnTo>
                    <a:pt x="0" y="1949450"/>
                  </a:lnTo>
                  <a:lnTo>
                    <a:pt x="2535237" y="0"/>
                  </a:lnTo>
                  <a:lnTo>
                    <a:pt x="4498974" y="2530475"/>
                  </a:lnTo>
                  <a:lnTo>
                    <a:pt x="1962150" y="4489450"/>
                  </a:lnTo>
                  <a:close/>
                </a:path>
              </a:pathLst>
            </a:custGeom>
            <a:ln w="12667">
              <a:solidFill>
                <a:srgbClr val="EBEBEA"/>
              </a:solidFill>
            </a:ln>
          </p:spPr>
          <p:txBody>
            <a:bodyPr wrap="square" lIns="0" tIns="0" rIns="0" bIns="0" rtlCol="0"/>
            <a:lstStyle/>
            <a:p/>
          </p:txBody>
        </p:sp>
        <p:sp>
          <p:nvSpPr>
            <p:cNvPr id="38" name="object 38"/>
            <p:cNvSpPr/>
            <p:nvPr/>
          </p:nvSpPr>
          <p:spPr>
            <a:xfrm>
              <a:off x="3912653" y="1260689"/>
              <a:ext cx="4364355" cy="4362450"/>
            </a:xfrm>
            <a:custGeom>
              <a:rect l="l" t="t" r="r" b="b"/>
              <a:pathLst>
                <a:path w="4364355" h="4362450">
                  <a:moveTo>
                    <a:pt x="1836737" y="4362450"/>
                  </a:moveTo>
                  <a:lnTo>
                    <a:pt x="0" y="1841500"/>
                  </a:lnTo>
                  <a:lnTo>
                    <a:pt x="2527300" y="0"/>
                  </a:lnTo>
                  <a:lnTo>
                    <a:pt x="4364037" y="2530475"/>
                  </a:lnTo>
                  <a:lnTo>
                    <a:pt x="1836737" y="4362450"/>
                  </a:lnTo>
                  <a:close/>
                </a:path>
              </a:pathLst>
            </a:custGeom>
            <a:ln w="12667">
              <a:solidFill>
                <a:srgbClr val="EAEAEA"/>
              </a:solidFill>
            </a:ln>
          </p:spPr>
          <p:txBody>
            <a:bodyPr wrap="square" lIns="0" tIns="0" rIns="0" bIns="0" rtlCol="0"/>
            <a:lstStyle/>
            <a:p/>
          </p:txBody>
        </p:sp>
        <p:sp>
          <p:nvSpPr>
            <p:cNvPr id="39" name="object 39"/>
            <p:cNvSpPr/>
            <p:nvPr/>
          </p:nvSpPr>
          <p:spPr>
            <a:xfrm>
              <a:off x="3972978" y="1327365"/>
              <a:ext cx="4237355" cy="4229100"/>
            </a:xfrm>
            <a:custGeom>
              <a:rect l="l" t="t" r="r" b="b"/>
              <a:pathLst>
                <a:path w="4237355" h="4229100">
                  <a:moveTo>
                    <a:pt x="1717674" y="4229100"/>
                  </a:moveTo>
                  <a:lnTo>
                    <a:pt x="0" y="1716087"/>
                  </a:lnTo>
                  <a:lnTo>
                    <a:pt x="2525712" y="0"/>
                  </a:lnTo>
                  <a:lnTo>
                    <a:pt x="4237036" y="2522537"/>
                  </a:lnTo>
                  <a:lnTo>
                    <a:pt x="1717674" y="4229100"/>
                  </a:lnTo>
                  <a:close/>
                </a:path>
              </a:pathLst>
            </a:custGeom>
            <a:ln w="12667">
              <a:solidFill>
                <a:srgbClr val="E9E9E9"/>
              </a:solidFill>
            </a:ln>
          </p:spPr>
          <p:txBody>
            <a:bodyPr wrap="square" lIns="0" tIns="0" rIns="0" bIns="0" rtlCol="0"/>
            <a:lstStyle/>
            <a:p/>
          </p:txBody>
        </p:sp>
        <p:sp>
          <p:nvSpPr>
            <p:cNvPr id="40" name="object 40"/>
            <p:cNvSpPr/>
            <p:nvPr/>
          </p:nvSpPr>
          <p:spPr>
            <a:xfrm>
              <a:off x="4039653" y="1395627"/>
              <a:ext cx="4110354" cy="4102100"/>
            </a:xfrm>
            <a:custGeom>
              <a:rect l="l" t="t" r="r" b="b"/>
              <a:pathLst>
                <a:path w="4110354" h="4102100">
                  <a:moveTo>
                    <a:pt x="1592262" y="4102100"/>
                  </a:moveTo>
                  <a:lnTo>
                    <a:pt x="0" y="1589087"/>
                  </a:lnTo>
                  <a:lnTo>
                    <a:pt x="2519362" y="0"/>
                  </a:lnTo>
                  <a:lnTo>
                    <a:pt x="4110036" y="2513012"/>
                  </a:lnTo>
                  <a:lnTo>
                    <a:pt x="1592262" y="4102100"/>
                  </a:lnTo>
                  <a:close/>
                </a:path>
              </a:pathLst>
            </a:custGeom>
            <a:ln w="12667">
              <a:solidFill>
                <a:srgbClr val="E8E8E8"/>
              </a:solidFill>
            </a:ln>
          </p:spPr>
          <p:txBody>
            <a:bodyPr wrap="square" lIns="0" tIns="0" rIns="0" bIns="0" rtlCol="0"/>
            <a:lstStyle/>
            <a:p/>
          </p:txBody>
        </p:sp>
        <p:sp>
          <p:nvSpPr>
            <p:cNvPr id="41" name="object 41"/>
            <p:cNvSpPr/>
            <p:nvPr/>
          </p:nvSpPr>
          <p:spPr>
            <a:xfrm>
              <a:off x="4106328" y="1462302"/>
              <a:ext cx="3977004" cy="3968750"/>
            </a:xfrm>
            <a:custGeom>
              <a:rect l="l" t="t" r="r" b="b"/>
              <a:pathLst>
                <a:path w="3977004" h="3968750">
                  <a:moveTo>
                    <a:pt x="1466850" y="3968750"/>
                  </a:moveTo>
                  <a:lnTo>
                    <a:pt x="0" y="1462087"/>
                  </a:lnTo>
                  <a:lnTo>
                    <a:pt x="2511425" y="0"/>
                  </a:lnTo>
                  <a:lnTo>
                    <a:pt x="3976686" y="2497137"/>
                  </a:lnTo>
                  <a:lnTo>
                    <a:pt x="1466850" y="3968750"/>
                  </a:lnTo>
                  <a:close/>
                </a:path>
              </a:pathLst>
            </a:custGeom>
            <a:ln w="12667">
              <a:solidFill>
                <a:srgbClr val="E8E7E7"/>
              </a:solidFill>
            </a:ln>
          </p:spPr>
          <p:txBody>
            <a:bodyPr wrap="square" lIns="0" tIns="0" rIns="0" bIns="0" rtlCol="0"/>
            <a:lstStyle/>
            <a:p/>
          </p:txBody>
        </p:sp>
        <p:sp>
          <p:nvSpPr>
            <p:cNvPr id="42" name="object 42"/>
            <p:cNvSpPr/>
            <p:nvPr/>
          </p:nvSpPr>
          <p:spPr>
            <a:xfrm>
              <a:off x="4166653" y="1521040"/>
              <a:ext cx="3850004" cy="3841750"/>
            </a:xfrm>
            <a:custGeom>
              <a:rect l="l" t="t" r="r" b="b"/>
              <a:pathLst>
                <a:path w="3850004" h="3841750">
                  <a:moveTo>
                    <a:pt x="1347787" y="3841750"/>
                  </a:moveTo>
                  <a:lnTo>
                    <a:pt x="0" y="1344612"/>
                  </a:lnTo>
                  <a:lnTo>
                    <a:pt x="2501900" y="0"/>
                  </a:lnTo>
                  <a:lnTo>
                    <a:pt x="3849686" y="2497137"/>
                  </a:lnTo>
                  <a:lnTo>
                    <a:pt x="1347787" y="3841750"/>
                  </a:lnTo>
                  <a:close/>
                </a:path>
              </a:pathLst>
            </a:custGeom>
            <a:ln w="12667">
              <a:solidFill>
                <a:srgbClr val="E7E6E6"/>
              </a:solidFill>
            </a:ln>
          </p:spPr>
          <p:txBody>
            <a:bodyPr wrap="square" lIns="0" tIns="0" rIns="0" bIns="0" rtlCol="0"/>
            <a:lstStyle/>
            <a:p/>
          </p:txBody>
        </p:sp>
        <p:sp>
          <p:nvSpPr>
            <p:cNvPr id="43" name="object 43"/>
            <p:cNvSpPr/>
            <p:nvPr/>
          </p:nvSpPr>
          <p:spPr>
            <a:xfrm>
              <a:off x="4233328" y="1587716"/>
              <a:ext cx="3723004" cy="3716654"/>
            </a:xfrm>
            <a:custGeom>
              <a:rect l="l" t="t" r="r" b="b"/>
              <a:pathLst>
                <a:path w="3723004" h="3716654">
                  <a:moveTo>
                    <a:pt x="1220787" y="3716336"/>
                  </a:moveTo>
                  <a:lnTo>
                    <a:pt x="0" y="1219199"/>
                  </a:lnTo>
                  <a:lnTo>
                    <a:pt x="2493962" y="0"/>
                  </a:lnTo>
                  <a:lnTo>
                    <a:pt x="3722686" y="2489199"/>
                  </a:lnTo>
                  <a:lnTo>
                    <a:pt x="1220787" y="3716336"/>
                  </a:lnTo>
                  <a:close/>
                </a:path>
              </a:pathLst>
            </a:custGeom>
            <a:ln w="12667">
              <a:solidFill>
                <a:srgbClr val="E6E5E5"/>
              </a:solidFill>
            </a:ln>
          </p:spPr>
          <p:txBody>
            <a:bodyPr wrap="square" lIns="0" tIns="0" rIns="0" bIns="0" rtlCol="0"/>
            <a:lstStyle/>
            <a:p/>
          </p:txBody>
        </p:sp>
        <p:sp>
          <p:nvSpPr>
            <p:cNvPr id="44" name="object 44"/>
            <p:cNvSpPr/>
            <p:nvPr/>
          </p:nvSpPr>
          <p:spPr>
            <a:xfrm>
              <a:off x="4301590" y="1655977"/>
              <a:ext cx="3587750" cy="3581400"/>
            </a:xfrm>
            <a:custGeom>
              <a:rect l="l" t="t" r="r" b="b"/>
              <a:pathLst>
                <a:path w="3587750" h="3581400">
                  <a:moveTo>
                    <a:pt x="1103312" y="3581400"/>
                  </a:moveTo>
                  <a:lnTo>
                    <a:pt x="0" y="1092200"/>
                  </a:lnTo>
                  <a:lnTo>
                    <a:pt x="2484437" y="0"/>
                  </a:lnTo>
                  <a:lnTo>
                    <a:pt x="3587750" y="2479675"/>
                  </a:lnTo>
                  <a:lnTo>
                    <a:pt x="1103312" y="3581400"/>
                  </a:lnTo>
                  <a:close/>
                </a:path>
              </a:pathLst>
            </a:custGeom>
            <a:ln w="12667">
              <a:solidFill>
                <a:srgbClr val="E5E5E5"/>
              </a:solidFill>
            </a:ln>
          </p:spPr>
          <p:txBody>
            <a:bodyPr wrap="square" lIns="0" tIns="0" rIns="0" bIns="0" rtlCol="0"/>
            <a:lstStyle/>
            <a:p/>
          </p:txBody>
        </p:sp>
        <p:sp>
          <p:nvSpPr>
            <p:cNvPr id="45" name="object 45"/>
            <p:cNvSpPr/>
            <p:nvPr/>
          </p:nvSpPr>
          <p:spPr>
            <a:xfrm>
              <a:off x="4360328" y="1714716"/>
              <a:ext cx="3462654" cy="3454400"/>
            </a:xfrm>
            <a:custGeom>
              <a:rect l="l" t="t" r="r" b="b"/>
              <a:pathLst>
                <a:path w="3462654" h="3454400">
                  <a:moveTo>
                    <a:pt x="985837" y="3454400"/>
                  </a:moveTo>
                  <a:lnTo>
                    <a:pt x="0" y="982662"/>
                  </a:lnTo>
                  <a:lnTo>
                    <a:pt x="2484437" y="0"/>
                  </a:lnTo>
                  <a:lnTo>
                    <a:pt x="3462336" y="2479675"/>
                  </a:lnTo>
                  <a:lnTo>
                    <a:pt x="985837" y="3454400"/>
                  </a:lnTo>
                  <a:close/>
                </a:path>
              </a:pathLst>
            </a:custGeom>
            <a:ln w="12667">
              <a:solidFill>
                <a:srgbClr val="E4E4E4"/>
              </a:solidFill>
            </a:ln>
          </p:spPr>
          <p:txBody>
            <a:bodyPr wrap="square" lIns="0" tIns="0" rIns="0" bIns="0" rtlCol="0"/>
            <a:lstStyle/>
            <a:p/>
          </p:txBody>
        </p:sp>
        <p:sp>
          <p:nvSpPr>
            <p:cNvPr id="46" name="object 46"/>
            <p:cNvSpPr/>
            <p:nvPr/>
          </p:nvSpPr>
          <p:spPr>
            <a:xfrm>
              <a:off x="4427003" y="1781391"/>
              <a:ext cx="3335654" cy="3329304"/>
            </a:xfrm>
            <a:custGeom>
              <a:rect l="l" t="t" r="r" b="b"/>
              <a:pathLst>
                <a:path w="3335654" h="3329304">
                  <a:moveTo>
                    <a:pt x="858837" y="3328986"/>
                  </a:moveTo>
                  <a:lnTo>
                    <a:pt x="0" y="857249"/>
                  </a:lnTo>
                  <a:lnTo>
                    <a:pt x="2476500" y="0"/>
                  </a:lnTo>
                  <a:lnTo>
                    <a:pt x="3335336" y="2471736"/>
                  </a:lnTo>
                  <a:lnTo>
                    <a:pt x="858837" y="3328986"/>
                  </a:lnTo>
                  <a:close/>
                </a:path>
              </a:pathLst>
            </a:custGeom>
            <a:ln w="12667">
              <a:solidFill>
                <a:srgbClr val="E3E3E3"/>
              </a:solidFill>
            </a:ln>
          </p:spPr>
          <p:txBody>
            <a:bodyPr wrap="square" lIns="0" tIns="0" rIns="0" bIns="0" rtlCol="0"/>
            <a:lstStyle/>
            <a:p/>
          </p:txBody>
        </p:sp>
        <p:sp>
          <p:nvSpPr>
            <p:cNvPr id="47" name="object 47"/>
            <p:cNvSpPr/>
            <p:nvPr/>
          </p:nvSpPr>
          <p:spPr>
            <a:xfrm>
              <a:off x="4495265" y="1849652"/>
              <a:ext cx="3202305" cy="3195955"/>
            </a:xfrm>
            <a:custGeom>
              <a:rect l="l" t="t" r="r" b="b"/>
              <a:pathLst>
                <a:path w="3202304" h="3195954">
                  <a:moveTo>
                    <a:pt x="732200" y="3195638"/>
                  </a:moveTo>
                  <a:lnTo>
                    <a:pt x="0" y="730613"/>
                  </a:lnTo>
                  <a:lnTo>
                    <a:pt x="2468199" y="0"/>
                  </a:lnTo>
                  <a:lnTo>
                    <a:pt x="3201988" y="2463436"/>
                  </a:lnTo>
                  <a:lnTo>
                    <a:pt x="732200" y="3195638"/>
                  </a:lnTo>
                  <a:close/>
                </a:path>
              </a:pathLst>
            </a:custGeom>
            <a:ln w="12667">
              <a:solidFill>
                <a:srgbClr val="E2E2E2"/>
              </a:solidFill>
            </a:ln>
          </p:spPr>
          <p:txBody>
            <a:bodyPr wrap="square" lIns="0" tIns="0" rIns="0" bIns="0" rtlCol="0"/>
            <a:lstStyle/>
            <a:p/>
          </p:txBody>
        </p:sp>
        <p:sp>
          <p:nvSpPr>
            <p:cNvPr id="48" name="object 48"/>
            <p:cNvSpPr/>
            <p:nvPr/>
          </p:nvSpPr>
          <p:spPr>
            <a:xfrm>
              <a:off x="4554003" y="1908391"/>
              <a:ext cx="3075305" cy="3068955"/>
            </a:xfrm>
            <a:custGeom>
              <a:rect l="l" t="t" r="r" b="b"/>
              <a:pathLst>
                <a:path w="3075304" h="3068954">
                  <a:moveTo>
                    <a:pt x="614680" y="3068637"/>
                  </a:moveTo>
                  <a:lnTo>
                    <a:pt x="0" y="612774"/>
                  </a:lnTo>
                  <a:lnTo>
                    <a:pt x="2468249" y="0"/>
                  </a:lnTo>
                  <a:lnTo>
                    <a:pt x="3074988" y="2454274"/>
                  </a:lnTo>
                  <a:lnTo>
                    <a:pt x="614680" y="3068637"/>
                  </a:lnTo>
                  <a:close/>
                </a:path>
              </a:pathLst>
            </a:custGeom>
            <a:ln w="12667">
              <a:solidFill>
                <a:srgbClr val="E1E1E1"/>
              </a:solidFill>
            </a:ln>
          </p:spPr>
          <p:txBody>
            <a:bodyPr wrap="square" lIns="0" tIns="0" rIns="0" bIns="0" rtlCol="0"/>
            <a:lstStyle/>
            <a:p/>
          </p:txBody>
        </p:sp>
        <p:sp>
          <p:nvSpPr>
            <p:cNvPr id="49" name="object 49"/>
            <p:cNvSpPr/>
            <p:nvPr/>
          </p:nvSpPr>
          <p:spPr>
            <a:xfrm>
              <a:off x="4620678" y="1975066"/>
              <a:ext cx="2948305" cy="2933700"/>
            </a:xfrm>
            <a:custGeom>
              <a:rect l="l" t="t" r="r" b="b"/>
              <a:pathLst>
                <a:path w="2948304" h="2933700">
                  <a:moveTo>
                    <a:pt x="488950" y="2933700"/>
                  </a:moveTo>
                  <a:lnTo>
                    <a:pt x="0" y="487362"/>
                  </a:lnTo>
                  <a:lnTo>
                    <a:pt x="2451099" y="0"/>
                  </a:lnTo>
                  <a:lnTo>
                    <a:pt x="2947987" y="2446337"/>
                  </a:lnTo>
                  <a:lnTo>
                    <a:pt x="488950" y="2933700"/>
                  </a:lnTo>
                  <a:close/>
                </a:path>
              </a:pathLst>
            </a:custGeom>
            <a:ln w="12667">
              <a:solidFill>
                <a:srgbClr val="E1E0E0"/>
              </a:solidFill>
            </a:ln>
          </p:spPr>
          <p:txBody>
            <a:bodyPr wrap="square" lIns="0" tIns="0" rIns="0" bIns="0" rtlCol="0"/>
            <a:lstStyle/>
            <a:p/>
          </p:txBody>
        </p:sp>
        <p:sp>
          <p:nvSpPr>
            <p:cNvPr id="50" name="object 50"/>
            <p:cNvSpPr/>
            <p:nvPr/>
          </p:nvSpPr>
          <p:spPr>
            <a:xfrm>
              <a:off x="4688940" y="2041741"/>
              <a:ext cx="2814955" cy="2808605"/>
            </a:xfrm>
            <a:custGeom>
              <a:rect l="l" t="t" r="r" b="b"/>
              <a:pathLst>
                <a:path w="2814954" h="2808604">
                  <a:moveTo>
                    <a:pt x="362154" y="2808287"/>
                  </a:moveTo>
                  <a:lnTo>
                    <a:pt x="0" y="361950"/>
                  </a:lnTo>
                  <a:lnTo>
                    <a:pt x="2442953" y="0"/>
                  </a:lnTo>
                  <a:lnTo>
                    <a:pt x="2814638" y="2438399"/>
                  </a:lnTo>
                  <a:lnTo>
                    <a:pt x="362154" y="2808287"/>
                  </a:lnTo>
                  <a:close/>
                </a:path>
              </a:pathLst>
            </a:custGeom>
            <a:ln w="12667">
              <a:solidFill>
                <a:srgbClr val="E0DFE0"/>
              </a:solidFill>
            </a:ln>
          </p:spPr>
          <p:txBody>
            <a:bodyPr wrap="square" lIns="0" tIns="0" rIns="0" bIns="0" rtlCol="0"/>
            <a:lstStyle/>
            <a:p/>
          </p:txBody>
        </p:sp>
        <p:sp>
          <p:nvSpPr>
            <p:cNvPr id="51" name="object 51"/>
            <p:cNvSpPr/>
            <p:nvPr/>
          </p:nvSpPr>
          <p:spPr>
            <a:xfrm>
              <a:off x="4755615" y="2100477"/>
              <a:ext cx="2678430" cy="2682875"/>
            </a:xfrm>
            <a:custGeom>
              <a:rect l="l" t="t" r="r" b="b"/>
              <a:pathLst>
                <a:path w="2678429" h="2682875">
                  <a:moveTo>
                    <a:pt x="244475" y="2682875"/>
                  </a:moveTo>
                  <a:lnTo>
                    <a:pt x="0" y="244475"/>
                  </a:lnTo>
                  <a:lnTo>
                    <a:pt x="2435225" y="0"/>
                  </a:lnTo>
                  <a:lnTo>
                    <a:pt x="2678113" y="2438400"/>
                  </a:lnTo>
                  <a:lnTo>
                    <a:pt x="244475" y="2682875"/>
                  </a:lnTo>
                  <a:close/>
                </a:path>
              </a:pathLst>
            </a:custGeom>
            <a:ln w="12667">
              <a:solidFill>
                <a:srgbClr val="DFDFDF"/>
              </a:solidFill>
            </a:ln>
          </p:spPr>
          <p:txBody>
            <a:bodyPr wrap="square" lIns="0" tIns="0" rIns="0" bIns="0" rtlCol="0"/>
            <a:lstStyle/>
            <a:p/>
          </p:txBody>
        </p:sp>
      </p:grpSp>
      <p:sp>
        <p:nvSpPr>
          <p:cNvPr id="52" name="object 52"/>
          <p:cNvSpPr txBox="1"/>
          <p:nvPr/>
        </p:nvSpPr>
        <p:spPr>
          <a:xfrm>
            <a:off x="1340562" y="1569182"/>
            <a:ext cx="463550"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钢</a:t>
            </a:r>
            <a:r>
              <a:rPr sz="1700" b="1" spc="-50">
                <a:solidFill>
                  <a:srgbClr val="262626"/>
                </a:solidFill>
                <a:latin typeface="微软雅黑"/>
                <a:cs typeface="微软雅黑"/>
              </a:rPr>
              <a:t>材</a:t>
            </a:r>
            <a:endParaRPr sz="1700">
              <a:latin typeface="微软雅黑"/>
              <a:cs typeface="微软雅黑"/>
            </a:endParaRPr>
          </a:p>
        </p:txBody>
      </p:sp>
      <p:sp>
        <p:nvSpPr>
          <p:cNvPr id="53" name="object 53"/>
          <p:cNvSpPr txBox="1"/>
          <p:nvPr/>
        </p:nvSpPr>
        <p:spPr>
          <a:xfrm>
            <a:off x="530937" y="2183990"/>
            <a:ext cx="2082800" cy="1000760"/>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用于制造电冰箱的外壳和内</a:t>
            </a:r>
            <a:endParaRPr sz="1350">
              <a:latin typeface="微软雅黑"/>
              <a:cs typeface="微软雅黑"/>
            </a:endParaRPr>
          </a:p>
          <a:p>
            <a:pPr marL="12700" marR="5080">
              <a:lnSpc>
                <a:spcPct val="187000"/>
              </a:lnSpc>
            </a:pPr>
            <a:r>
              <a:rPr sz="1350" spc="-5">
                <a:latin typeface="微软雅黑"/>
                <a:cs typeface="微软雅黑"/>
              </a:rPr>
              <a:t>部结构，其价格波动直接影响电冰箱的生产成本。</a:t>
            </a:r>
            <a:endParaRPr sz="1350">
              <a:latin typeface="微软雅黑"/>
              <a:cs typeface="微软雅黑"/>
            </a:endParaRPr>
          </a:p>
        </p:txBody>
      </p:sp>
      <p:sp>
        <p:nvSpPr>
          <p:cNvPr id="54" name="object 54"/>
          <p:cNvSpPr txBox="1"/>
          <p:nvPr/>
        </p:nvSpPr>
        <p:spPr>
          <a:xfrm>
            <a:off x="10230358" y="1126270"/>
            <a:ext cx="463550"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塑</a:t>
            </a:r>
            <a:r>
              <a:rPr sz="1700" b="1" spc="-50">
                <a:solidFill>
                  <a:srgbClr val="262626"/>
                </a:solidFill>
                <a:latin typeface="微软雅黑"/>
                <a:cs typeface="微软雅黑"/>
              </a:rPr>
              <a:t>料</a:t>
            </a:r>
            <a:endParaRPr sz="1700">
              <a:latin typeface="微软雅黑"/>
              <a:cs typeface="微软雅黑"/>
            </a:endParaRPr>
          </a:p>
        </p:txBody>
      </p:sp>
      <p:sp>
        <p:nvSpPr>
          <p:cNvPr id="55" name="object 55"/>
          <p:cNvSpPr txBox="1"/>
          <p:nvPr/>
        </p:nvSpPr>
        <p:spPr>
          <a:xfrm>
            <a:off x="9420734" y="1741078"/>
            <a:ext cx="2082800" cy="1000760"/>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用于制造电冰箱的门把手、</a:t>
            </a:r>
            <a:endParaRPr sz="1350">
              <a:latin typeface="微软雅黑"/>
              <a:cs typeface="微软雅黑"/>
            </a:endParaRPr>
          </a:p>
          <a:p>
            <a:pPr marL="12700" marR="5080">
              <a:lnSpc>
                <a:spcPct val="187000"/>
              </a:lnSpc>
            </a:pPr>
            <a:r>
              <a:rPr sz="1350" spc="-5">
                <a:latin typeface="微软雅黑"/>
                <a:cs typeface="微软雅黑"/>
              </a:rPr>
              <a:t>内部零件等，不同种类的塑</a:t>
            </a:r>
            <a:r>
              <a:rPr sz="1350" spc="-10">
                <a:latin typeface="微软雅黑"/>
                <a:cs typeface="微软雅黑"/>
              </a:rPr>
              <a:t>料对成本影响不同。</a:t>
            </a:r>
            <a:endParaRPr sz="1350">
              <a:latin typeface="微软雅黑"/>
              <a:cs typeface="微软雅黑"/>
            </a:endParaRPr>
          </a:p>
        </p:txBody>
      </p:sp>
      <p:sp>
        <p:nvSpPr>
          <p:cNvPr id="56" name="object 56"/>
          <p:cNvSpPr txBox="1"/>
          <p:nvPr/>
        </p:nvSpPr>
        <p:spPr>
          <a:xfrm>
            <a:off x="10200298" y="3840916"/>
            <a:ext cx="68262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制冷</a:t>
            </a:r>
            <a:r>
              <a:rPr sz="1700" b="1" spc="-50">
                <a:solidFill>
                  <a:srgbClr val="262626"/>
                </a:solidFill>
                <a:latin typeface="微软雅黑"/>
                <a:cs typeface="微软雅黑"/>
              </a:rPr>
              <a:t>剂</a:t>
            </a:r>
            <a:endParaRPr sz="1700">
              <a:latin typeface="微软雅黑"/>
              <a:cs typeface="微软雅黑"/>
            </a:endParaRPr>
          </a:p>
        </p:txBody>
      </p:sp>
      <p:sp>
        <p:nvSpPr>
          <p:cNvPr id="57" name="object 57"/>
          <p:cNvSpPr txBox="1"/>
          <p:nvPr/>
        </p:nvSpPr>
        <p:spPr>
          <a:xfrm>
            <a:off x="9481160" y="4405037"/>
            <a:ext cx="2120900" cy="1109345"/>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电冰箱制冷系统的核心原</a:t>
            </a:r>
            <a:endParaRPr sz="1500">
              <a:latin typeface="微软雅黑"/>
              <a:cs typeface="微软雅黑"/>
            </a:endParaRPr>
          </a:p>
          <a:p>
            <a:pPr marL="12700" marR="5080">
              <a:lnSpc>
                <a:spcPct val="187000"/>
              </a:lnSpc>
            </a:pPr>
            <a:r>
              <a:rPr sz="1500" spc="-5">
                <a:latin typeface="微软雅黑"/>
                <a:cs typeface="微软雅黑"/>
              </a:rPr>
              <a:t>料，其价格受环保政策和</a:t>
            </a:r>
            <a:r>
              <a:rPr sz="1500" spc="-10">
                <a:latin typeface="微软雅黑"/>
                <a:cs typeface="微软雅黑"/>
              </a:rPr>
              <a:t>市场需求影响。</a:t>
            </a:r>
            <a:endParaRPr sz="1500">
              <a:latin typeface="微软雅黑"/>
              <a:cs typeface="微软雅黑"/>
            </a:endParaRPr>
          </a:p>
        </p:txBody>
      </p:sp>
      <p:sp>
        <p:nvSpPr>
          <p:cNvPr id="58" name="object 58"/>
          <p:cNvSpPr txBox="1"/>
          <p:nvPr/>
        </p:nvSpPr>
        <p:spPr>
          <a:xfrm>
            <a:off x="1566385" y="4344238"/>
            <a:ext cx="68262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压缩</a:t>
            </a:r>
            <a:r>
              <a:rPr sz="1700" b="1" spc="-50">
                <a:solidFill>
                  <a:srgbClr val="262626"/>
                </a:solidFill>
                <a:latin typeface="微软雅黑"/>
                <a:cs typeface="微软雅黑"/>
              </a:rPr>
              <a:t>机</a:t>
            </a:r>
            <a:endParaRPr sz="1700">
              <a:latin typeface="微软雅黑"/>
              <a:cs typeface="微软雅黑"/>
            </a:endParaRPr>
          </a:p>
        </p:txBody>
      </p:sp>
      <p:sp>
        <p:nvSpPr>
          <p:cNvPr id="59" name="object 59"/>
          <p:cNvSpPr txBox="1"/>
          <p:nvPr/>
        </p:nvSpPr>
        <p:spPr>
          <a:xfrm>
            <a:off x="847248" y="4908359"/>
            <a:ext cx="2120900" cy="1109345"/>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电冰箱的心脏部件，其性</a:t>
            </a:r>
            <a:endParaRPr sz="1500">
              <a:latin typeface="微软雅黑"/>
              <a:cs typeface="微软雅黑"/>
            </a:endParaRPr>
          </a:p>
          <a:p>
            <a:pPr marL="12700" marR="5080">
              <a:lnSpc>
                <a:spcPct val="187000"/>
              </a:lnSpc>
            </a:pPr>
            <a:r>
              <a:rPr sz="1500" spc="-5">
                <a:latin typeface="微软雅黑"/>
                <a:cs typeface="微软雅黑"/>
              </a:rPr>
              <a:t>能直接影响电冰箱的制冷</a:t>
            </a:r>
            <a:r>
              <a:rPr sz="1500" spc="-10">
                <a:latin typeface="微软雅黑"/>
                <a:cs typeface="微软雅黑"/>
              </a:rPr>
              <a:t>效果和使用寿命。</a:t>
            </a:r>
            <a:endParaRPr sz="15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grpSp>
        <p:nvGrpSpPr>
          <p:cNvPr id="3" name="object 3"/>
          <p:cNvGrpSpPr/>
          <p:nvPr/>
        </p:nvGrpSpPr>
        <p:grpSpPr>
          <a:xfrm>
            <a:off x="5241924" y="2259012"/>
            <a:ext cx="1933575" cy="1933575"/>
            <a:chOff x="5241924" y="2259012"/>
            <a:chExt cx="1933575" cy="1933575"/>
          </a:xfrm>
        </p:grpSpPr>
        <p:sp>
          <p:nvSpPr>
            <p:cNvPr id="4" name="object 4"/>
            <p:cNvSpPr/>
            <p:nvPr/>
          </p:nvSpPr>
          <p:spPr>
            <a:xfrm>
              <a:off x="5241924" y="2259012"/>
              <a:ext cx="1933575" cy="1933575"/>
            </a:xfrm>
            <a:custGeom>
              <a:rect l="l" t="t" r="r" b="b"/>
              <a:pathLst>
                <a:path w="1933575" h="1933575">
                  <a:moveTo>
                    <a:pt x="966785" y="0"/>
                  </a:moveTo>
                  <a:close/>
                </a:path>
                <a:path w="1933575" h="1933575">
                  <a:moveTo>
                    <a:pt x="966786" y="1933575"/>
                  </a:moveTo>
                  <a:lnTo>
                    <a:pt x="918534" y="1932391"/>
                  </a:lnTo>
                  <a:lnTo>
                    <a:pt x="870894" y="1928878"/>
                  </a:lnTo>
                  <a:lnTo>
                    <a:pt x="823921" y="1923092"/>
                  </a:lnTo>
                  <a:lnTo>
                    <a:pt x="777672" y="1915086"/>
                  </a:lnTo>
                  <a:lnTo>
                    <a:pt x="732202" y="1904918"/>
                  </a:lnTo>
                  <a:lnTo>
                    <a:pt x="687565" y="1892641"/>
                  </a:lnTo>
                  <a:lnTo>
                    <a:pt x="643818" y="1878313"/>
                  </a:lnTo>
                  <a:lnTo>
                    <a:pt x="601015" y="1861986"/>
                  </a:lnTo>
                  <a:lnTo>
                    <a:pt x="559213" y="1843719"/>
                  </a:lnTo>
                  <a:lnTo>
                    <a:pt x="518466" y="1823565"/>
                  </a:lnTo>
                  <a:lnTo>
                    <a:pt x="478830" y="1801579"/>
                  </a:lnTo>
                  <a:lnTo>
                    <a:pt x="440360" y="1777819"/>
                  </a:lnTo>
                  <a:lnTo>
                    <a:pt x="403112" y="1752338"/>
                  </a:lnTo>
                  <a:lnTo>
                    <a:pt x="367141" y="1725193"/>
                  </a:lnTo>
                  <a:lnTo>
                    <a:pt x="332502" y="1696438"/>
                  </a:lnTo>
                  <a:lnTo>
                    <a:pt x="299252" y="1666129"/>
                  </a:lnTo>
                  <a:lnTo>
                    <a:pt x="267444" y="1634321"/>
                  </a:lnTo>
                  <a:lnTo>
                    <a:pt x="237135" y="1601070"/>
                  </a:lnTo>
                  <a:lnTo>
                    <a:pt x="208380" y="1566432"/>
                  </a:lnTo>
                  <a:lnTo>
                    <a:pt x="181235" y="1530461"/>
                  </a:lnTo>
                  <a:lnTo>
                    <a:pt x="155754" y="1493213"/>
                  </a:lnTo>
                  <a:lnTo>
                    <a:pt x="131993" y="1454743"/>
                  </a:lnTo>
                  <a:lnTo>
                    <a:pt x="110008" y="1415107"/>
                  </a:lnTo>
                  <a:lnTo>
                    <a:pt x="89854" y="1374360"/>
                  </a:lnTo>
                  <a:lnTo>
                    <a:pt x="71586" y="1332558"/>
                  </a:lnTo>
                  <a:lnTo>
                    <a:pt x="55260" y="1289755"/>
                  </a:lnTo>
                  <a:lnTo>
                    <a:pt x="40931" y="1246008"/>
                  </a:lnTo>
                  <a:lnTo>
                    <a:pt x="28655" y="1201371"/>
                  </a:lnTo>
                  <a:lnTo>
                    <a:pt x="18486" y="1155901"/>
                  </a:lnTo>
                  <a:lnTo>
                    <a:pt x="10481" y="1109652"/>
                  </a:lnTo>
                  <a:lnTo>
                    <a:pt x="4694" y="1062679"/>
                  </a:lnTo>
                  <a:lnTo>
                    <a:pt x="1182" y="1015039"/>
                  </a:lnTo>
                  <a:lnTo>
                    <a:pt x="0" y="966787"/>
                  </a:lnTo>
                  <a:lnTo>
                    <a:pt x="1183" y="918534"/>
                  </a:lnTo>
                  <a:lnTo>
                    <a:pt x="4695" y="870894"/>
                  </a:lnTo>
                  <a:lnTo>
                    <a:pt x="10482" y="823922"/>
                  </a:lnTo>
                  <a:lnTo>
                    <a:pt x="18488" y="777672"/>
                  </a:lnTo>
                  <a:lnTo>
                    <a:pt x="28656" y="732202"/>
                  </a:lnTo>
                  <a:lnTo>
                    <a:pt x="40933" y="687565"/>
                  </a:lnTo>
                  <a:lnTo>
                    <a:pt x="55262" y="643818"/>
                  </a:lnTo>
                  <a:lnTo>
                    <a:pt x="71588" y="601015"/>
                  </a:lnTo>
                  <a:lnTo>
                    <a:pt x="89856" y="559213"/>
                  </a:lnTo>
                  <a:lnTo>
                    <a:pt x="110010" y="518466"/>
                  </a:lnTo>
                  <a:lnTo>
                    <a:pt x="131995" y="478830"/>
                  </a:lnTo>
                  <a:lnTo>
                    <a:pt x="155756" y="440360"/>
                  </a:lnTo>
                  <a:lnTo>
                    <a:pt x="181237" y="403112"/>
                  </a:lnTo>
                  <a:lnTo>
                    <a:pt x="208382" y="367141"/>
                  </a:lnTo>
                  <a:lnTo>
                    <a:pt x="237137" y="332502"/>
                  </a:lnTo>
                  <a:lnTo>
                    <a:pt x="267446" y="299252"/>
                  </a:lnTo>
                  <a:lnTo>
                    <a:pt x="299254" y="267444"/>
                  </a:lnTo>
                  <a:lnTo>
                    <a:pt x="332505" y="237135"/>
                  </a:lnTo>
                  <a:lnTo>
                    <a:pt x="367143" y="208380"/>
                  </a:lnTo>
                  <a:lnTo>
                    <a:pt x="403115" y="181235"/>
                  </a:lnTo>
                  <a:lnTo>
                    <a:pt x="440363" y="155754"/>
                  </a:lnTo>
                  <a:lnTo>
                    <a:pt x="478833" y="131994"/>
                  </a:lnTo>
                  <a:lnTo>
                    <a:pt x="518469" y="110009"/>
                  </a:lnTo>
                  <a:lnTo>
                    <a:pt x="559216" y="89854"/>
                  </a:lnTo>
                  <a:lnTo>
                    <a:pt x="601018" y="71587"/>
                  </a:lnTo>
                  <a:lnTo>
                    <a:pt x="643821" y="55261"/>
                  </a:lnTo>
                  <a:lnTo>
                    <a:pt x="687568" y="40932"/>
                  </a:lnTo>
                  <a:lnTo>
                    <a:pt x="732205" y="28655"/>
                  </a:lnTo>
                  <a:lnTo>
                    <a:pt x="777675" y="18487"/>
                  </a:lnTo>
                  <a:lnTo>
                    <a:pt x="823925" y="10482"/>
                  </a:lnTo>
                  <a:lnTo>
                    <a:pt x="870897" y="4695"/>
                  </a:lnTo>
                  <a:lnTo>
                    <a:pt x="918539" y="1183"/>
                  </a:lnTo>
                  <a:lnTo>
                    <a:pt x="966785" y="0"/>
                  </a:lnTo>
                  <a:lnTo>
                    <a:pt x="1015039" y="1183"/>
                  </a:lnTo>
                  <a:lnTo>
                    <a:pt x="1062679" y="4695"/>
                  </a:lnTo>
                  <a:lnTo>
                    <a:pt x="1109651" y="10482"/>
                  </a:lnTo>
                  <a:lnTo>
                    <a:pt x="1155900" y="18487"/>
                  </a:lnTo>
                  <a:lnTo>
                    <a:pt x="1201371" y="28656"/>
                  </a:lnTo>
                  <a:lnTo>
                    <a:pt x="1246008" y="40933"/>
                  </a:lnTo>
                  <a:lnTo>
                    <a:pt x="1289755" y="55262"/>
                  </a:lnTo>
                  <a:lnTo>
                    <a:pt x="1332557" y="71588"/>
                  </a:lnTo>
                  <a:lnTo>
                    <a:pt x="1374360" y="89856"/>
                  </a:lnTo>
                  <a:lnTo>
                    <a:pt x="1415107" y="110010"/>
                  </a:lnTo>
                  <a:lnTo>
                    <a:pt x="1454743" y="131995"/>
                  </a:lnTo>
                  <a:lnTo>
                    <a:pt x="1493212" y="155755"/>
                  </a:lnTo>
                  <a:lnTo>
                    <a:pt x="1530460" y="181236"/>
                  </a:lnTo>
                  <a:lnTo>
                    <a:pt x="1566431" y="208382"/>
                  </a:lnTo>
                  <a:lnTo>
                    <a:pt x="1601070" y="237137"/>
                  </a:lnTo>
                  <a:lnTo>
                    <a:pt x="1634321" y="267446"/>
                  </a:lnTo>
                  <a:lnTo>
                    <a:pt x="1666128" y="299253"/>
                  </a:lnTo>
                  <a:lnTo>
                    <a:pt x="1696437" y="332504"/>
                  </a:lnTo>
                  <a:lnTo>
                    <a:pt x="1725192" y="367143"/>
                  </a:lnTo>
                  <a:lnTo>
                    <a:pt x="1752337" y="403114"/>
                  </a:lnTo>
                  <a:lnTo>
                    <a:pt x="1777818" y="440362"/>
                  </a:lnTo>
                  <a:lnTo>
                    <a:pt x="1801579" y="478831"/>
                  </a:lnTo>
                  <a:lnTo>
                    <a:pt x="1823564" y="518468"/>
                  </a:lnTo>
                  <a:lnTo>
                    <a:pt x="1843718" y="559214"/>
                  </a:lnTo>
                  <a:lnTo>
                    <a:pt x="1861985" y="601017"/>
                  </a:lnTo>
                  <a:lnTo>
                    <a:pt x="1878312" y="643819"/>
                  </a:lnTo>
                  <a:lnTo>
                    <a:pt x="1892640" y="687567"/>
                  </a:lnTo>
                  <a:lnTo>
                    <a:pt x="1904917" y="732203"/>
                  </a:lnTo>
                  <a:lnTo>
                    <a:pt x="1915085" y="777674"/>
                  </a:lnTo>
                  <a:lnTo>
                    <a:pt x="1923091" y="823923"/>
                  </a:lnTo>
                  <a:lnTo>
                    <a:pt x="1928877" y="870895"/>
                  </a:lnTo>
                  <a:lnTo>
                    <a:pt x="1932390" y="918535"/>
                  </a:lnTo>
                  <a:lnTo>
                    <a:pt x="1933573" y="966788"/>
                  </a:lnTo>
                  <a:lnTo>
                    <a:pt x="1932389" y="1015040"/>
                  </a:lnTo>
                  <a:lnTo>
                    <a:pt x="1928877" y="1062680"/>
                  </a:lnTo>
                  <a:lnTo>
                    <a:pt x="1923090" y="1109652"/>
                  </a:lnTo>
                  <a:lnTo>
                    <a:pt x="1915085" y="1155901"/>
                  </a:lnTo>
                  <a:lnTo>
                    <a:pt x="1904916" y="1201372"/>
                  </a:lnTo>
                  <a:lnTo>
                    <a:pt x="1892640" y="1246008"/>
                  </a:lnTo>
                  <a:lnTo>
                    <a:pt x="1878311" y="1289756"/>
                  </a:lnTo>
                  <a:lnTo>
                    <a:pt x="1861985" y="1332558"/>
                  </a:lnTo>
                  <a:lnTo>
                    <a:pt x="1843717" y="1374361"/>
                  </a:lnTo>
                  <a:lnTo>
                    <a:pt x="1823563" y="1415107"/>
                  </a:lnTo>
                  <a:lnTo>
                    <a:pt x="1801578" y="1454743"/>
                  </a:lnTo>
                  <a:lnTo>
                    <a:pt x="1777817" y="1493213"/>
                  </a:lnTo>
                  <a:lnTo>
                    <a:pt x="1752336" y="1530461"/>
                  </a:lnTo>
                  <a:lnTo>
                    <a:pt x="1725191" y="1566432"/>
                  </a:lnTo>
                  <a:lnTo>
                    <a:pt x="1696436" y="1601071"/>
                  </a:lnTo>
                  <a:lnTo>
                    <a:pt x="1666127" y="1634321"/>
                  </a:lnTo>
                  <a:lnTo>
                    <a:pt x="1634319" y="1666129"/>
                  </a:lnTo>
                  <a:lnTo>
                    <a:pt x="1601069" y="1696438"/>
                  </a:lnTo>
                  <a:lnTo>
                    <a:pt x="1566430" y="1725193"/>
                  </a:lnTo>
                  <a:lnTo>
                    <a:pt x="1530459" y="1752338"/>
                  </a:lnTo>
                  <a:lnTo>
                    <a:pt x="1493211" y="1777819"/>
                  </a:lnTo>
                  <a:lnTo>
                    <a:pt x="1454741" y="1801580"/>
                  </a:lnTo>
                  <a:lnTo>
                    <a:pt x="1415105" y="1823565"/>
                  </a:lnTo>
                  <a:lnTo>
                    <a:pt x="1374359" y="1843719"/>
                  </a:lnTo>
                  <a:lnTo>
                    <a:pt x="1332556" y="1861986"/>
                  </a:lnTo>
                  <a:lnTo>
                    <a:pt x="1289754" y="1878313"/>
                  </a:lnTo>
                  <a:lnTo>
                    <a:pt x="1246007" y="1892642"/>
                  </a:lnTo>
                  <a:lnTo>
                    <a:pt x="1201370" y="1904918"/>
                  </a:lnTo>
                  <a:lnTo>
                    <a:pt x="1155900" y="1915087"/>
                  </a:lnTo>
                  <a:lnTo>
                    <a:pt x="1109651" y="1923092"/>
                  </a:lnTo>
                  <a:lnTo>
                    <a:pt x="1062678" y="1928879"/>
                  </a:lnTo>
                  <a:lnTo>
                    <a:pt x="1015038" y="1932391"/>
                  </a:lnTo>
                  <a:lnTo>
                    <a:pt x="966786" y="1933575"/>
                  </a:lnTo>
                  <a:close/>
                </a:path>
              </a:pathLst>
            </a:custGeom>
            <a:solidFill>
              <a:srgbClr val="262626">
                <a:alpha val="92939"/>
              </a:srgbClr>
            </a:solidFill>
          </p:spPr>
          <p:txBody>
            <a:bodyPr wrap="square" lIns="0" tIns="0" rIns="0" bIns="0" rtlCol="0"/>
            <a:lstStyle/>
            <a:p/>
          </p:txBody>
        </p:sp>
        <p:sp>
          <p:nvSpPr>
            <p:cNvPr id="5" name="object 5"/>
            <p:cNvSpPr/>
            <p:nvPr/>
          </p:nvSpPr>
          <p:spPr>
            <a:xfrm>
              <a:off x="5941428" y="2961296"/>
              <a:ext cx="534670" cy="529590"/>
            </a:xfrm>
            <a:custGeom>
              <a:rect l="l" t="t" r="r" b="b"/>
              <a:pathLst>
                <a:path w="534670" h="529589">
                  <a:moveTo>
                    <a:pt x="534555" y="296418"/>
                  </a:moveTo>
                  <a:lnTo>
                    <a:pt x="412000" y="296418"/>
                  </a:lnTo>
                  <a:lnTo>
                    <a:pt x="380784" y="317411"/>
                  </a:lnTo>
                  <a:lnTo>
                    <a:pt x="346151" y="333006"/>
                  </a:lnTo>
                  <a:lnTo>
                    <a:pt x="308584" y="342722"/>
                  </a:lnTo>
                  <a:lnTo>
                    <a:pt x="268579" y="346075"/>
                  </a:lnTo>
                  <a:lnTo>
                    <a:pt x="228168" y="342722"/>
                  </a:lnTo>
                  <a:lnTo>
                    <a:pt x="189699" y="333006"/>
                  </a:lnTo>
                  <a:lnTo>
                    <a:pt x="154178" y="317411"/>
                  </a:lnTo>
                  <a:lnTo>
                    <a:pt x="122555" y="296418"/>
                  </a:lnTo>
                  <a:lnTo>
                    <a:pt x="0" y="296418"/>
                  </a:lnTo>
                  <a:lnTo>
                    <a:pt x="0" y="471525"/>
                  </a:lnTo>
                  <a:lnTo>
                    <a:pt x="4572" y="493737"/>
                  </a:lnTo>
                  <a:lnTo>
                    <a:pt x="16954" y="512025"/>
                  </a:lnTo>
                  <a:lnTo>
                    <a:pt x="35204" y="524446"/>
                  </a:lnTo>
                  <a:lnTo>
                    <a:pt x="57365" y="529018"/>
                  </a:lnTo>
                  <a:lnTo>
                    <a:pt x="477189" y="529018"/>
                  </a:lnTo>
                  <a:lnTo>
                    <a:pt x="499351" y="524446"/>
                  </a:lnTo>
                  <a:lnTo>
                    <a:pt x="517601" y="512025"/>
                  </a:lnTo>
                  <a:lnTo>
                    <a:pt x="529983" y="493737"/>
                  </a:lnTo>
                  <a:lnTo>
                    <a:pt x="534555" y="471525"/>
                  </a:lnTo>
                  <a:lnTo>
                    <a:pt x="534555" y="346075"/>
                  </a:lnTo>
                  <a:lnTo>
                    <a:pt x="534555" y="296418"/>
                  </a:lnTo>
                  <a:close/>
                </a:path>
                <a:path w="534670" h="529589">
                  <a:moveTo>
                    <a:pt x="534555" y="166763"/>
                  </a:moveTo>
                  <a:lnTo>
                    <a:pt x="529983" y="144614"/>
                  </a:lnTo>
                  <a:lnTo>
                    <a:pt x="517601" y="126377"/>
                  </a:lnTo>
                  <a:lnTo>
                    <a:pt x="499351" y="113995"/>
                  </a:lnTo>
                  <a:lnTo>
                    <a:pt x="477189" y="109435"/>
                  </a:lnTo>
                  <a:lnTo>
                    <a:pt x="401561" y="109435"/>
                  </a:lnTo>
                  <a:lnTo>
                    <a:pt x="401561" y="57327"/>
                  </a:lnTo>
                  <a:lnTo>
                    <a:pt x="384619" y="16941"/>
                  </a:lnTo>
                  <a:lnTo>
                    <a:pt x="359841" y="3225"/>
                  </a:lnTo>
                  <a:lnTo>
                    <a:pt x="359841" y="49504"/>
                  </a:lnTo>
                  <a:lnTo>
                    <a:pt x="359841" y="109435"/>
                  </a:lnTo>
                  <a:lnTo>
                    <a:pt x="305092" y="109435"/>
                  </a:lnTo>
                  <a:lnTo>
                    <a:pt x="305092" y="224091"/>
                  </a:lnTo>
                  <a:lnTo>
                    <a:pt x="301866" y="238988"/>
                  </a:lnTo>
                  <a:lnTo>
                    <a:pt x="293027" y="251447"/>
                  </a:lnTo>
                  <a:lnTo>
                    <a:pt x="279781" y="259994"/>
                  </a:lnTo>
                  <a:lnTo>
                    <a:pt x="263372" y="263169"/>
                  </a:lnTo>
                  <a:lnTo>
                    <a:pt x="246951" y="259994"/>
                  </a:lnTo>
                  <a:lnTo>
                    <a:pt x="233705" y="251447"/>
                  </a:lnTo>
                  <a:lnTo>
                    <a:pt x="224866" y="238988"/>
                  </a:lnTo>
                  <a:lnTo>
                    <a:pt x="221640" y="224091"/>
                  </a:lnTo>
                  <a:lnTo>
                    <a:pt x="224866" y="207683"/>
                  </a:lnTo>
                  <a:lnTo>
                    <a:pt x="233705" y="194449"/>
                  </a:lnTo>
                  <a:lnTo>
                    <a:pt x="246951" y="185610"/>
                  </a:lnTo>
                  <a:lnTo>
                    <a:pt x="263372" y="182397"/>
                  </a:lnTo>
                  <a:lnTo>
                    <a:pt x="279781" y="185610"/>
                  </a:lnTo>
                  <a:lnTo>
                    <a:pt x="293027" y="194449"/>
                  </a:lnTo>
                  <a:lnTo>
                    <a:pt x="301866" y="207683"/>
                  </a:lnTo>
                  <a:lnTo>
                    <a:pt x="305092" y="224091"/>
                  </a:lnTo>
                  <a:lnTo>
                    <a:pt x="305092" y="109435"/>
                  </a:lnTo>
                  <a:lnTo>
                    <a:pt x="174713" y="109435"/>
                  </a:lnTo>
                  <a:lnTo>
                    <a:pt x="174713" y="49504"/>
                  </a:lnTo>
                  <a:lnTo>
                    <a:pt x="182537" y="44297"/>
                  </a:lnTo>
                  <a:lnTo>
                    <a:pt x="352018" y="44297"/>
                  </a:lnTo>
                  <a:lnTo>
                    <a:pt x="359841" y="49504"/>
                  </a:lnTo>
                  <a:lnTo>
                    <a:pt x="359841" y="3225"/>
                  </a:lnTo>
                  <a:lnTo>
                    <a:pt x="344195" y="0"/>
                  </a:lnTo>
                  <a:lnTo>
                    <a:pt x="190360" y="0"/>
                  </a:lnTo>
                  <a:lnTo>
                    <a:pt x="168186" y="4559"/>
                  </a:lnTo>
                  <a:lnTo>
                    <a:pt x="149936" y="16941"/>
                  </a:lnTo>
                  <a:lnTo>
                    <a:pt x="137553" y="35179"/>
                  </a:lnTo>
                  <a:lnTo>
                    <a:pt x="132994" y="57327"/>
                  </a:lnTo>
                  <a:lnTo>
                    <a:pt x="132994" y="109435"/>
                  </a:lnTo>
                  <a:lnTo>
                    <a:pt x="57365" y="109435"/>
                  </a:lnTo>
                  <a:lnTo>
                    <a:pt x="35204" y="113995"/>
                  </a:lnTo>
                  <a:lnTo>
                    <a:pt x="16954" y="126377"/>
                  </a:lnTo>
                  <a:lnTo>
                    <a:pt x="4572" y="144614"/>
                  </a:lnTo>
                  <a:lnTo>
                    <a:pt x="0" y="166763"/>
                  </a:lnTo>
                  <a:lnTo>
                    <a:pt x="0" y="263169"/>
                  </a:lnTo>
                  <a:lnTo>
                    <a:pt x="140817" y="263169"/>
                  </a:lnTo>
                  <a:lnTo>
                    <a:pt x="168109" y="282181"/>
                  </a:lnTo>
                  <a:lnTo>
                    <a:pt x="198831" y="296062"/>
                  </a:lnTo>
                  <a:lnTo>
                    <a:pt x="232486" y="304571"/>
                  </a:lnTo>
                  <a:lnTo>
                    <a:pt x="268579" y="307467"/>
                  </a:lnTo>
                  <a:lnTo>
                    <a:pt x="303174" y="304571"/>
                  </a:lnTo>
                  <a:lnTo>
                    <a:pt x="336054" y="296062"/>
                  </a:lnTo>
                  <a:lnTo>
                    <a:pt x="366483" y="282181"/>
                  </a:lnTo>
                  <a:lnTo>
                    <a:pt x="393738" y="263169"/>
                  </a:lnTo>
                  <a:lnTo>
                    <a:pt x="534555" y="263169"/>
                  </a:lnTo>
                  <a:lnTo>
                    <a:pt x="534555" y="182397"/>
                  </a:lnTo>
                  <a:lnTo>
                    <a:pt x="534555" y="166763"/>
                  </a:lnTo>
                  <a:close/>
                </a:path>
              </a:pathLst>
            </a:custGeom>
            <a:solidFill>
              <a:srgbClr val="FFFFFF"/>
            </a:solidFill>
          </p:spPr>
          <p:txBody>
            <a:bodyPr wrap="square" lIns="0" tIns="0" rIns="0" bIns="0" rtlCol="0"/>
            <a:lstStyle/>
            <a:p/>
          </p:txBody>
        </p:sp>
      </p:grpSp>
      <p:pic>
        <p:nvPicPr>
          <p:cNvPr id="6" name="object 6"/>
          <p:cNvPicPr/>
          <p:nvPr/>
        </p:nvPicPr>
        <p:blipFill>
          <a:blip r:embed="rId3"/>
          <a:stretch>
            <a:fillRect/>
          </a:stretch>
        </p:blipFill>
        <p:spPr>
          <a:xfrm>
            <a:off x="454963" y="331167"/>
            <a:ext cx="84147" cy="84146"/>
          </a:xfrm>
          <a:prstGeom prst="rect">
            <a:avLst/>
          </a:prstGeom>
        </p:spPr>
      </p:pic>
      <p:grpSp>
        <p:nvGrpSpPr>
          <p:cNvPr id="7" name="object 7"/>
          <p:cNvGrpSpPr/>
          <p:nvPr/>
        </p:nvGrpSpPr>
        <p:grpSpPr>
          <a:xfrm>
            <a:off x="454963" y="337742"/>
            <a:ext cx="515620" cy="433705"/>
            <a:chOff x="454963" y="337742"/>
            <a:chExt cx="515620" cy="433705"/>
          </a:xfrm>
        </p:grpSpPr>
        <p:pic>
          <p:nvPicPr>
            <p:cNvPr id="8" name="object 8"/>
            <p:cNvPicPr/>
            <p:nvPr/>
          </p:nvPicPr>
          <p:blipFill>
            <a:blip r:embed="rId4"/>
            <a:stretch>
              <a:fillRect/>
            </a:stretch>
          </p:blipFill>
          <p:spPr>
            <a:xfrm>
              <a:off x="689124" y="339459"/>
              <a:ext cx="74704" cy="74703"/>
            </a:xfrm>
            <a:prstGeom prst="rect">
              <a:avLst/>
            </a:prstGeom>
          </p:spPr>
        </p:pic>
        <p:pic>
          <p:nvPicPr>
            <p:cNvPr id="9" name="object 9"/>
            <p:cNvPicPr/>
            <p:nvPr/>
          </p:nvPicPr>
          <p:blipFill>
            <a:blip r:embed="rId5"/>
            <a:stretch>
              <a:fillRect/>
            </a:stretch>
          </p:blipFill>
          <p:spPr>
            <a:xfrm>
              <a:off x="575049" y="337742"/>
              <a:ext cx="78137" cy="78136"/>
            </a:xfrm>
            <a:prstGeom prst="rect">
              <a:avLst/>
            </a:prstGeom>
          </p:spPr>
        </p:pic>
        <p:pic>
          <p:nvPicPr>
            <p:cNvPr id="10" name="object 10"/>
            <p:cNvPicPr/>
            <p:nvPr/>
          </p:nvPicPr>
          <p:blipFill>
            <a:blip r:embed="rId6"/>
            <a:stretch>
              <a:fillRect/>
            </a:stretch>
          </p:blipFill>
          <p:spPr>
            <a:xfrm>
              <a:off x="799767" y="348429"/>
              <a:ext cx="69238" cy="69237"/>
            </a:xfrm>
            <a:prstGeom prst="rect">
              <a:avLst/>
            </a:prstGeom>
          </p:spPr>
        </p:pic>
        <p:pic>
          <p:nvPicPr>
            <p:cNvPr id="11" name="object 11"/>
            <p:cNvPicPr/>
            <p:nvPr/>
          </p:nvPicPr>
          <p:blipFill>
            <a:blip r:embed="rId7"/>
            <a:stretch>
              <a:fillRect/>
            </a:stretch>
          </p:blipFill>
          <p:spPr>
            <a:xfrm>
              <a:off x="904944" y="344296"/>
              <a:ext cx="65594" cy="65593"/>
            </a:xfrm>
            <a:prstGeom prst="rect">
              <a:avLst/>
            </a:prstGeom>
          </p:spPr>
        </p:pic>
        <p:pic>
          <p:nvPicPr>
            <p:cNvPr id="12" name="object 12"/>
            <p:cNvPicPr/>
            <p:nvPr/>
          </p:nvPicPr>
          <p:blipFill>
            <a:blip r:embed="rId8"/>
            <a:stretch>
              <a:fillRect/>
            </a:stretch>
          </p:blipFill>
          <p:spPr>
            <a:xfrm>
              <a:off x="454963" y="448941"/>
              <a:ext cx="84147" cy="84146"/>
            </a:xfrm>
            <a:prstGeom prst="rect">
              <a:avLst/>
            </a:prstGeom>
          </p:spPr>
        </p:pic>
        <p:pic>
          <p:nvPicPr>
            <p:cNvPr id="13" name="object 13"/>
            <p:cNvPicPr/>
            <p:nvPr/>
          </p:nvPicPr>
          <p:blipFill>
            <a:blip r:embed="rId5"/>
            <a:stretch>
              <a:fillRect/>
            </a:stretch>
          </p:blipFill>
          <p:spPr>
            <a:xfrm>
              <a:off x="575049" y="455516"/>
              <a:ext cx="78137" cy="78136"/>
            </a:xfrm>
            <a:prstGeom prst="rect">
              <a:avLst/>
            </a:prstGeom>
          </p:spPr>
        </p:pic>
        <p:pic>
          <p:nvPicPr>
            <p:cNvPr id="14" name="object 14"/>
            <p:cNvPicPr/>
            <p:nvPr/>
          </p:nvPicPr>
          <p:blipFill>
            <a:blip r:embed="rId4"/>
            <a:stretch>
              <a:fillRect/>
            </a:stretch>
          </p:blipFill>
          <p:spPr>
            <a:xfrm>
              <a:off x="689124" y="457232"/>
              <a:ext cx="74703" cy="74704"/>
            </a:xfrm>
            <a:prstGeom prst="rect">
              <a:avLst/>
            </a:prstGeom>
          </p:spPr>
        </p:pic>
        <p:pic>
          <p:nvPicPr>
            <p:cNvPr id="15" name="object 15"/>
            <p:cNvPicPr/>
            <p:nvPr/>
          </p:nvPicPr>
          <p:blipFill>
            <a:blip r:embed="rId9"/>
            <a:stretch>
              <a:fillRect/>
            </a:stretch>
          </p:blipFill>
          <p:spPr>
            <a:xfrm>
              <a:off x="799767" y="466202"/>
              <a:ext cx="69237" cy="69237"/>
            </a:xfrm>
            <a:prstGeom prst="rect">
              <a:avLst/>
            </a:prstGeom>
          </p:spPr>
        </p:pic>
        <p:pic>
          <p:nvPicPr>
            <p:cNvPr id="16" name="object 16"/>
            <p:cNvPicPr/>
            <p:nvPr/>
          </p:nvPicPr>
          <p:blipFill>
            <a:blip r:embed="rId7"/>
            <a:stretch>
              <a:fillRect/>
            </a:stretch>
          </p:blipFill>
          <p:spPr>
            <a:xfrm>
              <a:off x="904944" y="462069"/>
              <a:ext cx="65594" cy="65594"/>
            </a:xfrm>
            <a:prstGeom prst="rect">
              <a:avLst/>
            </a:prstGeom>
          </p:spPr>
        </p:pic>
        <p:pic>
          <p:nvPicPr>
            <p:cNvPr id="17" name="object 17"/>
            <p:cNvPicPr/>
            <p:nvPr/>
          </p:nvPicPr>
          <p:blipFill>
            <a:blip r:embed="rId8"/>
            <a:stretch>
              <a:fillRect/>
            </a:stretch>
          </p:blipFill>
          <p:spPr>
            <a:xfrm>
              <a:off x="454963" y="566714"/>
              <a:ext cx="84147" cy="84146"/>
            </a:xfrm>
            <a:prstGeom prst="rect">
              <a:avLst/>
            </a:prstGeom>
          </p:spPr>
        </p:pic>
        <p:pic>
          <p:nvPicPr>
            <p:cNvPr id="18" name="object 18"/>
            <p:cNvPicPr/>
            <p:nvPr/>
          </p:nvPicPr>
          <p:blipFill>
            <a:blip r:embed="rId10"/>
            <a:stretch>
              <a:fillRect/>
            </a:stretch>
          </p:blipFill>
          <p:spPr>
            <a:xfrm>
              <a:off x="575049" y="573290"/>
              <a:ext cx="78137" cy="78136"/>
            </a:xfrm>
            <a:prstGeom prst="rect">
              <a:avLst/>
            </a:prstGeom>
          </p:spPr>
        </p:pic>
        <p:pic>
          <p:nvPicPr>
            <p:cNvPr id="19" name="object 19"/>
            <p:cNvPicPr/>
            <p:nvPr/>
          </p:nvPicPr>
          <p:blipFill>
            <a:blip r:embed="rId11"/>
            <a:stretch>
              <a:fillRect/>
            </a:stretch>
          </p:blipFill>
          <p:spPr>
            <a:xfrm>
              <a:off x="689124" y="575006"/>
              <a:ext cx="74703" cy="74704"/>
            </a:xfrm>
            <a:prstGeom prst="rect">
              <a:avLst/>
            </a:prstGeom>
          </p:spPr>
        </p:pic>
        <p:pic>
          <p:nvPicPr>
            <p:cNvPr id="20" name="object 20"/>
            <p:cNvPicPr/>
            <p:nvPr/>
          </p:nvPicPr>
          <p:blipFill>
            <a:blip r:embed="rId9"/>
            <a:stretch>
              <a:fillRect/>
            </a:stretch>
          </p:blipFill>
          <p:spPr>
            <a:xfrm>
              <a:off x="799767" y="583976"/>
              <a:ext cx="69237" cy="69237"/>
            </a:xfrm>
            <a:prstGeom prst="rect">
              <a:avLst/>
            </a:prstGeom>
          </p:spPr>
        </p:pic>
        <p:pic>
          <p:nvPicPr>
            <p:cNvPr id="21" name="object 21"/>
            <p:cNvPicPr/>
            <p:nvPr/>
          </p:nvPicPr>
          <p:blipFill>
            <a:blip r:embed="rId7"/>
            <a:stretch>
              <a:fillRect/>
            </a:stretch>
          </p:blipFill>
          <p:spPr>
            <a:xfrm>
              <a:off x="904944" y="579843"/>
              <a:ext cx="65594" cy="65594"/>
            </a:xfrm>
            <a:prstGeom prst="rect">
              <a:avLst/>
            </a:prstGeom>
          </p:spPr>
        </p:pic>
        <p:pic>
          <p:nvPicPr>
            <p:cNvPr id="22" name="object 22"/>
            <p:cNvPicPr/>
            <p:nvPr/>
          </p:nvPicPr>
          <p:blipFill>
            <a:blip r:embed="rId3"/>
            <a:stretch>
              <a:fillRect/>
            </a:stretch>
          </p:blipFill>
          <p:spPr>
            <a:xfrm>
              <a:off x="454963" y="684488"/>
              <a:ext cx="84147" cy="84146"/>
            </a:xfrm>
            <a:prstGeom prst="rect">
              <a:avLst/>
            </a:prstGeom>
          </p:spPr>
        </p:pic>
        <p:pic>
          <p:nvPicPr>
            <p:cNvPr id="23" name="object 23"/>
            <p:cNvPicPr/>
            <p:nvPr/>
          </p:nvPicPr>
          <p:blipFill>
            <a:blip r:embed="rId10"/>
            <a:stretch>
              <a:fillRect/>
            </a:stretch>
          </p:blipFill>
          <p:spPr>
            <a:xfrm>
              <a:off x="575049" y="691063"/>
              <a:ext cx="78137" cy="78136"/>
            </a:xfrm>
            <a:prstGeom prst="rect">
              <a:avLst/>
            </a:prstGeom>
          </p:spPr>
        </p:pic>
        <p:pic>
          <p:nvPicPr>
            <p:cNvPr id="24" name="object 24"/>
            <p:cNvPicPr/>
            <p:nvPr/>
          </p:nvPicPr>
          <p:blipFill>
            <a:blip r:embed="rId4"/>
            <a:stretch>
              <a:fillRect/>
            </a:stretch>
          </p:blipFill>
          <p:spPr>
            <a:xfrm>
              <a:off x="689124" y="692780"/>
              <a:ext cx="74703" cy="74704"/>
            </a:xfrm>
            <a:prstGeom prst="rect">
              <a:avLst/>
            </a:prstGeom>
          </p:spPr>
        </p:pic>
        <p:pic>
          <p:nvPicPr>
            <p:cNvPr id="25" name="object 25"/>
            <p:cNvPicPr/>
            <p:nvPr/>
          </p:nvPicPr>
          <p:blipFill>
            <a:blip r:embed="rId6"/>
            <a:stretch>
              <a:fillRect/>
            </a:stretch>
          </p:blipFill>
          <p:spPr>
            <a:xfrm>
              <a:off x="799767" y="701750"/>
              <a:ext cx="69237" cy="69237"/>
            </a:xfrm>
            <a:prstGeom prst="rect">
              <a:avLst/>
            </a:prstGeom>
          </p:spPr>
        </p:pic>
        <p:pic>
          <p:nvPicPr>
            <p:cNvPr id="26" name="object 26"/>
            <p:cNvPicPr/>
            <p:nvPr/>
          </p:nvPicPr>
          <p:blipFill>
            <a:blip r:embed="rId7"/>
            <a:stretch>
              <a:fillRect/>
            </a:stretch>
          </p:blipFill>
          <p:spPr>
            <a:xfrm>
              <a:off x="904944" y="697617"/>
              <a:ext cx="65594" cy="65594"/>
            </a:xfrm>
            <a:prstGeom prst="rect">
              <a:avLst/>
            </a:prstGeom>
          </p:spPr>
        </p:pic>
      </p:grpSp>
      <p:sp>
        <p:nvSpPr>
          <p:cNvPr id="27" name="object 2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生产工艺流程简介</a:t>
            </a:r>
          </a:p>
        </p:txBody>
      </p:sp>
      <p:sp>
        <p:nvSpPr>
          <p:cNvPr id="28" name="object 28"/>
          <p:cNvSpPr txBox="1"/>
          <p:nvPr/>
        </p:nvSpPr>
        <p:spPr>
          <a:xfrm>
            <a:off x="2586259" y="1213231"/>
            <a:ext cx="112077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钢板预处</a:t>
            </a:r>
            <a:r>
              <a:rPr sz="1700" b="1" spc="-50">
                <a:solidFill>
                  <a:srgbClr val="262626"/>
                </a:solidFill>
                <a:latin typeface="微软雅黑"/>
                <a:cs typeface="微软雅黑"/>
              </a:rPr>
              <a:t>理</a:t>
            </a:r>
            <a:endParaRPr sz="1700">
              <a:latin typeface="微软雅黑"/>
              <a:cs typeface="微软雅黑"/>
            </a:endParaRPr>
          </a:p>
        </p:txBody>
      </p:sp>
      <p:sp>
        <p:nvSpPr>
          <p:cNvPr id="29" name="object 29"/>
          <p:cNvSpPr txBox="1"/>
          <p:nvPr/>
        </p:nvSpPr>
        <p:spPr>
          <a:xfrm>
            <a:off x="1800447" y="1981775"/>
            <a:ext cx="2692400" cy="681990"/>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包括除锈、喷漆等工序，以保证</a:t>
            </a:r>
            <a:endParaRPr sz="1500">
              <a:latin typeface="微软雅黑"/>
              <a:cs typeface="微软雅黑"/>
            </a:endParaRPr>
          </a:p>
          <a:p>
            <a:pPr marL="12700">
              <a:lnSpc>
                <a:spcPct val="100000"/>
              </a:lnSpc>
              <a:spcBef>
                <a:spcPts val="1565"/>
              </a:spcBef>
            </a:pPr>
            <a:r>
              <a:rPr sz="1500" spc="-5">
                <a:latin typeface="微软雅黑"/>
                <a:cs typeface="微软雅黑"/>
              </a:rPr>
              <a:t>外壳的美观和防腐性能。</a:t>
            </a:r>
            <a:endParaRPr sz="1500">
              <a:latin typeface="微软雅黑"/>
              <a:cs typeface="微软雅黑"/>
            </a:endParaRPr>
          </a:p>
        </p:txBody>
      </p:sp>
      <p:sp>
        <p:nvSpPr>
          <p:cNvPr id="30" name="object 30"/>
          <p:cNvSpPr txBox="1"/>
          <p:nvPr/>
        </p:nvSpPr>
        <p:spPr>
          <a:xfrm>
            <a:off x="2586259" y="3662358"/>
            <a:ext cx="112077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检测与包</a:t>
            </a:r>
            <a:r>
              <a:rPr sz="1700" b="1" spc="-50">
                <a:solidFill>
                  <a:srgbClr val="262626"/>
                </a:solidFill>
                <a:latin typeface="微软雅黑"/>
                <a:cs typeface="微软雅黑"/>
              </a:rPr>
              <a:t>装</a:t>
            </a:r>
            <a:endParaRPr sz="1700">
              <a:latin typeface="微软雅黑"/>
              <a:cs typeface="微软雅黑"/>
            </a:endParaRPr>
          </a:p>
        </p:txBody>
      </p:sp>
      <p:sp>
        <p:nvSpPr>
          <p:cNvPr id="31" name="object 31"/>
          <p:cNvSpPr txBox="1"/>
          <p:nvPr/>
        </p:nvSpPr>
        <p:spPr>
          <a:xfrm>
            <a:off x="1800447" y="4217160"/>
            <a:ext cx="2692400" cy="1109345"/>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对成品进行质量检测，包括制冷</a:t>
            </a:r>
            <a:endParaRPr sz="1500">
              <a:latin typeface="微软雅黑"/>
              <a:cs typeface="微软雅黑"/>
            </a:endParaRPr>
          </a:p>
          <a:p>
            <a:pPr marL="12700" marR="5080">
              <a:lnSpc>
                <a:spcPct val="187000"/>
              </a:lnSpc>
            </a:pPr>
            <a:r>
              <a:rPr sz="1500" spc="-5">
                <a:latin typeface="微软雅黑"/>
                <a:cs typeface="微软雅黑"/>
              </a:rPr>
              <a:t>效果、噪音、能耗等指标，然后</a:t>
            </a:r>
            <a:r>
              <a:rPr sz="1500" spc="-10">
                <a:latin typeface="微软雅黑"/>
                <a:cs typeface="微软雅黑"/>
              </a:rPr>
              <a:t>进行包装和入库。</a:t>
            </a:r>
            <a:endParaRPr sz="1500">
              <a:latin typeface="微软雅黑"/>
              <a:cs typeface="微软雅黑"/>
            </a:endParaRPr>
          </a:p>
        </p:txBody>
      </p:sp>
      <p:sp>
        <p:nvSpPr>
          <p:cNvPr id="32" name="object 32"/>
          <p:cNvSpPr txBox="1"/>
          <p:nvPr/>
        </p:nvSpPr>
        <p:spPr>
          <a:xfrm>
            <a:off x="8600426" y="1213231"/>
            <a:ext cx="112077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零部件加</a:t>
            </a:r>
            <a:r>
              <a:rPr sz="1700" b="1" spc="-50">
                <a:solidFill>
                  <a:srgbClr val="262626"/>
                </a:solidFill>
                <a:latin typeface="微软雅黑"/>
                <a:cs typeface="微软雅黑"/>
              </a:rPr>
              <a:t>工</a:t>
            </a:r>
            <a:endParaRPr sz="1700">
              <a:latin typeface="微软雅黑"/>
              <a:cs typeface="微软雅黑"/>
            </a:endParaRPr>
          </a:p>
        </p:txBody>
      </p:sp>
      <p:sp>
        <p:nvSpPr>
          <p:cNvPr id="33" name="object 33"/>
          <p:cNvSpPr txBox="1"/>
          <p:nvPr/>
        </p:nvSpPr>
        <p:spPr>
          <a:xfrm>
            <a:off x="7814616" y="1981775"/>
            <a:ext cx="2882900" cy="681990"/>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将塑料、钢材等原材料加工成各</a:t>
            </a:r>
            <a:endParaRPr sz="1500">
              <a:latin typeface="微软雅黑"/>
              <a:cs typeface="微软雅黑"/>
            </a:endParaRPr>
          </a:p>
          <a:p>
            <a:pPr marL="12700">
              <a:lnSpc>
                <a:spcPct val="100000"/>
              </a:lnSpc>
              <a:spcBef>
                <a:spcPts val="1565"/>
              </a:spcBef>
            </a:pPr>
            <a:r>
              <a:rPr sz="1500" spc="-5">
                <a:latin typeface="微软雅黑"/>
                <a:cs typeface="微软雅黑"/>
              </a:rPr>
              <a:t>种零部件，如门把手、置物架等。</a:t>
            </a:r>
            <a:endParaRPr sz="1500">
              <a:latin typeface="微软雅黑"/>
              <a:cs typeface="微软雅黑"/>
            </a:endParaRPr>
          </a:p>
        </p:txBody>
      </p:sp>
      <p:sp>
        <p:nvSpPr>
          <p:cNvPr id="34" name="object 34"/>
          <p:cNvSpPr txBox="1"/>
          <p:nvPr/>
        </p:nvSpPr>
        <p:spPr>
          <a:xfrm>
            <a:off x="8929039" y="3662358"/>
            <a:ext cx="463550"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总</a:t>
            </a:r>
            <a:r>
              <a:rPr sz="1700" b="1" spc="-50">
                <a:solidFill>
                  <a:srgbClr val="262626"/>
                </a:solidFill>
                <a:latin typeface="微软雅黑"/>
                <a:cs typeface="微软雅黑"/>
              </a:rPr>
              <a:t>装</a:t>
            </a:r>
            <a:endParaRPr sz="1700">
              <a:latin typeface="微软雅黑"/>
              <a:cs typeface="微软雅黑"/>
            </a:endParaRPr>
          </a:p>
        </p:txBody>
      </p:sp>
      <p:sp>
        <p:nvSpPr>
          <p:cNvPr id="35" name="object 35"/>
          <p:cNvSpPr txBox="1"/>
          <p:nvPr/>
        </p:nvSpPr>
        <p:spPr>
          <a:xfrm>
            <a:off x="7814616" y="4217160"/>
            <a:ext cx="2692400" cy="1109345"/>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将加工好的零部件进行组装，包</a:t>
            </a:r>
            <a:endParaRPr sz="1500">
              <a:latin typeface="微软雅黑"/>
              <a:cs typeface="微软雅黑"/>
            </a:endParaRPr>
          </a:p>
          <a:p>
            <a:pPr marL="12700" marR="5080">
              <a:lnSpc>
                <a:spcPct val="187000"/>
              </a:lnSpc>
            </a:pPr>
            <a:r>
              <a:rPr sz="1500" spc="-5">
                <a:latin typeface="微软雅黑"/>
                <a:cs typeface="微软雅黑"/>
              </a:rPr>
              <a:t>括压缩机、制冷系统、控制系统</a:t>
            </a:r>
            <a:r>
              <a:rPr sz="1500" spc="-10">
                <a:latin typeface="微软雅黑"/>
                <a:cs typeface="微软雅黑"/>
              </a:rPr>
              <a:t>等的安装和调试。</a:t>
            </a:r>
            <a:endParaRPr sz="15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262626"/>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262626"/>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262626"/>
              </a:solidFill>
              <a:prstDash val="sysDash"/>
            </a:ln>
          </p:spPr>
          <p:txBody>
            <a:bodyPr wrap="square" lIns="0" tIns="0" rIns="0" bIns="0" rtlCol="0"/>
            <a:lstStyle/>
            <a:p/>
          </p:txBody>
        </p:sp>
      </p:grpSp>
      <p:sp>
        <p:nvSpPr>
          <p:cNvPr id="8" name="object 8"/>
          <p:cNvSpPr txBox="1"/>
          <p:nvPr/>
        </p:nvSpPr>
        <p:spPr>
          <a:xfrm>
            <a:off x="3685818" y="1429485"/>
            <a:ext cx="756920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262626"/>
                </a:solidFill>
                <a:latin typeface="微软雅黑"/>
                <a:cs typeface="微软雅黑"/>
              </a:rPr>
              <a:t>销售渠</a:t>
            </a:r>
            <a:r>
              <a:rPr sz="2300" b="1" spc="-50">
                <a:solidFill>
                  <a:srgbClr val="262626"/>
                </a:solidFill>
                <a:latin typeface="微软雅黑"/>
                <a:cs typeface="微软雅黑"/>
              </a:rPr>
              <a:t>道</a:t>
            </a:r>
            <a:endParaRPr sz="2300">
              <a:latin typeface="微软雅黑"/>
              <a:cs typeface="微软雅黑"/>
            </a:endParaRPr>
          </a:p>
          <a:p>
            <a:pPr marL="12700" marR="5080">
              <a:lnSpc>
                <a:spcPct val="150000"/>
              </a:lnSpc>
              <a:spcBef>
                <a:spcPts val="85"/>
              </a:spcBef>
            </a:pPr>
            <a:r>
              <a:rPr sz="1350" spc="-5">
                <a:latin typeface="微软雅黑"/>
                <a:cs typeface="微软雅黑"/>
              </a:rPr>
              <a:t>包括线上和线下两种渠道。线上渠道如京东、天猫等电商平台，线下渠道如家电卖场、超市等实体店</a:t>
            </a:r>
            <a:r>
              <a:rPr sz="1350" spc="-25">
                <a:latin typeface="微软雅黑"/>
                <a:cs typeface="微软雅黑"/>
              </a:rPr>
              <a:t>铺。</a:t>
            </a:r>
            <a:endParaRPr sz="1350">
              <a:latin typeface="微软雅黑"/>
              <a:cs typeface="微软雅黑"/>
            </a:endParaRPr>
          </a:p>
        </p:txBody>
      </p:sp>
      <p:sp>
        <p:nvSpPr>
          <p:cNvPr id="9" name="object 9"/>
          <p:cNvSpPr txBox="1"/>
          <p:nvPr/>
        </p:nvSpPr>
        <p:spPr>
          <a:xfrm>
            <a:off x="1308379" y="3977612"/>
            <a:ext cx="774065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262626"/>
                </a:solidFill>
                <a:latin typeface="微软雅黑"/>
                <a:cs typeface="微软雅黑"/>
              </a:rPr>
              <a:t>消费者群体特</a:t>
            </a:r>
            <a:r>
              <a:rPr sz="2300" b="1" spc="-50">
                <a:solidFill>
                  <a:srgbClr val="262626"/>
                </a:solidFill>
                <a:latin typeface="微软雅黑"/>
                <a:cs typeface="微软雅黑"/>
              </a:rPr>
              <a:t>征</a:t>
            </a:r>
            <a:endParaRPr sz="2300">
              <a:latin typeface="微软雅黑"/>
              <a:cs typeface="微软雅黑"/>
            </a:endParaRPr>
          </a:p>
          <a:p>
            <a:pPr marL="12700" marR="5080">
              <a:lnSpc>
                <a:spcPct val="150000"/>
              </a:lnSpc>
              <a:spcBef>
                <a:spcPts val="85"/>
              </a:spcBef>
            </a:pPr>
            <a:r>
              <a:rPr sz="1350" spc="-5">
                <a:latin typeface="微软雅黑"/>
                <a:cs typeface="微软雅黑"/>
              </a:rPr>
              <a:t>以家庭为单位，注重品牌、质量、价格等方面的因素。不同年龄段和收入水平的消费者对电冰箱的需</a:t>
            </a:r>
            <a:r>
              <a:rPr sz="1350" spc="-50">
                <a:latin typeface="微软雅黑"/>
                <a:cs typeface="微软雅黑"/>
              </a:rPr>
              <a:t> </a:t>
            </a:r>
            <a:r>
              <a:rPr sz="1350" spc="-5">
                <a:latin typeface="微软雅黑"/>
                <a:cs typeface="微软雅黑"/>
              </a:rPr>
              <a:t>求和偏好有所不同。例如，年轻人更注重外观设计和智能化功能，而中老年人更看重实用性和性价比。</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262626"/>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262626"/>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262626"/>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9"/>
            <a:stretch>
              <a:fillRect/>
            </a:stretch>
          </p:blipFill>
          <p:spPr>
            <a:xfrm>
              <a:off x="799767" y="583976"/>
              <a:ext cx="69237" cy="69237"/>
            </a:xfrm>
            <a:prstGeom prst="rect">
              <a:avLst/>
            </a:prstGeom>
          </p:spPr>
        </p:pic>
        <p:pic>
          <p:nvPicPr>
            <p:cNvPr id="30" name="object 30"/>
            <p:cNvPicPr/>
            <p:nvPr/>
          </p:nvPicPr>
          <p:blipFill>
            <a:blip r:embed="rId11"/>
            <a:stretch>
              <a:fillRect/>
            </a:stretch>
          </p:blipFill>
          <p:spPr>
            <a:xfrm>
              <a:off x="689124" y="575006"/>
              <a:ext cx="74703" cy="74704"/>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4597400" cy="482600"/>
          </a:xfrm>
          <a:prstGeom prst="rect">
            <a:avLst/>
          </a:prstGeom>
        </p:spPr>
        <p:txBody>
          <a:bodyPr vert="horz" wrap="square" lIns="0" tIns="12700" rIns="0" bIns="0" rtlCol="0">
            <a:spAutoFit/>
          </a:bodyPr>
          <a:lstStyle/>
          <a:p>
            <a:pPr marL="12700">
              <a:lnSpc>
                <a:spcPct val="100000"/>
              </a:lnSpc>
              <a:spcBef>
                <a:spcPts val="100"/>
              </a:spcBef>
            </a:pPr>
            <a:r>
              <a:rPr spc="-5"/>
              <a:t>销售渠道与消费者群体特征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41316" y="3519497"/>
            <a:ext cx="472440" cy="482600"/>
          </a:xfrm>
          <a:prstGeom prst="rect">
            <a:avLst/>
          </a:prstGeom>
        </p:spPr>
        <p:txBody>
          <a:bodyPr vert="horz" wrap="square" lIns="0" tIns="12700" rIns="0" bIns="0" rtlCol="0">
            <a:spAutoFit/>
          </a:bodyPr>
          <a:lstStyle/>
          <a:p>
            <a:pPr marL="12700">
              <a:lnSpc>
                <a:spcPct val="100000"/>
              </a:lnSpc>
              <a:spcBef>
                <a:spcPts val="100"/>
              </a:spcBef>
            </a:pPr>
            <a:r>
              <a:rPr sz="3000" spc="-25">
                <a:latin typeface="微软雅黑"/>
                <a:cs typeface="微软雅黑"/>
              </a:rPr>
              <a:t>03</a:t>
            </a:r>
            <a:endParaRPr sz="3000">
              <a:latin typeface="微软雅黑"/>
              <a:cs typeface="微软雅黑"/>
            </a:endParaRPr>
          </a:p>
        </p:txBody>
      </p:sp>
      <p:sp>
        <p:nvSpPr>
          <p:cNvPr id="3" name="object 3"/>
          <p:cNvSpPr txBox="1"/>
          <p:nvPr/>
        </p:nvSpPr>
        <p:spPr>
          <a:xfrm>
            <a:off x="5768625" y="3151125"/>
            <a:ext cx="3530600" cy="551180"/>
          </a:xfrm>
          <a:prstGeom prst="rect">
            <a:avLst/>
          </a:prstGeom>
        </p:spPr>
        <p:txBody>
          <a:bodyPr vert="horz" wrap="square" lIns="0" tIns="12700" rIns="0" bIns="0" rtlCol="0">
            <a:spAutoFit/>
          </a:bodyPr>
          <a:lstStyle/>
          <a:p>
            <a:pPr marL="12700">
              <a:lnSpc>
                <a:spcPct val="100000"/>
              </a:lnSpc>
              <a:spcBef>
                <a:spcPts val="100"/>
              </a:spcBef>
            </a:pPr>
            <a:r>
              <a:rPr sz="3450" spc="-10">
                <a:latin typeface="微软雅黑"/>
                <a:cs typeface="微软雅黑"/>
              </a:rPr>
              <a:t>市场竞争格局分析</a:t>
            </a:r>
            <a:endParaRPr sz="3450">
              <a:latin typeface="微软雅黑"/>
              <a:cs typeface="微软雅黑"/>
            </a:endParaRPr>
          </a:p>
        </p:txBody>
      </p:sp>
      <p:sp>
        <p:nvSpPr>
          <p:cNvPr id="4" name="object 4"/>
          <p:cNvSpPr txBox="1">
            <a:spLocks noGrp="1"/>
          </p:cNvSpPr>
          <p:nvPr>
            <p:ph type="title"/>
          </p:nvPr>
        </p:nvSpPr>
        <p:spPr>
          <a:xfrm>
            <a:off x="3115892" y="3094824"/>
            <a:ext cx="972819"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00"/>
                </a:solidFill>
              </a:rPr>
              <a:t>Part</a:t>
            </a:r>
            <a:endParaRPr sz="3600"/>
          </a:p>
        </p:txBody>
      </p:sp>
      <p:grpSp>
        <p:nvGrpSpPr>
          <p:cNvPr id="5" name="object 5"/>
          <p:cNvGrpSpPr/>
          <p:nvPr/>
        </p:nvGrpSpPr>
        <p:grpSpPr>
          <a:xfrm>
            <a:off x="3701557" y="3100222"/>
            <a:ext cx="700405" cy="721360"/>
            <a:chOff x="3701557" y="3100222"/>
            <a:chExt cx="700405" cy="721360"/>
          </a:xfrm>
        </p:grpSpPr>
        <p:sp>
          <p:nvSpPr>
            <p:cNvPr id="6" name="object 6"/>
            <p:cNvSpPr/>
            <p:nvPr/>
          </p:nvSpPr>
          <p:spPr>
            <a:xfrm>
              <a:off x="3706319" y="3104985"/>
              <a:ext cx="690880" cy="711835"/>
            </a:xfrm>
            <a:custGeom>
              <a:rect l="l" t="t" r="r" b="b"/>
              <a:pathLst>
                <a:path w="690879" h="711835">
                  <a:moveTo>
                    <a:pt x="0" y="711330"/>
                  </a:moveTo>
                  <a:lnTo>
                    <a:pt x="690409" y="0"/>
                  </a:lnTo>
                </a:path>
              </a:pathLst>
            </a:custGeom>
            <a:solidFill>
              <a:srgbClr val="000000"/>
            </a:solidFill>
          </p:spPr>
          <p:txBody>
            <a:bodyPr wrap="square" lIns="0" tIns="0" rIns="0" bIns="0" rtlCol="0"/>
            <a:lstStyle/>
            <a:p/>
          </p:txBody>
        </p:sp>
        <p:sp>
          <p:nvSpPr>
            <p:cNvPr id="7" name="object 7"/>
            <p:cNvSpPr/>
            <p:nvPr/>
          </p:nvSpPr>
          <p:spPr>
            <a:xfrm>
              <a:off x="3706319" y="3104985"/>
              <a:ext cx="690880" cy="711835"/>
            </a:xfrm>
            <a:custGeom>
              <a:rect l="l" t="t" r="r" b="b"/>
              <a:pathLst>
                <a:path w="690879" h="711835">
                  <a:moveTo>
                    <a:pt x="690409" y="0"/>
                  </a:moveTo>
                  <a:lnTo>
                    <a:pt x="0" y="711330"/>
                  </a:lnTo>
                </a:path>
              </a:pathLst>
            </a:custGeom>
            <a:ln w="9524">
              <a:solidFill>
                <a:srgbClr val="000000"/>
              </a:solidFill>
            </a:ln>
          </p:spPr>
          <p:txBody>
            <a:bodyPr wrap="square" lIns="0" tIns="0" rIns="0" bIns="0" rtlCol="0"/>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094841" y="1967628"/>
            <a:ext cx="9930130" cy="1141095"/>
            <a:chOff x="1094841" y="1967628"/>
            <a:chExt cx="9930130" cy="1141095"/>
          </a:xfrm>
        </p:grpSpPr>
        <p:sp>
          <p:nvSpPr>
            <p:cNvPr id="3" name="object 3"/>
            <p:cNvSpPr/>
            <p:nvPr/>
          </p:nvSpPr>
          <p:spPr>
            <a:xfrm>
              <a:off x="1094841" y="1967628"/>
              <a:ext cx="2842895" cy="1134745"/>
            </a:xfrm>
            <a:custGeom>
              <a:rect l="l" t="t" r="r" b="b"/>
              <a:pathLst>
                <a:path w="2842895" h="1134745">
                  <a:moveTo>
                    <a:pt x="2255985" y="1134326"/>
                  </a:moveTo>
                  <a:lnTo>
                    <a:pt x="0" y="1134326"/>
                  </a:lnTo>
                  <a:lnTo>
                    <a:pt x="586978" y="571468"/>
                  </a:lnTo>
                  <a:lnTo>
                    <a:pt x="0" y="0"/>
                  </a:lnTo>
                  <a:lnTo>
                    <a:pt x="2244047" y="0"/>
                  </a:lnTo>
                  <a:lnTo>
                    <a:pt x="2842565" y="571468"/>
                  </a:lnTo>
                  <a:lnTo>
                    <a:pt x="2255985" y="1134326"/>
                  </a:lnTo>
                  <a:close/>
                </a:path>
              </a:pathLst>
            </a:custGeom>
            <a:solidFill>
              <a:srgbClr val="262626"/>
            </a:solidFill>
          </p:spPr>
          <p:txBody>
            <a:bodyPr wrap="square" lIns="0" tIns="0" rIns="0" bIns="0" rtlCol="0"/>
            <a:lstStyle/>
            <a:p/>
          </p:txBody>
        </p:sp>
        <p:sp>
          <p:nvSpPr>
            <p:cNvPr id="4" name="object 4"/>
            <p:cNvSpPr/>
            <p:nvPr/>
          </p:nvSpPr>
          <p:spPr>
            <a:xfrm>
              <a:off x="3457273" y="1967628"/>
              <a:ext cx="2842895" cy="1134745"/>
            </a:xfrm>
            <a:custGeom>
              <a:rect l="l" t="t" r="r" b="b"/>
              <a:pathLst>
                <a:path w="2842895" h="1134745">
                  <a:moveTo>
                    <a:pt x="2255587" y="1134326"/>
                  </a:moveTo>
                  <a:lnTo>
                    <a:pt x="0" y="1134326"/>
                  </a:lnTo>
                  <a:lnTo>
                    <a:pt x="586978" y="571468"/>
                  </a:lnTo>
                  <a:lnTo>
                    <a:pt x="0" y="0"/>
                  </a:lnTo>
                  <a:lnTo>
                    <a:pt x="2255587" y="0"/>
                  </a:lnTo>
                  <a:lnTo>
                    <a:pt x="2842566" y="571468"/>
                  </a:lnTo>
                  <a:lnTo>
                    <a:pt x="2255587" y="1134326"/>
                  </a:lnTo>
                  <a:close/>
                </a:path>
              </a:pathLst>
            </a:custGeom>
            <a:solidFill>
              <a:srgbClr val="6C6C6C"/>
            </a:solidFill>
          </p:spPr>
          <p:txBody>
            <a:bodyPr wrap="square" lIns="0" tIns="0" rIns="0" bIns="0" rtlCol="0"/>
            <a:lstStyle/>
            <a:p/>
          </p:txBody>
        </p:sp>
        <p:sp>
          <p:nvSpPr>
            <p:cNvPr id="5" name="object 5"/>
            <p:cNvSpPr/>
            <p:nvPr/>
          </p:nvSpPr>
          <p:spPr>
            <a:xfrm>
              <a:off x="5819705" y="1973978"/>
              <a:ext cx="2840990" cy="1134745"/>
            </a:xfrm>
            <a:custGeom>
              <a:rect l="l" t="t" r="r" b="b"/>
              <a:pathLst>
                <a:path w="2840990" h="1134745">
                  <a:moveTo>
                    <a:pt x="2254305" y="1134326"/>
                  </a:moveTo>
                  <a:lnTo>
                    <a:pt x="0" y="1134326"/>
                  </a:lnTo>
                  <a:lnTo>
                    <a:pt x="586540" y="571468"/>
                  </a:lnTo>
                  <a:lnTo>
                    <a:pt x="0" y="0"/>
                  </a:lnTo>
                  <a:lnTo>
                    <a:pt x="2242375" y="0"/>
                  </a:lnTo>
                  <a:lnTo>
                    <a:pt x="2840448" y="571468"/>
                  </a:lnTo>
                  <a:lnTo>
                    <a:pt x="2254305" y="1134326"/>
                  </a:lnTo>
                  <a:close/>
                </a:path>
              </a:pathLst>
            </a:custGeom>
            <a:solidFill>
              <a:srgbClr val="7A7F83"/>
            </a:solidFill>
          </p:spPr>
          <p:txBody>
            <a:bodyPr wrap="square" lIns="0" tIns="0" rIns="0" bIns="0" rtlCol="0"/>
            <a:lstStyle/>
            <a:p/>
          </p:txBody>
        </p:sp>
        <p:sp>
          <p:nvSpPr>
            <p:cNvPr id="6" name="object 6"/>
            <p:cNvSpPr/>
            <p:nvPr/>
          </p:nvSpPr>
          <p:spPr>
            <a:xfrm>
              <a:off x="8184257" y="1967628"/>
              <a:ext cx="2840990" cy="1134745"/>
            </a:xfrm>
            <a:custGeom>
              <a:rect l="l" t="t" r="r" b="b"/>
              <a:pathLst>
                <a:path w="2840990" h="1134745">
                  <a:moveTo>
                    <a:pt x="2253907" y="1134326"/>
                  </a:moveTo>
                  <a:lnTo>
                    <a:pt x="0" y="1134326"/>
                  </a:lnTo>
                  <a:lnTo>
                    <a:pt x="586540" y="571468"/>
                  </a:lnTo>
                  <a:lnTo>
                    <a:pt x="0" y="0"/>
                  </a:lnTo>
                  <a:lnTo>
                    <a:pt x="2253907" y="0"/>
                  </a:lnTo>
                  <a:lnTo>
                    <a:pt x="2840448" y="571468"/>
                  </a:lnTo>
                  <a:lnTo>
                    <a:pt x="2253907" y="1134326"/>
                  </a:lnTo>
                  <a:close/>
                </a:path>
              </a:pathLst>
            </a:custGeom>
            <a:solidFill>
              <a:srgbClr val="ADADAD"/>
            </a:solidFill>
          </p:spPr>
          <p:txBody>
            <a:bodyPr wrap="square" lIns="0" tIns="0" rIns="0" bIns="0" rtlCol="0"/>
            <a:lstStyle/>
            <a:p/>
          </p:txBody>
        </p:sp>
        <p:sp>
          <p:nvSpPr>
            <p:cNvPr id="7" name="object 7"/>
            <p:cNvSpPr/>
            <p:nvPr/>
          </p:nvSpPr>
          <p:spPr>
            <a:xfrm>
              <a:off x="2270442" y="2227287"/>
              <a:ext cx="7567930" cy="581660"/>
            </a:xfrm>
            <a:custGeom>
              <a:rect l="l" t="t" r="r" b="b"/>
              <a:pathLst>
                <a:path w="7567930" h="581660">
                  <a:moveTo>
                    <a:pt x="596290" y="284581"/>
                  </a:moveTo>
                  <a:lnTo>
                    <a:pt x="591413" y="276593"/>
                  </a:lnTo>
                  <a:lnTo>
                    <a:pt x="320687" y="16891"/>
                  </a:lnTo>
                  <a:lnTo>
                    <a:pt x="310083" y="4229"/>
                  </a:lnTo>
                  <a:lnTo>
                    <a:pt x="297472" y="0"/>
                  </a:lnTo>
                  <a:lnTo>
                    <a:pt x="284861" y="4229"/>
                  </a:lnTo>
                  <a:lnTo>
                    <a:pt x="274243" y="16891"/>
                  </a:lnTo>
                  <a:lnTo>
                    <a:pt x="4851" y="276593"/>
                  </a:lnTo>
                  <a:lnTo>
                    <a:pt x="0" y="284581"/>
                  </a:lnTo>
                  <a:lnTo>
                    <a:pt x="1866" y="291833"/>
                  </a:lnTo>
                  <a:lnTo>
                    <a:pt x="8216" y="297091"/>
                  </a:lnTo>
                  <a:lnTo>
                    <a:pt x="16789" y="299123"/>
                  </a:lnTo>
                  <a:lnTo>
                    <a:pt x="75184" y="299123"/>
                  </a:lnTo>
                  <a:lnTo>
                    <a:pt x="75184" y="511111"/>
                  </a:lnTo>
                  <a:lnTo>
                    <a:pt x="75539" y="519874"/>
                  </a:lnTo>
                  <a:lnTo>
                    <a:pt x="78003" y="527519"/>
                  </a:lnTo>
                  <a:lnTo>
                    <a:pt x="84709" y="532917"/>
                  </a:lnTo>
                  <a:lnTo>
                    <a:pt x="97751" y="534962"/>
                  </a:lnTo>
                  <a:lnTo>
                    <a:pt x="227799" y="534962"/>
                  </a:lnTo>
                  <a:lnTo>
                    <a:pt x="227799" y="322973"/>
                  </a:lnTo>
                  <a:lnTo>
                    <a:pt x="368465" y="322973"/>
                  </a:lnTo>
                  <a:lnTo>
                    <a:pt x="368465" y="534962"/>
                  </a:lnTo>
                  <a:lnTo>
                    <a:pt x="498525" y="534962"/>
                  </a:lnTo>
                  <a:lnTo>
                    <a:pt x="511568" y="532917"/>
                  </a:lnTo>
                  <a:lnTo>
                    <a:pt x="518261" y="527519"/>
                  </a:lnTo>
                  <a:lnTo>
                    <a:pt x="520725" y="519874"/>
                  </a:lnTo>
                  <a:lnTo>
                    <a:pt x="521081" y="511111"/>
                  </a:lnTo>
                  <a:lnTo>
                    <a:pt x="521081" y="322973"/>
                  </a:lnTo>
                  <a:lnTo>
                    <a:pt x="521081" y="299123"/>
                  </a:lnTo>
                  <a:lnTo>
                    <a:pt x="580796" y="299123"/>
                  </a:lnTo>
                  <a:lnTo>
                    <a:pt x="588619" y="297091"/>
                  </a:lnTo>
                  <a:lnTo>
                    <a:pt x="594563" y="291833"/>
                  </a:lnTo>
                  <a:lnTo>
                    <a:pt x="596290" y="284581"/>
                  </a:lnTo>
                  <a:close/>
                </a:path>
                <a:path w="7567930" h="581660">
                  <a:moveTo>
                    <a:pt x="2727972" y="404075"/>
                  </a:moveTo>
                  <a:lnTo>
                    <a:pt x="2725928" y="379209"/>
                  </a:lnTo>
                  <a:lnTo>
                    <a:pt x="2715056" y="388848"/>
                  </a:lnTo>
                  <a:lnTo>
                    <a:pt x="2704198" y="388848"/>
                  </a:lnTo>
                  <a:lnTo>
                    <a:pt x="2661615" y="405269"/>
                  </a:lnTo>
                  <a:lnTo>
                    <a:pt x="2627973" y="422592"/>
                  </a:lnTo>
                  <a:lnTo>
                    <a:pt x="2600439" y="441718"/>
                  </a:lnTo>
                  <a:lnTo>
                    <a:pt x="2576195" y="463562"/>
                  </a:lnTo>
                  <a:lnTo>
                    <a:pt x="2593644" y="471868"/>
                  </a:lnTo>
                  <a:lnTo>
                    <a:pt x="2614384" y="476669"/>
                  </a:lnTo>
                  <a:lnTo>
                    <a:pt x="2637155" y="474916"/>
                  </a:lnTo>
                  <a:lnTo>
                    <a:pt x="2660726" y="463562"/>
                  </a:lnTo>
                  <a:lnTo>
                    <a:pt x="2695359" y="450215"/>
                  </a:lnTo>
                  <a:lnTo>
                    <a:pt x="2717774" y="429069"/>
                  </a:lnTo>
                  <a:lnTo>
                    <a:pt x="2727972" y="404075"/>
                  </a:lnTo>
                  <a:close/>
                </a:path>
                <a:path w="7567930" h="581660">
                  <a:moveTo>
                    <a:pt x="2952737" y="371868"/>
                  </a:moveTo>
                  <a:lnTo>
                    <a:pt x="2950527" y="346671"/>
                  </a:lnTo>
                  <a:lnTo>
                    <a:pt x="2943491" y="334873"/>
                  </a:lnTo>
                  <a:lnTo>
                    <a:pt x="2930842" y="313639"/>
                  </a:lnTo>
                  <a:lnTo>
                    <a:pt x="2908262" y="299681"/>
                  </a:lnTo>
                  <a:lnTo>
                    <a:pt x="2908262" y="357517"/>
                  </a:lnTo>
                  <a:lnTo>
                    <a:pt x="2906509" y="371944"/>
                  </a:lnTo>
                  <a:lnTo>
                    <a:pt x="2857309" y="431965"/>
                  </a:lnTo>
                  <a:lnTo>
                    <a:pt x="2809659" y="466686"/>
                  </a:lnTo>
                  <a:lnTo>
                    <a:pt x="2746451" y="497306"/>
                  </a:lnTo>
                  <a:lnTo>
                    <a:pt x="2679179" y="514426"/>
                  </a:lnTo>
                  <a:lnTo>
                    <a:pt x="2620010" y="518299"/>
                  </a:lnTo>
                  <a:lnTo>
                    <a:pt x="2572143" y="513613"/>
                  </a:lnTo>
                  <a:lnTo>
                    <a:pt x="2538768" y="505053"/>
                  </a:lnTo>
                  <a:lnTo>
                    <a:pt x="2523071" y="497306"/>
                  </a:lnTo>
                  <a:lnTo>
                    <a:pt x="2528481" y="483781"/>
                  </a:lnTo>
                  <a:lnTo>
                    <a:pt x="2578100" y="428840"/>
                  </a:lnTo>
                  <a:lnTo>
                    <a:pt x="2626474" y="396925"/>
                  </a:lnTo>
                  <a:lnTo>
                    <a:pt x="2693327" y="368363"/>
                  </a:lnTo>
                  <a:lnTo>
                    <a:pt x="2769463" y="344322"/>
                  </a:lnTo>
                  <a:lnTo>
                    <a:pt x="2829496" y="334873"/>
                  </a:lnTo>
                  <a:lnTo>
                    <a:pt x="2872943" y="336346"/>
                  </a:lnTo>
                  <a:lnTo>
                    <a:pt x="2899359" y="345109"/>
                  </a:lnTo>
                  <a:lnTo>
                    <a:pt x="2908262" y="357517"/>
                  </a:lnTo>
                  <a:lnTo>
                    <a:pt x="2908262" y="299681"/>
                  </a:lnTo>
                  <a:lnTo>
                    <a:pt x="2906306" y="298462"/>
                  </a:lnTo>
                  <a:lnTo>
                    <a:pt x="2879712" y="283286"/>
                  </a:lnTo>
                  <a:lnTo>
                    <a:pt x="2853918" y="250266"/>
                  </a:lnTo>
                  <a:lnTo>
                    <a:pt x="2827515" y="192379"/>
                  </a:lnTo>
                  <a:lnTo>
                    <a:pt x="2802153" y="145313"/>
                  </a:lnTo>
                  <a:lnTo>
                    <a:pt x="2776397" y="108356"/>
                  </a:lnTo>
                  <a:lnTo>
                    <a:pt x="2748775" y="80822"/>
                  </a:lnTo>
                  <a:lnTo>
                    <a:pt x="2682138" y="51257"/>
                  </a:lnTo>
                  <a:lnTo>
                    <a:pt x="2640190" y="47815"/>
                  </a:lnTo>
                  <a:lnTo>
                    <a:pt x="2616276" y="44615"/>
                  </a:lnTo>
                  <a:lnTo>
                    <a:pt x="2603665" y="38481"/>
                  </a:lnTo>
                  <a:lnTo>
                    <a:pt x="2593327" y="34594"/>
                  </a:lnTo>
                  <a:lnTo>
                    <a:pt x="2576195" y="38176"/>
                  </a:lnTo>
                  <a:lnTo>
                    <a:pt x="2561933" y="45948"/>
                  </a:lnTo>
                  <a:lnTo>
                    <a:pt x="2559901" y="56095"/>
                  </a:lnTo>
                  <a:lnTo>
                    <a:pt x="2557856" y="70548"/>
                  </a:lnTo>
                  <a:lnTo>
                    <a:pt x="2543594" y="91198"/>
                  </a:lnTo>
                  <a:lnTo>
                    <a:pt x="2512923" y="119418"/>
                  </a:lnTo>
                  <a:lnTo>
                    <a:pt x="2492552" y="150088"/>
                  </a:lnTo>
                  <a:lnTo>
                    <a:pt x="2481211" y="184315"/>
                  </a:lnTo>
                  <a:lnTo>
                    <a:pt x="2477668" y="223227"/>
                  </a:lnTo>
                  <a:lnTo>
                    <a:pt x="2480665" y="267931"/>
                  </a:lnTo>
                  <a:lnTo>
                    <a:pt x="2488971" y="319557"/>
                  </a:lnTo>
                  <a:lnTo>
                    <a:pt x="2501328" y="379209"/>
                  </a:lnTo>
                  <a:lnTo>
                    <a:pt x="2505748" y="418655"/>
                  </a:lnTo>
                  <a:lnTo>
                    <a:pt x="2495893" y="448043"/>
                  </a:lnTo>
                  <a:lnTo>
                    <a:pt x="2486050" y="477659"/>
                  </a:lnTo>
                  <a:lnTo>
                    <a:pt x="2490470" y="517791"/>
                  </a:lnTo>
                  <a:lnTo>
                    <a:pt x="2505125" y="537337"/>
                  </a:lnTo>
                  <a:lnTo>
                    <a:pt x="2536075" y="551662"/>
                  </a:lnTo>
                  <a:lnTo>
                    <a:pt x="2580119" y="559358"/>
                  </a:lnTo>
                  <a:lnTo>
                    <a:pt x="2634018" y="559028"/>
                  </a:lnTo>
                  <a:lnTo>
                    <a:pt x="2694571" y="549249"/>
                  </a:lnTo>
                  <a:lnTo>
                    <a:pt x="2758529" y="528637"/>
                  </a:lnTo>
                  <a:lnTo>
                    <a:pt x="2818701" y="503440"/>
                  </a:lnTo>
                  <a:lnTo>
                    <a:pt x="2870022" y="472084"/>
                  </a:lnTo>
                  <a:lnTo>
                    <a:pt x="2910675" y="437654"/>
                  </a:lnTo>
                  <a:lnTo>
                    <a:pt x="2938856" y="403225"/>
                  </a:lnTo>
                  <a:lnTo>
                    <a:pt x="2952737" y="371868"/>
                  </a:lnTo>
                  <a:close/>
                </a:path>
                <a:path w="7567930" h="581660">
                  <a:moveTo>
                    <a:pt x="4899711" y="528701"/>
                  </a:moveTo>
                  <a:lnTo>
                    <a:pt x="4895989" y="504837"/>
                  </a:lnTo>
                  <a:lnTo>
                    <a:pt x="4885347" y="484022"/>
                  </a:lnTo>
                  <a:lnTo>
                    <a:pt x="4868596" y="469303"/>
                  </a:lnTo>
                  <a:lnTo>
                    <a:pt x="4846510" y="463715"/>
                  </a:lnTo>
                  <a:lnTo>
                    <a:pt x="4823053" y="469303"/>
                  </a:lnTo>
                  <a:lnTo>
                    <a:pt x="4802086" y="484022"/>
                  </a:lnTo>
                  <a:lnTo>
                    <a:pt x="4787011" y="504837"/>
                  </a:lnTo>
                  <a:lnTo>
                    <a:pt x="4781232" y="528701"/>
                  </a:lnTo>
                  <a:lnTo>
                    <a:pt x="4787011" y="550176"/>
                  </a:lnTo>
                  <a:lnTo>
                    <a:pt x="4802086" y="566915"/>
                  </a:lnTo>
                  <a:lnTo>
                    <a:pt x="4823053" y="577786"/>
                  </a:lnTo>
                  <a:lnTo>
                    <a:pt x="4846510" y="581660"/>
                  </a:lnTo>
                  <a:lnTo>
                    <a:pt x="4868596" y="577786"/>
                  </a:lnTo>
                  <a:lnTo>
                    <a:pt x="4885347" y="566915"/>
                  </a:lnTo>
                  <a:lnTo>
                    <a:pt x="4895989" y="550176"/>
                  </a:lnTo>
                  <a:lnTo>
                    <a:pt x="4899711" y="528701"/>
                  </a:lnTo>
                  <a:close/>
                </a:path>
                <a:path w="7567930" h="581660">
                  <a:moveTo>
                    <a:pt x="5200739" y="528701"/>
                  </a:moveTo>
                  <a:lnTo>
                    <a:pt x="5196827" y="504837"/>
                  </a:lnTo>
                  <a:lnTo>
                    <a:pt x="5185778" y="484022"/>
                  </a:lnTo>
                  <a:lnTo>
                    <a:pt x="5168608" y="469303"/>
                  </a:lnTo>
                  <a:lnTo>
                    <a:pt x="5146332" y="463715"/>
                  </a:lnTo>
                  <a:lnTo>
                    <a:pt x="5122557" y="469303"/>
                  </a:lnTo>
                  <a:lnTo>
                    <a:pt x="5102060" y="484022"/>
                  </a:lnTo>
                  <a:lnTo>
                    <a:pt x="5087683" y="504837"/>
                  </a:lnTo>
                  <a:lnTo>
                    <a:pt x="5082260" y="528701"/>
                  </a:lnTo>
                  <a:lnTo>
                    <a:pt x="5087683" y="550176"/>
                  </a:lnTo>
                  <a:lnTo>
                    <a:pt x="5102060" y="566915"/>
                  </a:lnTo>
                  <a:lnTo>
                    <a:pt x="5122557" y="577786"/>
                  </a:lnTo>
                  <a:lnTo>
                    <a:pt x="5146332" y="581660"/>
                  </a:lnTo>
                  <a:lnTo>
                    <a:pt x="5168608" y="577786"/>
                  </a:lnTo>
                  <a:lnTo>
                    <a:pt x="5185778" y="566915"/>
                  </a:lnTo>
                  <a:lnTo>
                    <a:pt x="5196827" y="550176"/>
                  </a:lnTo>
                  <a:lnTo>
                    <a:pt x="5200739" y="528701"/>
                  </a:lnTo>
                  <a:close/>
                </a:path>
                <a:path w="7567930" h="581660">
                  <a:moveTo>
                    <a:pt x="5232171" y="112280"/>
                  </a:moveTo>
                  <a:lnTo>
                    <a:pt x="4815078" y="112280"/>
                  </a:lnTo>
                  <a:lnTo>
                    <a:pt x="4815078" y="59334"/>
                  </a:lnTo>
                  <a:lnTo>
                    <a:pt x="4804207" y="47294"/>
                  </a:lnTo>
                  <a:lnTo>
                    <a:pt x="4696599" y="47294"/>
                  </a:lnTo>
                  <a:lnTo>
                    <a:pt x="4696599" y="112280"/>
                  </a:lnTo>
                  <a:lnTo>
                    <a:pt x="4751006" y="112280"/>
                  </a:lnTo>
                  <a:lnTo>
                    <a:pt x="4815078" y="378269"/>
                  </a:lnTo>
                  <a:lnTo>
                    <a:pt x="4815078" y="463715"/>
                  </a:lnTo>
                  <a:lnTo>
                    <a:pt x="4846510" y="463715"/>
                  </a:lnTo>
                  <a:lnTo>
                    <a:pt x="5146332" y="463715"/>
                  </a:lnTo>
                  <a:lnTo>
                    <a:pt x="5232171" y="463715"/>
                  </a:lnTo>
                  <a:lnTo>
                    <a:pt x="5232171" y="410756"/>
                  </a:lnTo>
                  <a:lnTo>
                    <a:pt x="4899711" y="410756"/>
                  </a:lnTo>
                  <a:lnTo>
                    <a:pt x="4875733" y="407377"/>
                  </a:lnTo>
                  <a:lnTo>
                    <a:pt x="4866614" y="399923"/>
                  </a:lnTo>
                  <a:lnTo>
                    <a:pt x="4871313" y="392480"/>
                  </a:lnTo>
                  <a:lnTo>
                    <a:pt x="4888827" y="389089"/>
                  </a:lnTo>
                  <a:lnTo>
                    <a:pt x="5221300" y="292811"/>
                  </a:lnTo>
                  <a:lnTo>
                    <a:pt x="5232171" y="292811"/>
                  </a:lnTo>
                  <a:lnTo>
                    <a:pt x="5232171" y="112280"/>
                  </a:lnTo>
                  <a:close/>
                </a:path>
                <a:path w="7567930" h="581660">
                  <a:moveTo>
                    <a:pt x="7454189" y="385419"/>
                  </a:moveTo>
                  <a:lnTo>
                    <a:pt x="7298753" y="462229"/>
                  </a:lnTo>
                  <a:lnTo>
                    <a:pt x="7114857" y="374446"/>
                  </a:lnTo>
                  <a:lnTo>
                    <a:pt x="7128053" y="406361"/>
                  </a:lnTo>
                  <a:lnTo>
                    <a:pt x="7143318" y="429856"/>
                  </a:lnTo>
                  <a:lnTo>
                    <a:pt x="7165962" y="447586"/>
                  </a:lnTo>
                  <a:lnTo>
                    <a:pt x="7201332" y="462229"/>
                  </a:lnTo>
                  <a:lnTo>
                    <a:pt x="7234098" y="483806"/>
                  </a:lnTo>
                  <a:lnTo>
                    <a:pt x="7260717" y="502412"/>
                  </a:lnTo>
                  <a:lnTo>
                    <a:pt x="7281989" y="515454"/>
                  </a:lnTo>
                  <a:lnTo>
                    <a:pt x="7298753" y="520382"/>
                  </a:lnTo>
                  <a:lnTo>
                    <a:pt x="7315517" y="515607"/>
                  </a:lnTo>
                  <a:lnTo>
                    <a:pt x="7336790" y="503643"/>
                  </a:lnTo>
                  <a:lnTo>
                    <a:pt x="7363409" y="487972"/>
                  </a:lnTo>
                  <a:lnTo>
                    <a:pt x="7396175" y="472097"/>
                  </a:lnTo>
                  <a:lnTo>
                    <a:pt x="7413638" y="462229"/>
                  </a:lnTo>
                  <a:lnTo>
                    <a:pt x="7426947" y="454698"/>
                  </a:lnTo>
                  <a:lnTo>
                    <a:pt x="7439546" y="439864"/>
                  </a:lnTo>
                  <a:lnTo>
                    <a:pt x="7444968" y="419481"/>
                  </a:lnTo>
                  <a:lnTo>
                    <a:pt x="7454189" y="385419"/>
                  </a:lnTo>
                  <a:close/>
                </a:path>
                <a:path w="7567930" h="581660">
                  <a:moveTo>
                    <a:pt x="7532522" y="387273"/>
                  </a:moveTo>
                  <a:lnTo>
                    <a:pt x="7525347" y="333298"/>
                  </a:lnTo>
                  <a:lnTo>
                    <a:pt x="7516520" y="304838"/>
                  </a:lnTo>
                  <a:lnTo>
                    <a:pt x="7512202" y="296545"/>
                  </a:lnTo>
                  <a:lnTo>
                    <a:pt x="7473899" y="316293"/>
                  </a:lnTo>
                  <a:lnTo>
                    <a:pt x="7479576" y="323049"/>
                  </a:lnTo>
                  <a:lnTo>
                    <a:pt x="7490587" y="348107"/>
                  </a:lnTo>
                  <a:lnTo>
                    <a:pt x="7497915" y="398691"/>
                  </a:lnTo>
                  <a:lnTo>
                    <a:pt x="7492505" y="481977"/>
                  </a:lnTo>
                  <a:lnTo>
                    <a:pt x="7493127" y="488759"/>
                  </a:lnTo>
                  <a:lnTo>
                    <a:pt x="7504824" y="491845"/>
                  </a:lnTo>
                  <a:lnTo>
                    <a:pt x="7520216" y="487527"/>
                  </a:lnTo>
                  <a:lnTo>
                    <a:pt x="7531913" y="472097"/>
                  </a:lnTo>
                  <a:lnTo>
                    <a:pt x="7532522" y="387273"/>
                  </a:lnTo>
                  <a:close/>
                </a:path>
                <a:path w="7567930" h="581660">
                  <a:moveTo>
                    <a:pt x="7567765" y="254431"/>
                  </a:moveTo>
                  <a:lnTo>
                    <a:pt x="7565911" y="245948"/>
                  </a:lnTo>
                  <a:lnTo>
                    <a:pt x="7560373" y="238391"/>
                  </a:lnTo>
                  <a:lnTo>
                    <a:pt x="7525906" y="219735"/>
                  </a:lnTo>
                  <a:lnTo>
                    <a:pt x="7327214" y="112204"/>
                  </a:lnTo>
                  <a:lnTo>
                    <a:pt x="7317232" y="106654"/>
                  </a:lnTo>
                  <a:lnTo>
                    <a:pt x="7302309" y="104800"/>
                  </a:lnTo>
                  <a:lnTo>
                    <a:pt x="7285342" y="106654"/>
                  </a:lnTo>
                  <a:lnTo>
                    <a:pt x="7269200" y="112204"/>
                  </a:lnTo>
                  <a:lnTo>
                    <a:pt x="7037133" y="238391"/>
                  </a:lnTo>
                  <a:lnTo>
                    <a:pt x="7031596" y="245948"/>
                  </a:lnTo>
                  <a:lnTo>
                    <a:pt x="7029742" y="254431"/>
                  </a:lnTo>
                  <a:lnTo>
                    <a:pt x="7031596" y="264769"/>
                  </a:lnTo>
                  <a:lnTo>
                    <a:pt x="7037133" y="277888"/>
                  </a:lnTo>
                  <a:lnTo>
                    <a:pt x="7269200" y="404075"/>
                  </a:lnTo>
                  <a:lnTo>
                    <a:pt x="7285342" y="409625"/>
                  </a:lnTo>
                  <a:lnTo>
                    <a:pt x="7302309" y="411480"/>
                  </a:lnTo>
                  <a:lnTo>
                    <a:pt x="7317232" y="409625"/>
                  </a:lnTo>
                  <a:lnTo>
                    <a:pt x="7327214" y="404075"/>
                  </a:lnTo>
                  <a:lnTo>
                    <a:pt x="7473899" y="316293"/>
                  </a:lnTo>
                  <a:lnTo>
                    <a:pt x="7353986" y="286664"/>
                  </a:lnTo>
                  <a:lnTo>
                    <a:pt x="7318451" y="277888"/>
                  </a:lnTo>
                  <a:lnTo>
                    <a:pt x="7308609" y="277888"/>
                  </a:lnTo>
                  <a:lnTo>
                    <a:pt x="7308609" y="286664"/>
                  </a:lnTo>
                  <a:lnTo>
                    <a:pt x="7298753" y="286664"/>
                  </a:lnTo>
                  <a:lnTo>
                    <a:pt x="7278586" y="283438"/>
                  </a:lnTo>
                  <a:lnTo>
                    <a:pt x="7263041" y="274866"/>
                  </a:lnTo>
                  <a:lnTo>
                    <a:pt x="7253033" y="262597"/>
                  </a:lnTo>
                  <a:lnTo>
                    <a:pt x="7249490" y="248259"/>
                  </a:lnTo>
                  <a:lnTo>
                    <a:pt x="7253033" y="239636"/>
                  </a:lnTo>
                  <a:lnTo>
                    <a:pt x="7263041" y="230301"/>
                  </a:lnTo>
                  <a:lnTo>
                    <a:pt x="7278586" y="222808"/>
                  </a:lnTo>
                  <a:lnTo>
                    <a:pt x="7298753" y="219735"/>
                  </a:lnTo>
                  <a:lnTo>
                    <a:pt x="7313371" y="221259"/>
                  </a:lnTo>
                  <a:lnTo>
                    <a:pt x="7327074" y="225361"/>
                  </a:lnTo>
                  <a:lnTo>
                    <a:pt x="7338936" y="231305"/>
                  </a:lnTo>
                  <a:lnTo>
                    <a:pt x="7348017" y="238391"/>
                  </a:lnTo>
                  <a:lnTo>
                    <a:pt x="7512202" y="296545"/>
                  </a:lnTo>
                  <a:lnTo>
                    <a:pt x="7560373" y="277888"/>
                  </a:lnTo>
                  <a:lnTo>
                    <a:pt x="7565911" y="264769"/>
                  </a:lnTo>
                  <a:lnTo>
                    <a:pt x="7567765" y="254431"/>
                  </a:lnTo>
                  <a:close/>
                </a:path>
              </a:pathLst>
            </a:custGeom>
            <a:solidFill>
              <a:srgbClr val="FFFDFD"/>
            </a:solidFill>
          </p:spPr>
          <p:txBody>
            <a:bodyPr wrap="square" lIns="0" tIns="0" rIns="0" bIns="0" rtlCol="0"/>
            <a:lstStyle/>
            <a:p/>
          </p:txBody>
        </p:sp>
      </p:grpSp>
      <p:sp>
        <p:nvSpPr>
          <p:cNvPr id="8" name="object 8"/>
          <p:cNvSpPr txBox="1"/>
          <p:nvPr/>
        </p:nvSpPr>
        <p:spPr>
          <a:xfrm>
            <a:off x="1302918" y="3321692"/>
            <a:ext cx="4254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262626"/>
                </a:solidFill>
                <a:latin typeface="微软雅黑"/>
                <a:cs typeface="微软雅黑"/>
              </a:rPr>
              <a:t>海</a:t>
            </a:r>
            <a:r>
              <a:rPr sz="1550" b="1" spc="-50">
                <a:solidFill>
                  <a:srgbClr val="262626"/>
                </a:solidFill>
                <a:latin typeface="微软雅黑"/>
                <a:cs typeface="微软雅黑"/>
              </a:rPr>
              <a:t>尔</a:t>
            </a:r>
            <a:endParaRPr sz="1550">
              <a:latin typeface="微软雅黑"/>
              <a:cs typeface="微软雅黑"/>
            </a:endParaRPr>
          </a:p>
        </p:txBody>
      </p:sp>
      <p:sp>
        <p:nvSpPr>
          <p:cNvPr id="9" name="object 9"/>
          <p:cNvSpPr txBox="1"/>
          <p:nvPr/>
        </p:nvSpPr>
        <p:spPr>
          <a:xfrm>
            <a:off x="3769078" y="3321692"/>
            <a:ext cx="4254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6C6C6C"/>
                </a:solidFill>
                <a:latin typeface="微软雅黑"/>
                <a:cs typeface="微软雅黑"/>
              </a:rPr>
              <a:t>美</a:t>
            </a:r>
            <a:r>
              <a:rPr sz="1550" b="1" spc="-50">
                <a:solidFill>
                  <a:srgbClr val="6C6C6C"/>
                </a:solidFill>
                <a:latin typeface="微软雅黑"/>
                <a:cs typeface="微软雅黑"/>
              </a:rPr>
              <a:t>的</a:t>
            </a:r>
            <a:endParaRPr sz="1550">
              <a:latin typeface="微软雅黑"/>
              <a:cs typeface="微软雅黑"/>
            </a:endParaRPr>
          </a:p>
        </p:txBody>
      </p:sp>
      <p:sp>
        <p:nvSpPr>
          <p:cNvPr id="10" name="object 10"/>
          <p:cNvSpPr txBox="1"/>
          <p:nvPr/>
        </p:nvSpPr>
        <p:spPr>
          <a:xfrm>
            <a:off x="6180832" y="3321692"/>
            <a:ext cx="625475"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7A7F83"/>
                </a:solidFill>
                <a:latin typeface="微软雅黑"/>
                <a:cs typeface="微软雅黑"/>
              </a:rPr>
              <a:t>西门</a:t>
            </a:r>
            <a:r>
              <a:rPr sz="1550" b="1" spc="-50">
                <a:solidFill>
                  <a:srgbClr val="7A7F83"/>
                </a:solidFill>
                <a:latin typeface="微软雅黑"/>
                <a:cs typeface="微软雅黑"/>
              </a:rPr>
              <a:t>子</a:t>
            </a:r>
            <a:endParaRPr sz="1550">
              <a:latin typeface="微软雅黑"/>
              <a:cs typeface="微软雅黑"/>
            </a:endParaRPr>
          </a:p>
        </p:txBody>
      </p:sp>
      <p:sp>
        <p:nvSpPr>
          <p:cNvPr id="11" name="object 11"/>
          <p:cNvSpPr txBox="1"/>
          <p:nvPr/>
        </p:nvSpPr>
        <p:spPr>
          <a:xfrm>
            <a:off x="8609313" y="3321692"/>
            <a:ext cx="4254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ADADAD"/>
                </a:solidFill>
                <a:latin typeface="微软雅黑"/>
                <a:cs typeface="微软雅黑"/>
              </a:rPr>
              <a:t>松</a:t>
            </a:r>
            <a:r>
              <a:rPr sz="1550" b="1" spc="-50">
                <a:solidFill>
                  <a:srgbClr val="ADADAD"/>
                </a:solidFill>
                <a:latin typeface="微软雅黑"/>
                <a:cs typeface="微软雅黑"/>
              </a:rPr>
              <a:t>下</a:t>
            </a:r>
            <a:endParaRPr sz="1550">
              <a:latin typeface="微软雅黑"/>
              <a:cs typeface="微软雅黑"/>
            </a:endParaRPr>
          </a:p>
        </p:txBody>
      </p:sp>
      <p:grpSp>
        <p:nvGrpSpPr>
          <p:cNvPr id="12" name="object 12"/>
          <p:cNvGrpSpPr/>
          <p:nvPr/>
        </p:nvGrpSpPr>
        <p:grpSpPr>
          <a:xfrm>
            <a:off x="454963" y="331167"/>
            <a:ext cx="515620" cy="440055"/>
            <a:chOff x="454963" y="331167"/>
            <a:chExt cx="515620" cy="440055"/>
          </a:xfrm>
        </p:grpSpPr>
        <p:pic>
          <p:nvPicPr>
            <p:cNvPr id="13" name="object 13"/>
            <p:cNvPicPr/>
            <p:nvPr/>
          </p:nvPicPr>
          <p:blipFill>
            <a:blip r:embed="rId2"/>
            <a:stretch>
              <a:fillRect/>
            </a:stretch>
          </p:blipFill>
          <p:spPr>
            <a:xfrm>
              <a:off x="454963" y="331167"/>
              <a:ext cx="84147" cy="84146"/>
            </a:xfrm>
            <a:prstGeom prst="rect">
              <a:avLst/>
            </a:prstGeom>
          </p:spPr>
        </p:pic>
        <p:pic>
          <p:nvPicPr>
            <p:cNvPr id="14" name="object 14"/>
            <p:cNvPicPr/>
            <p:nvPr/>
          </p:nvPicPr>
          <p:blipFill>
            <a:blip r:embed="rId3"/>
            <a:stretch>
              <a:fillRect/>
            </a:stretch>
          </p:blipFill>
          <p:spPr>
            <a:xfrm>
              <a:off x="575049" y="337742"/>
              <a:ext cx="78137" cy="78136"/>
            </a:xfrm>
            <a:prstGeom prst="rect">
              <a:avLst/>
            </a:prstGeom>
          </p:spPr>
        </p:pic>
        <p:pic>
          <p:nvPicPr>
            <p:cNvPr id="15" name="object 15"/>
            <p:cNvPicPr/>
            <p:nvPr/>
          </p:nvPicPr>
          <p:blipFill>
            <a:blip r:embed="rId4"/>
            <a:stretch>
              <a:fillRect/>
            </a:stretch>
          </p:blipFill>
          <p:spPr>
            <a:xfrm>
              <a:off x="689124" y="339459"/>
              <a:ext cx="74704" cy="74703"/>
            </a:xfrm>
            <a:prstGeom prst="rect">
              <a:avLst/>
            </a:prstGeom>
          </p:spPr>
        </p:pic>
        <p:pic>
          <p:nvPicPr>
            <p:cNvPr id="16" name="object 16"/>
            <p:cNvPicPr/>
            <p:nvPr/>
          </p:nvPicPr>
          <p:blipFill>
            <a:blip r:embed="rId5"/>
            <a:stretch>
              <a:fillRect/>
            </a:stretch>
          </p:blipFill>
          <p:spPr>
            <a:xfrm>
              <a:off x="799767" y="348429"/>
              <a:ext cx="69238" cy="69237"/>
            </a:xfrm>
            <a:prstGeom prst="rect">
              <a:avLst/>
            </a:prstGeom>
          </p:spPr>
        </p:pic>
        <p:pic>
          <p:nvPicPr>
            <p:cNvPr id="17" name="object 17"/>
            <p:cNvPicPr/>
            <p:nvPr/>
          </p:nvPicPr>
          <p:blipFill>
            <a:blip r:embed="rId6"/>
            <a:stretch>
              <a:fillRect/>
            </a:stretch>
          </p:blipFill>
          <p:spPr>
            <a:xfrm>
              <a:off x="904944" y="344296"/>
              <a:ext cx="65594" cy="65593"/>
            </a:xfrm>
            <a:prstGeom prst="rect">
              <a:avLst/>
            </a:prstGeom>
          </p:spPr>
        </p:pic>
        <p:pic>
          <p:nvPicPr>
            <p:cNvPr id="18" name="object 18"/>
            <p:cNvPicPr/>
            <p:nvPr/>
          </p:nvPicPr>
          <p:blipFill>
            <a:blip r:embed="rId7"/>
            <a:stretch>
              <a:fillRect/>
            </a:stretch>
          </p:blipFill>
          <p:spPr>
            <a:xfrm>
              <a:off x="454963" y="448941"/>
              <a:ext cx="84147" cy="84146"/>
            </a:xfrm>
            <a:prstGeom prst="rect">
              <a:avLst/>
            </a:prstGeom>
          </p:spPr>
        </p:pic>
        <p:pic>
          <p:nvPicPr>
            <p:cNvPr id="19" name="object 19"/>
            <p:cNvPicPr/>
            <p:nvPr/>
          </p:nvPicPr>
          <p:blipFill>
            <a:blip r:embed="rId3"/>
            <a:stretch>
              <a:fillRect/>
            </a:stretch>
          </p:blipFill>
          <p:spPr>
            <a:xfrm>
              <a:off x="575049" y="455516"/>
              <a:ext cx="78137" cy="78136"/>
            </a:xfrm>
            <a:prstGeom prst="rect">
              <a:avLst/>
            </a:prstGeom>
          </p:spPr>
        </p:pic>
        <p:pic>
          <p:nvPicPr>
            <p:cNvPr id="20" name="object 20"/>
            <p:cNvPicPr/>
            <p:nvPr/>
          </p:nvPicPr>
          <p:blipFill>
            <a:blip r:embed="rId4"/>
            <a:stretch>
              <a:fillRect/>
            </a:stretch>
          </p:blipFill>
          <p:spPr>
            <a:xfrm>
              <a:off x="689124" y="457232"/>
              <a:ext cx="74703" cy="74704"/>
            </a:xfrm>
            <a:prstGeom prst="rect">
              <a:avLst/>
            </a:prstGeom>
          </p:spPr>
        </p:pic>
        <p:pic>
          <p:nvPicPr>
            <p:cNvPr id="21" name="object 21"/>
            <p:cNvPicPr/>
            <p:nvPr/>
          </p:nvPicPr>
          <p:blipFill>
            <a:blip r:embed="rId8"/>
            <a:stretch>
              <a:fillRect/>
            </a:stretch>
          </p:blipFill>
          <p:spPr>
            <a:xfrm>
              <a:off x="799767" y="466202"/>
              <a:ext cx="69237" cy="69237"/>
            </a:xfrm>
            <a:prstGeom prst="rect">
              <a:avLst/>
            </a:prstGeom>
          </p:spPr>
        </p:pic>
        <p:pic>
          <p:nvPicPr>
            <p:cNvPr id="22" name="object 22"/>
            <p:cNvPicPr/>
            <p:nvPr/>
          </p:nvPicPr>
          <p:blipFill>
            <a:blip r:embed="rId6"/>
            <a:stretch>
              <a:fillRect/>
            </a:stretch>
          </p:blipFill>
          <p:spPr>
            <a:xfrm>
              <a:off x="904944" y="462069"/>
              <a:ext cx="65594" cy="65594"/>
            </a:xfrm>
            <a:prstGeom prst="rect">
              <a:avLst/>
            </a:prstGeom>
          </p:spPr>
        </p:pic>
        <p:pic>
          <p:nvPicPr>
            <p:cNvPr id="23" name="object 23"/>
            <p:cNvPicPr/>
            <p:nvPr/>
          </p:nvPicPr>
          <p:blipFill>
            <a:blip r:embed="rId7"/>
            <a:stretch>
              <a:fillRect/>
            </a:stretch>
          </p:blipFill>
          <p:spPr>
            <a:xfrm>
              <a:off x="454963" y="566714"/>
              <a:ext cx="84147" cy="84146"/>
            </a:xfrm>
            <a:prstGeom prst="rect">
              <a:avLst/>
            </a:prstGeom>
          </p:spPr>
        </p:pic>
        <p:pic>
          <p:nvPicPr>
            <p:cNvPr id="24" name="object 24"/>
            <p:cNvPicPr/>
            <p:nvPr/>
          </p:nvPicPr>
          <p:blipFill>
            <a:blip r:embed="rId9"/>
            <a:stretch>
              <a:fillRect/>
            </a:stretch>
          </p:blipFill>
          <p:spPr>
            <a:xfrm>
              <a:off x="575049" y="573290"/>
              <a:ext cx="78137" cy="78136"/>
            </a:xfrm>
            <a:prstGeom prst="rect">
              <a:avLst/>
            </a:prstGeom>
          </p:spPr>
        </p:pic>
        <p:pic>
          <p:nvPicPr>
            <p:cNvPr id="25" name="object 25"/>
            <p:cNvPicPr/>
            <p:nvPr/>
          </p:nvPicPr>
          <p:blipFill>
            <a:blip r:embed="rId10"/>
            <a:stretch>
              <a:fillRect/>
            </a:stretch>
          </p:blipFill>
          <p:spPr>
            <a:xfrm>
              <a:off x="689124" y="575006"/>
              <a:ext cx="74703" cy="74704"/>
            </a:xfrm>
            <a:prstGeom prst="rect">
              <a:avLst/>
            </a:prstGeom>
          </p:spPr>
        </p:pic>
        <p:pic>
          <p:nvPicPr>
            <p:cNvPr id="26" name="object 26"/>
            <p:cNvPicPr/>
            <p:nvPr/>
          </p:nvPicPr>
          <p:blipFill>
            <a:blip r:embed="rId8"/>
            <a:stretch>
              <a:fillRect/>
            </a:stretch>
          </p:blipFill>
          <p:spPr>
            <a:xfrm>
              <a:off x="799767" y="583976"/>
              <a:ext cx="69237" cy="69237"/>
            </a:xfrm>
            <a:prstGeom prst="rect">
              <a:avLst/>
            </a:prstGeom>
          </p:spPr>
        </p:pic>
        <p:pic>
          <p:nvPicPr>
            <p:cNvPr id="27" name="object 27"/>
            <p:cNvPicPr/>
            <p:nvPr/>
          </p:nvPicPr>
          <p:blipFill>
            <a:blip r:embed="rId6"/>
            <a:stretch>
              <a:fillRect/>
            </a:stretch>
          </p:blipFill>
          <p:spPr>
            <a:xfrm>
              <a:off x="904944" y="579843"/>
              <a:ext cx="65594" cy="65594"/>
            </a:xfrm>
            <a:prstGeom prst="rect">
              <a:avLst/>
            </a:prstGeom>
          </p:spPr>
        </p:pic>
        <p:pic>
          <p:nvPicPr>
            <p:cNvPr id="28" name="object 28"/>
            <p:cNvPicPr/>
            <p:nvPr/>
          </p:nvPicPr>
          <p:blipFill>
            <a:blip r:embed="rId2"/>
            <a:stretch>
              <a:fillRect/>
            </a:stretch>
          </p:blipFill>
          <p:spPr>
            <a:xfrm>
              <a:off x="454963" y="684488"/>
              <a:ext cx="84147" cy="84146"/>
            </a:xfrm>
            <a:prstGeom prst="rect">
              <a:avLst/>
            </a:prstGeom>
          </p:spPr>
        </p:pic>
        <p:pic>
          <p:nvPicPr>
            <p:cNvPr id="29" name="object 29"/>
            <p:cNvPicPr/>
            <p:nvPr/>
          </p:nvPicPr>
          <p:blipFill>
            <a:blip r:embed="rId9"/>
            <a:stretch>
              <a:fillRect/>
            </a:stretch>
          </p:blipFill>
          <p:spPr>
            <a:xfrm>
              <a:off x="575049" y="691063"/>
              <a:ext cx="78137" cy="78136"/>
            </a:xfrm>
            <a:prstGeom prst="rect">
              <a:avLst/>
            </a:prstGeom>
          </p:spPr>
        </p:pic>
        <p:pic>
          <p:nvPicPr>
            <p:cNvPr id="30" name="object 30"/>
            <p:cNvPicPr/>
            <p:nvPr/>
          </p:nvPicPr>
          <p:blipFill>
            <a:blip r:embed="rId4"/>
            <a:stretch>
              <a:fillRect/>
            </a:stretch>
          </p:blipFill>
          <p:spPr>
            <a:xfrm>
              <a:off x="689124" y="692780"/>
              <a:ext cx="74703" cy="74704"/>
            </a:xfrm>
            <a:prstGeom prst="rect">
              <a:avLst/>
            </a:prstGeom>
          </p:spPr>
        </p:pic>
        <p:pic>
          <p:nvPicPr>
            <p:cNvPr id="31" name="object 31"/>
            <p:cNvPicPr/>
            <p:nvPr/>
          </p:nvPicPr>
          <p:blipFill>
            <a:blip r:embed="rId5"/>
            <a:stretch>
              <a:fillRect/>
            </a:stretch>
          </p:blipFill>
          <p:spPr>
            <a:xfrm>
              <a:off x="799767" y="701750"/>
              <a:ext cx="69237" cy="69237"/>
            </a:xfrm>
            <a:prstGeom prst="rect">
              <a:avLst/>
            </a:prstGeom>
          </p:spPr>
        </p:pic>
        <p:pic>
          <p:nvPicPr>
            <p:cNvPr id="32" name="object 32"/>
            <p:cNvPicPr/>
            <p:nvPr/>
          </p:nvPicPr>
          <p:blipFill>
            <a:blip r:embed="rId6"/>
            <a:stretch>
              <a:fillRect/>
            </a:stretch>
          </p:blipFill>
          <p:spPr>
            <a:xfrm>
              <a:off x="904944" y="697617"/>
              <a:ext cx="65594" cy="65594"/>
            </a:xfrm>
            <a:prstGeom prst="rect">
              <a:avLst/>
            </a:prstGeom>
          </p:spPr>
        </p:pic>
      </p:grpSp>
      <p:sp>
        <p:nvSpPr>
          <p:cNvPr id="33" name="object 33"/>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主要品牌市场份额对比</a:t>
            </a:r>
          </a:p>
        </p:txBody>
      </p:sp>
      <p:sp>
        <p:nvSpPr>
          <p:cNvPr id="34" name="object 34"/>
          <p:cNvSpPr txBox="1"/>
          <p:nvPr/>
        </p:nvSpPr>
        <p:spPr>
          <a:xfrm>
            <a:off x="1302918" y="3740817"/>
            <a:ext cx="1922145" cy="156845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作为国内家电龙头企业，海尔在电冰箱市场上占据领先地位，其市场份额超</a:t>
            </a:r>
            <a:r>
              <a:rPr sz="1350">
                <a:latin typeface="微软雅黑"/>
                <a:cs typeface="微软雅黑"/>
              </a:rPr>
              <a:t>过</a:t>
            </a:r>
            <a:r>
              <a:rPr sz="1350" spc="-10">
                <a:latin typeface="微软雅黑"/>
                <a:cs typeface="微软雅黑"/>
              </a:rPr>
              <a:t>20</a:t>
            </a:r>
            <a:r>
              <a:rPr sz="1350" spc="-15">
                <a:latin typeface="微软雅黑"/>
                <a:cs typeface="微软雅黑"/>
              </a:rPr>
              <a:t>%，并且在高端市场</a:t>
            </a:r>
            <a:r>
              <a:rPr sz="1350" spc="-10">
                <a:latin typeface="微软雅黑"/>
                <a:cs typeface="微软雅黑"/>
              </a:rPr>
              <a:t>上有较强竞争力。</a:t>
            </a:r>
            <a:endParaRPr sz="1350">
              <a:latin typeface="微软雅黑"/>
              <a:cs typeface="微软雅黑"/>
            </a:endParaRPr>
          </a:p>
        </p:txBody>
      </p:sp>
      <p:sp>
        <p:nvSpPr>
          <p:cNvPr id="35" name="object 35"/>
          <p:cNvSpPr txBox="1"/>
          <p:nvPr/>
        </p:nvSpPr>
        <p:spPr>
          <a:xfrm>
            <a:off x="3769078" y="3740817"/>
            <a:ext cx="1911350" cy="156845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美的是另一家国内家电巨头，在电冰箱市场上也有较大份额，其产品线覆盖中低端到高端市场，满足</a:t>
            </a:r>
            <a:r>
              <a:rPr sz="1350" spc="-10">
                <a:latin typeface="微软雅黑"/>
                <a:cs typeface="微软雅黑"/>
              </a:rPr>
              <a:t>不同消费者需求。</a:t>
            </a:r>
            <a:endParaRPr sz="1350">
              <a:latin typeface="微软雅黑"/>
              <a:cs typeface="微软雅黑"/>
            </a:endParaRPr>
          </a:p>
        </p:txBody>
      </p:sp>
      <p:sp>
        <p:nvSpPr>
          <p:cNvPr id="36" name="object 36"/>
          <p:cNvSpPr txBox="1"/>
          <p:nvPr/>
        </p:nvSpPr>
        <p:spPr>
          <a:xfrm>
            <a:off x="6180832" y="3740817"/>
            <a:ext cx="2082800" cy="156845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作为国际知名品牌，西门</a:t>
            </a:r>
            <a:r>
              <a:rPr sz="1350" spc="-50">
                <a:latin typeface="微软雅黑"/>
                <a:cs typeface="微软雅黑"/>
              </a:rPr>
              <a:t> </a:t>
            </a:r>
            <a:r>
              <a:rPr sz="1350" spc="-5">
                <a:latin typeface="微软雅黑"/>
                <a:cs typeface="微软雅黑"/>
              </a:rPr>
              <a:t>子在电冰箱市场上以高端、高品质形象著称，其市场</a:t>
            </a:r>
            <a:r>
              <a:rPr sz="1350" spc="-50">
                <a:latin typeface="微软雅黑"/>
                <a:cs typeface="微软雅黑"/>
              </a:rPr>
              <a:t> </a:t>
            </a:r>
            <a:r>
              <a:rPr sz="1350" spc="-5">
                <a:latin typeface="微软雅黑"/>
                <a:cs typeface="微软雅黑"/>
              </a:rPr>
              <a:t>份额虽然不高，但在高端</a:t>
            </a:r>
            <a:r>
              <a:rPr sz="1350" spc="-50">
                <a:latin typeface="微软雅黑"/>
                <a:cs typeface="微软雅黑"/>
              </a:rPr>
              <a:t> </a:t>
            </a:r>
            <a:r>
              <a:rPr sz="1350" spc="-5">
                <a:latin typeface="微软雅黑"/>
                <a:cs typeface="微软雅黑"/>
              </a:rPr>
              <a:t>市场上占据一席之地。</a:t>
            </a:r>
            <a:endParaRPr sz="1350">
              <a:latin typeface="微软雅黑"/>
              <a:cs typeface="微软雅黑"/>
            </a:endParaRPr>
          </a:p>
        </p:txBody>
      </p:sp>
      <p:sp>
        <p:nvSpPr>
          <p:cNvPr id="37" name="object 37"/>
          <p:cNvSpPr txBox="1"/>
          <p:nvPr/>
        </p:nvSpPr>
        <p:spPr>
          <a:xfrm>
            <a:off x="8609313" y="3740817"/>
            <a:ext cx="1911350" cy="125984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松下是日本知名品牌，在电冰箱市场上也有一定份额，其产品在节能、保鲜</a:t>
            </a:r>
            <a:r>
              <a:rPr sz="1350" spc="-10">
                <a:latin typeface="微软雅黑"/>
                <a:cs typeface="微软雅黑"/>
              </a:rPr>
              <a:t>等方面有较好表现。</a:t>
            </a:r>
            <a:endParaRPr sz="135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04132" y="4838782"/>
            <a:ext cx="10266680" cy="1333500"/>
            <a:chOff x="1104132" y="4838782"/>
            <a:chExt cx="10266680" cy="1333500"/>
          </a:xfrm>
        </p:grpSpPr>
        <p:sp>
          <p:nvSpPr>
            <p:cNvPr id="3" name="object 3"/>
            <p:cNvSpPr/>
            <p:nvPr/>
          </p:nvSpPr>
          <p:spPr>
            <a:xfrm>
              <a:off x="2377205" y="4838782"/>
              <a:ext cx="8306434" cy="1333500"/>
            </a:xfrm>
            <a:custGeom>
              <a:rect l="l" t="t" r="r" b="b"/>
              <a:pathLst>
                <a:path w="8306434" h="1333500">
                  <a:moveTo>
                    <a:pt x="8305833" y="1333500"/>
                  </a:moveTo>
                  <a:lnTo>
                    <a:pt x="0" y="1333500"/>
                  </a:lnTo>
                  <a:lnTo>
                    <a:pt x="0" y="0"/>
                  </a:lnTo>
                  <a:lnTo>
                    <a:pt x="8305833" y="0"/>
                  </a:lnTo>
                  <a:lnTo>
                    <a:pt x="8305833" y="1333500"/>
                  </a:lnTo>
                  <a:close/>
                </a:path>
              </a:pathLst>
            </a:custGeom>
            <a:solidFill>
              <a:srgbClr val="D4D4D4"/>
            </a:solidFill>
          </p:spPr>
          <p:txBody>
            <a:bodyPr wrap="square" lIns="0" tIns="0" rIns="0" bIns="0" rtlCol="0"/>
            <a:lstStyle/>
            <a:p/>
          </p:txBody>
        </p:sp>
        <p:sp>
          <p:nvSpPr>
            <p:cNvPr id="4" name="object 4"/>
            <p:cNvSpPr/>
            <p:nvPr/>
          </p:nvSpPr>
          <p:spPr>
            <a:xfrm>
              <a:off x="1104132" y="4838782"/>
              <a:ext cx="2211070" cy="1333500"/>
            </a:xfrm>
            <a:custGeom>
              <a:rect l="l" t="t" r="r" b="b"/>
              <a:pathLst>
                <a:path w="2211070" h="1333500">
                  <a:moveTo>
                    <a:pt x="0" y="0"/>
                  </a:moveTo>
                  <a:lnTo>
                    <a:pt x="1657785" y="0"/>
                  </a:lnTo>
                  <a:lnTo>
                    <a:pt x="2210567" y="661368"/>
                  </a:lnTo>
                  <a:lnTo>
                    <a:pt x="1657785" y="1333500"/>
                  </a:lnTo>
                  <a:lnTo>
                    <a:pt x="0" y="1333500"/>
                  </a:lnTo>
                  <a:lnTo>
                    <a:pt x="561485" y="661368"/>
                  </a:lnTo>
                  <a:lnTo>
                    <a:pt x="0" y="0"/>
                  </a:lnTo>
                  <a:close/>
                </a:path>
              </a:pathLst>
            </a:custGeom>
            <a:solidFill>
              <a:srgbClr val="262626"/>
            </a:solidFill>
          </p:spPr>
          <p:txBody>
            <a:bodyPr wrap="square" lIns="0" tIns="0" rIns="0" bIns="0" rtlCol="0"/>
            <a:lstStyle/>
            <a:p/>
          </p:txBody>
        </p:sp>
        <p:sp>
          <p:nvSpPr>
            <p:cNvPr id="5" name="object 5"/>
            <p:cNvSpPr/>
            <p:nvPr/>
          </p:nvSpPr>
          <p:spPr>
            <a:xfrm>
              <a:off x="9160010" y="4838782"/>
              <a:ext cx="2211070" cy="1333500"/>
            </a:xfrm>
            <a:custGeom>
              <a:rect l="l" t="t" r="r" b="b"/>
              <a:pathLst>
                <a:path w="2211070" h="1333500">
                  <a:moveTo>
                    <a:pt x="0" y="0"/>
                  </a:moveTo>
                  <a:lnTo>
                    <a:pt x="1657784" y="0"/>
                  </a:lnTo>
                  <a:lnTo>
                    <a:pt x="2210567" y="661368"/>
                  </a:lnTo>
                  <a:lnTo>
                    <a:pt x="1657784" y="1333500"/>
                  </a:lnTo>
                  <a:lnTo>
                    <a:pt x="0" y="1333500"/>
                  </a:lnTo>
                  <a:lnTo>
                    <a:pt x="561485" y="661368"/>
                  </a:lnTo>
                  <a:lnTo>
                    <a:pt x="0" y="0"/>
                  </a:lnTo>
                  <a:close/>
                </a:path>
              </a:pathLst>
            </a:custGeom>
            <a:solidFill>
              <a:srgbClr val="D4D4D4"/>
            </a:solidFill>
          </p:spPr>
          <p:txBody>
            <a:bodyPr wrap="square" lIns="0" tIns="0" rIns="0" bIns="0" rtlCol="0"/>
            <a:lstStyle/>
            <a:p/>
          </p:txBody>
        </p:sp>
      </p:grpSp>
      <p:grpSp>
        <p:nvGrpSpPr>
          <p:cNvPr id="6" name="object 6"/>
          <p:cNvGrpSpPr/>
          <p:nvPr/>
        </p:nvGrpSpPr>
        <p:grpSpPr>
          <a:xfrm>
            <a:off x="1032010" y="3081146"/>
            <a:ext cx="10266680" cy="1333500"/>
            <a:chOff x="1032010" y="3081146"/>
            <a:chExt cx="10266680" cy="1333500"/>
          </a:xfrm>
        </p:grpSpPr>
        <p:sp>
          <p:nvSpPr>
            <p:cNvPr id="7" name="object 7"/>
            <p:cNvSpPr/>
            <p:nvPr/>
          </p:nvSpPr>
          <p:spPr>
            <a:xfrm>
              <a:off x="1032002" y="3081146"/>
              <a:ext cx="9578975" cy="1333500"/>
            </a:xfrm>
            <a:custGeom>
              <a:rect l="l" t="t" r="r" b="b"/>
              <a:pathLst>
                <a:path w="9578975" h="1333500">
                  <a:moveTo>
                    <a:pt x="9578911" y="0"/>
                  </a:moveTo>
                  <a:lnTo>
                    <a:pt x="1657781" y="0"/>
                  </a:lnTo>
                  <a:lnTo>
                    <a:pt x="1273073" y="0"/>
                  </a:lnTo>
                  <a:lnTo>
                    <a:pt x="0" y="0"/>
                  </a:lnTo>
                  <a:lnTo>
                    <a:pt x="561492" y="661377"/>
                  </a:lnTo>
                  <a:lnTo>
                    <a:pt x="0" y="1333500"/>
                  </a:lnTo>
                  <a:lnTo>
                    <a:pt x="1273073" y="1333500"/>
                  </a:lnTo>
                  <a:lnTo>
                    <a:pt x="1657781" y="1333500"/>
                  </a:lnTo>
                  <a:lnTo>
                    <a:pt x="9578911" y="1333500"/>
                  </a:lnTo>
                  <a:lnTo>
                    <a:pt x="9578911" y="0"/>
                  </a:lnTo>
                  <a:close/>
                </a:path>
              </a:pathLst>
            </a:custGeom>
            <a:solidFill>
              <a:srgbClr val="D4D4D4"/>
            </a:solidFill>
          </p:spPr>
          <p:txBody>
            <a:bodyPr wrap="square" lIns="0" tIns="0" rIns="0" bIns="0" rtlCol="0"/>
            <a:lstStyle/>
            <a:p/>
          </p:txBody>
        </p:sp>
        <p:sp>
          <p:nvSpPr>
            <p:cNvPr id="8" name="object 8"/>
            <p:cNvSpPr/>
            <p:nvPr/>
          </p:nvSpPr>
          <p:spPr>
            <a:xfrm>
              <a:off x="9087888" y="3081146"/>
              <a:ext cx="2211070" cy="1333500"/>
            </a:xfrm>
            <a:custGeom>
              <a:rect l="l" t="t" r="r" b="b"/>
              <a:pathLst>
                <a:path w="2211070" h="1333500">
                  <a:moveTo>
                    <a:pt x="0" y="0"/>
                  </a:moveTo>
                  <a:lnTo>
                    <a:pt x="1657785" y="0"/>
                  </a:lnTo>
                  <a:lnTo>
                    <a:pt x="2210567" y="661368"/>
                  </a:lnTo>
                  <a:lnTo>
                    <a:pt x="1657785" y="1333500"/>
                  </a:lnTo>
                  <a:lnTo>
                    <a:pt x="0" y="1333500"/>
                  </a:lnTo>
                  <a:lnTo>
                    <a:pt x="561485" y="661368"/>
                  </a:lnTo>
                  <a:lnTo>
                    <a:pt x="0" y="0"/>
                  </a:lnTo>
                  <a:close/>
                </a:path>
              </a:pathLst>
            </a:custGeom>
            <a:solidFill>
              <a:srgbClr val="262626"/>
            </a:solidFill>
          </p:spPr>
          <p:txBody>
            <a:bodyPr wrap="square" lIns="0" tIns="0" rIns="0" bIns="0" rtlCol="0"/>
            <a:lstStyle/>
            <a:p/>
          </p:txBody>
        </p:sp>
      </p:grpSp>
      <p:grpSp>
        <p:nvGrpSpPr>
          <p:cNvPr id="9" name="object 9"/>
          <p:cNvGrpSpPr/>
          <p:nvPr/>
        </p:nvGrpSpPr>
        <p:grpSpPr>
          <a:xfrm>
            <a:off x="1104132" y="1348302"/>
            <a:ext cx="10266680" cy="1333500"/>
            <a:chOff x="1104132" y="1348302"/>
            <a:chExt cx="10266680" cy="1333500"/>
          </a:xfrm>
        </p:grpSpPr>
        <p:sp>
          <p:nvSpPr>
            <p:cNvPr id="10" name="object 10"/>
            <p:cNvSpPr/>
            <p:nvPr/>
          </p:nvSpPr>
          <p:spPr>
            <a:xfrm>
              <a:off x="2377205" y="1348302"/>
              <a:ext cx="8306434" cy="1333500"/>
            </a:xfrm>
            <a:custGeom>
              <a:rect l="l" t="t" r="r" b="b"/>
              <a:pathLst>
                <a:path w="8306434" h="1333500">
                  <a:moveTo>
                    <a:pt x="8305833" y="1333500"/>
                  </a:moveTo>
                  <a:lnTo>
                    <a:pt x="0" y="1333500"/>
                  </a:lnTo>
                  <a:lnTo>
                    <a:pt x="0" y="0"/>
                  </a:lnTo>
                  <a:lnTo>
                    <a:pt x="8305833" y="0"/>
                  </a:lnTo>
                  <a:lnTo>
                    <a:pt x="8305833" y="1333500"/>
                  </a:lnTo>
                  <a:close/>
                </a:path>
              </a:pathLst>
            </a:custGeom>
            <a:solidFill>
              <a:srgbClr val="D4D4D4"/>
            </a:solidFill>
          </p:spPr>
          <p:txBody>
            <a:bodyPr wrap="square" lIns="0" tIns="0" rIns="0" bIns="0" rtlCol="0"/>
            <a:lstStyle/>
            <a:p/>
          </p:txBody>
        </p:sp>
        <p:sp>
          <p:nvSpPr>
            <p:cNvPr id="11" name="object 11"/>
            <p:cNvSpPr/>
            <p:nvPr/>
          </p:nvSpPr>
          <p:spPr>
            <a:xfrm>
              <a:off x="1104132" y="1348302"/>
              <a:ext cx="2211070" cy="1333500"/>
            </a:xfrm>
            <a:custGeom>
              <a:rect l="l" t="t" r="r" b="b"/>
              <a:pathLst>
                <a:path w="2211070" h="1333500">
                  <a:moveTo>
                    <a:pt x="0" y="0"/>
                  </a:moveTo>
                  <a:lnTo>
                    <a:pt x="1657785" y="0"/>
                  </a:lnTo>
                  <a:lnTo>
                    <a:pt x="2210567" y="661368"/>
                  </a:lnTo>
                  <a:lnTo>
                    <a:pt x="1657785" y="1333499"/>
                  </a:lnTo>
                  <a:lnTo>
                    <a:pt x="0" y="1333499"/>
                  </a:lnTo>
                  <a:lnTo>
                    <a:pt x="561485" y="661368"/>
                  </a:lnTo>
                  <a:lnTo>
                    <a:pt x="0" y="0"/>
                  </a:lnTo>
                  <a:close/>
                </a:path>
              </a:pathLst>
            </a:custGeom>
            <a:solidFill>
              <a:srgbClr val="262626"/>
            </a:solidFill>
          </p:spPr>
          <p:txBody>
            <a:bodyPr wrap="square" lIns="0" tIns="0" rIns="0" bIns="0" rtlCol="0"/>
            <a:lstStyle/>
            <a:p/>
          </p:txBody>
        </p:sp>
        <p:sp>
          <p:nvSpPr>
            <p:cNvPr id="12" name="object 12"/>
            <p:cNvSpPr/>
            <p:nvPr/>
          </p:nvSpPr>
          <p:spPr>
            <a:xfrm>
              <a:off x="9160010" y="1348302"/>
              <a:ext cx="2211070" cy="1333500"/>
            </a:xfrm>
            <a:custGeom>
              <a:rect l="l" t="t" r="r" b="b"/>
              <a:pathLst>
                <a:path w="2211070" h="1333500">
                  <a:moveTo>
                    <a:pt x="0" y="0"/>
                  </a:moveTo>
                  <a:lnTo>
                    <a:pt x="1657784" y="0"/>
                  </a:lnTo>
                  <a:lnTo>
                    <a:pt x="2210567" y="661368"/>
                  </a:lnTo>
                  <a:lnTo>
                    <a:pt x="1657784" y="1333499"/>
                  </a:lnTo>
                  <a:lnTo>
                    <a:pt x="0" y="1333499"/>
                  </a:lnTo>
                  <a:lnTo>
                    <a:pt x="561485" y="661368"/>
                  </a:lnTo>
                  <a:lnTo>
                    <a:pt x="0" y="0"/>
                  </a:lnTo>
                  <a:close/>
                </a:path>
              </a:pathLst>
            </a:custGeom>
            <a:solidFill>
              <a:srgbClr val="D4D4D4"/>
            </a:solidFill>
          </p:spPr>
          <p:txBody>
            <a:bodyPr wrap="square" lIns="0" tIns="0" rIns="0" bIns="0" rtlCol="0"/>
            <a:lstStyle/>
            <a:p/>
          </p:txBody>
        </p:sp>
      </p:grpSp>
      <p:pic>
        <p:nvPicPr>
          <p:cNvPr id="13" name="object 13"/>
          <p:cNvPicPr/>
          <p:nvPr/>
        </p:nvPicPr>
        <p:blipFill>
          <a:blip r:embed="rId2"/>
          <a:stretch>
            <a:fillRect/>
          </a:stretch>
        </p:blipFill>
        <p:spPr>
          <a:xfrm>
            <a:off x="10034289" y="3847243"/>
            <a:ext cx="86981" cy="162319"/>
          </a:xfrm>
          <a:prstGeom prst="rect">
            <a:avLst/>
          </a:prstGeom>
        </p:spPr>
      </p:pic>
      <p:pic>
        <p:nvPicPr>
          <p:cNvPr id="14" name="object 14"/>
          <p:cNvPicPr/>
          <p:nvPr/>
        </p:nvPicPr>
        <p:blipFill>
          <a:blip r:embed="rId3"/>
          <a:stretch>
            <a:fillRect/>
          </a:stretch>
        </p:blipFill>
        <p:spPr>
          <a:xfrm>
            <a:off x="10177260" y="3757421"/>
            <a:ext cx="86981" cy="252231"/>
          </a:xfrm>
          <a:prstGeom prst="rect">
            <a:avLst/>
          </a:prstGeom>
        </p:spPr>
      </p:pic>
      <p:pic>
        <p:nvPicPr>
          <p:cNvPr id="15" name="object 15"/>
          <p:cNvPicPr/>
          <p:nvPr/>
        </p:nvPicPr>
        <p:blipFill>
          <a:blip r:embed="rId4"/>
          <a:stretch>
            <a:fillRect/>
          </a:stretch>
        </p:blipFill>
        <p:spPr>
          <a:xfrm>
            <a:off x="10320231" y="3757421"/>
            <a:ext cx="86981" cy="252231"/>
          </a:xfrm>
          <a:prstGeom prst="rect">
            <a:avLst/>
          </a:prstGeom>
        </p:spPr>
      </p:pic>
      <p:sp>
        <p:nvSpPr>
          <p:cNvPr id="16" name="object 16"/>
          <p:cNvSpPr/>
          <p:nvPr/>
        </p:nvSpPr>
        <p:spPr>
          <a:xfrm>
            <a:off x="9997326" y="3400044"/>
            <a:ext cx="685165" cy="695325"/>
          </a:xfrm>
          <a:custGeom>
            <a:rect l="l" t="t" r="r" b="b"/>
            <a:pathLst>
              <a:path w="685165" h="695325">
                <a:moveTo>
                  <a:pt x="549617" y="129781"/>
                </a:moveTo>
                <a:lnTo>
                  <a:pt x="543725" y="123710"/>
                </a:lnTo>
                <a:lnTo>
                  <a:pt x="537095" y="117640"/>
                </a:lnTo>
                <a:lnTo>
                  <a:pt x="420001" y="117640"/>
                </a:lnTo>
                <a:lnTo>
                  <a:pt x="420001" y="123710"/>
                </a:lnTo>
                <a:lnTo>
                  <a:pt x="414108" y="129781"/>
                </a:lnTo>
                <a:lnTo>
                  <a:pt x="420001" y="136601"/>
                </a:lnTo>
                <a:lnTo>
                  <a:pt x="420001" y="142671"/>
                </a:lnTo>
                <a:lnTo>
                  <a:pt x="445033" y="161632"/>
                </a:lnTo>
                <a:lnTo>
                  <a:pt x="327939" y="282219"/>
                </a:lnTo>
                <a:lnTo>
                  <a:pt x="327939" y="288290"/>
                </a:lnTo>
                <a:lnTo>
                  <a:pt x="291109" y="288290"/>
                </a:lnTo>
                <a:lnTo>
                  <a:pt x="285216" y="282219"/>
                </a:lnTo>
                <a:lnTo>
                  <a:pt x="229247" y="225336"/>
                </a:lnTo>
                <a:lnTo>
                  <a:pt x="219252" y="218084"/>
                </a:lnTo>
                <a:lnTo>
                  <a:pt x="207886" y="215671"/>
                </a:lnTo>
                <a:lnTo>
                  <a:pt x="196519" y="218084"/>
                </a:lnTo>
                <a:lnTo>
                  <a:pt x="20091" y="389915"/>
                </a:lnTo>
                <a:lnTo>
                  <a:pt x="14287" y="409752"/>
                </a:lnTo>
                <a:lnTo>
                  <a:pt x="14287" y="424192"/>
                </a:lnTo>
                <a:lnTo>
                  <a:pt x="14935" y="430771"/>
                </a:lnTo>
                <a:lnTo>
                  <a:pt x="16675" y="436067"/>
                </a:lnTo>
                <a:lnTo>
                  <a:pt x="20091" y="440728"/>
                </a:lnTo>
                <a:lnTo>
                  <a:pt x="32600" y="447548"/>
                </a:lnTo>
                <a:lnTo>
                  <a:pt x="42595" y="454380"/>
                </a:lnTo>
                <a:lnTo>
                  <a:pt x="53962" y="456653"/>
                </a:lnTo>
                <a:lnTo>
                  <a:pt x="65328" y="454380"/>
                </a:lnTo>
                <a:lnTo>
                  <a:pt x="75323" y="447548"/>
                </a:lnTo>
                <a:lnTo>
                  <a:pt x="186524" y="333032"/>
                </a:lnTo>
                <a:lnTo>
                  <a:pt x="196519" y="325780"/>
                </a:lnTo>
                <a:lnTo>
                  <a:pt x="207886" y="323367"/>
                </a:lnTo>
                <a:lnTo>
                  <a:pt x="219252" y="325780"/>
                </a:lnTo>
                <a:lnTo>
                  <a:pt x="229247" y="333032"/>
                </a:lnTo>
                <a:lnTo>
                  <a:pt x="278587" y="383844"/>
                </a:lnTo>
                <a:lnTo>
                  <a:pt x="286943" y="391299"/>
                </a:lnTo>
                <a:lnTo>
                  <a:pt x="294055" y="395122"/>
                </a:lnTo>
                <a:lnTo>
                  <a:pt x="301167" y="396532"/>
                </a:lnTo>
                <a:lnTo>
                  <a:pt x="309524" y="396735"/>
                </a:lnTo>
                <a:lnTo>
                  <a:pt x="317779" y="396532"/>
                </a:lnTo>
                <a:lnTo>
                  <a:pt x="324167" y="395122"/>
                </a:lnTo>
                <a:lnTo>
                  <a:pt x="329311" y="391299"/>
                </a:lnTo>
                <a:lnTo>
                  <a:pt x="333832" y="383844"/>
                </a:lnTo>
                <a:lnTo>
                  <a:pt x="394995" y="323367"/>
                </a:lnTo>
                <a:lnTo>
                  <a:pt x="430479" y="288290"/>
                </a:lnTo>
                <a:lnTo>
                  <a:pt x="500278" y="219265"/>
                </a:lnTo>
                <a:lnTo>
                  <a:pt x="525310" y="244297"/>
                </a:lnTo>
                <a:lnTo>
                  <a:pt x="531202" y="250367"/>
                </a:lnTo>
                <a:lnTo>
                  <a:pt x="543725" y="250367"/>
                </a:lnTo>
                <a:lnTo>
                  <a:pt x="549617" y="244297"/>
                </a:lnTo>
                <a:lnTo>
                  <a:pt x="549617" y="219265"/>
                </a:lnTo>
                <a:lnTo>
                  <a:pt x="549617" y="129781"/>
                </a:lnTo>
                <a:close/>
              </a:path>
              <a:path w="685165" h="695325">
                <a:moveTo>
                  <a:pt x="556831" y="320852"/>
                </a:moveTo>
                <a:lnTo>
                  <a:pt x="500316" y="270802"/>
                </a:lnTo>
                <a:lnTo>
                  <a:pt x="462635" y="301891"/>
                </a:lnTo>
                <a:lnTo>
                  <a:pt x="462635" y="587057"/>
                </a:lnTo>
                <a:lnTo>
                  <a:pt x="464820" y="596531"/>
                </a:lnTo>
                <a:lnTo>
                  <a:pt x="470547" y="604786"/>
                </a:lnTo>
                <a:lnTo>
                  <a:pt x="478523" y="610628"/>
                </a:lnTo>
                <a:lnTo>
                  <a:pt x="487502" y="612851"/>
                </a:lnTo>
                <a:lnTo>
                  <a:pt x="531964" y="612851"/>
                </a:lnTo>
                <a:lnTo>
                  <a:pt x="541248" y="610628"/>
                </a:lnTo>
                <a:lnTo>
                  <a:pt x="549198" y="604786"/>
                </a:lnTo>
                <a:lnTo>
                  <a:pt x="554748" y="596531"/>
                </a:lnTo>
                <a:lnTo>
                  <a:pt x="556831" y="587057"/>
                </a:lnTo>
                <a:lnTo>
                  <a:pt x="556831" y="320852"/>
                </a:lnTo>
                <a:close/>
              </a:path>
              <a:path w="685165" h="695325">
                <a:moveTo>
                  <a:pt x="684961" y="37769"/>
                </a:moveTo>
                <a:lnTo>
                  <a:pt x="681901" y="24231"/>
                </a:lnTo>
                <a:lnTo>
                  <a:pt x="674268" y="12090"/>
                </a:lnTo>
                <a:lnTo>
                  <a:pt x="664413" y="3352"/>
                </a:lnTo>
                <a:lnTo>
                  <a:pt x="654710" y="0"/>
                </a:lnTo>
                <a:lnTo>
                  <a:pt x="641032" y="3352"/>
                </a:lnTo>
                <a:lnTo>
                  <a:pt x="628967" y="12090"/>
                </a:lnTo>
                <a:lnTo>
                  <a:pt x="620344" y="24231"/>
                </a:lnTo>
                <a:lnTo>
                  <a:pt x="617067" y="37769"/>
                </a:lnTo>
                <a:lnTo>
                  <a:pt x="617067" y="632256"/>
                </a:lnTo>
                <a:lnTo>
                  <a:pt x="37642" y="632256"/>
                </a:lnTo>
                <a:lnTo>
                  <a:pt x="23977" y="634441"/>
                </a:lnTo>
                <a:lnTo>
                  <a:pt x="11899" y="640664"/>
                </a:lnTo>
                <a:lnTo>
                  <a:pt x="3289" y="650430"/>
                </a:lnTo>
                <a:lnTo>
                  <a:pt x="0" y="663232"/>
                </a:lnTo>
                <a:lnTo>
                  <a:pt x="3289" y="676160"/>
                </a:lnTo>
                <a:lnTo>
                  <a:pt x="11899" y="686181"/>
                </a:lnTo>
                <a:lnTo>
                  <a:pt x="23977" y="692658"/>
                </a:lnTo>
                <a:lnTo>
                  <a:pt x="37642" y="694956"/>
                </a:lnTo>
                <a:lnTo>
                  <a:pt x="654710" y="694956"/>
                </a:lnTo>
                <a:lnTo>
                  <a:pt x="667219" y="692658"/>
                </a:lnTo>
                <a:lnTo>
                  <a:pt x="676757" y="686181"/>
                </a:lnTo>
                <a:lnTo>
                  <a:pt x="682828" y="676160"/>
                </a:lnTo>
                <a:lnTo>
                  <a:pt x="684961" y="663232"/>
                </a:lnTo>
                <a:lnTo>
                  <a:pt x="684961" y="37769"/>
                </a:lnTo>
                <a:close/>
              </a:path>
            </a:pathLst>
          </a:custGeom>
          <a:solidFill>
            <a:srgbClr val="FFFFFF"/>
          </a:solidFill>
        </p:spPr>
        <p:txBody>
          <a:bodyPr wrap="square" lIns="0" tIns="0" rIns="0" bIns="0" rtlCol="0"/>
          <a:lstStyle/>
          <a:p/>
        </p:txBody>
      </p:sp>
      <p:sp>
        <p:nvSpPr>
          <p:cNvPr id="17" name="object 17"/>
          <p:cNvSpPr/>
          <p:nvPr/>
        </p:nvSpPr>
        <p:spPr>
          <a:xfrm>
            <a:off x="1940852" y="1646433"/>
            <a:ext cx="711835" cy="555625"/>
          </a:xfrm>
          <a:custGeom>
            <a:rect l="l" t="t" r="r" b="b"/>
            <a:pathLst>
              <a:path w="711835" h="555625">
                <a:moveTo>
                  <a:pt x="564096" y="129594"/>
                </a:moveTo>
                <a:lnTo>
                  <a:pt x="467394" y="46283"/>
                </a:lnTo>
                <a:lnTo>
                  <a:pt x="467394" y="18513"/>
                </a:lnTo>
                <a:lnTo>
                  <a:pt x="469241" y="11715"/>
                </a:lnTo>
                <a:lnTo>
                  <a:pt x="474109" y="5785"/>
                </a:lnTo>
                <a:lnTo>
                  <a:pt x="480993" y="1591"/>
                </a:lnTo>
                <a:lnTo>
                  <a:pt x="488883" y="0"/>
                </a:lnTo>
                <a:lnTo>
                  <a:pt x="542607" y="0"/>
                </a:lnTo>
                <a:lnTo>
                  <a:pt x="550498" y="1591"/>
                </a:lnTo>
                <a:lnTo>
                  <a:pt x="557381" y="5785"/>
                </a:lnTo>
                <a:lnTo>
                  <a:pt x="562250" y="11715"/>
                </a:lnTo>
                <a:lnTo>
                  <a:pt x="564096" y="18513"/>
                </a:lnTo>
                <a:lnTo>
                  <a:pt x="564096" y="129594"/>
                </a:lnTo>
                <a:close/>
              </a:path>
              <a:path w="711835" h="555625">
                <a:moveTo>
                  <a:pt x="37606" y="342498"/>
                </a:moveTo>
                <a:lnTo>
                  <a:pt x="16117" y="342498"/>
                </a:lnTo>
                <a:lnTo>
                  <a:pt x="16117" y="333241"/>
                </a:lnTo>
                <a:lnTo>
                  <a:pt x="4029" y="324708"/>
                </a:lnTo>
                <a:lnTo>
                  <a:pt x="0" y="313571"/>
                </a:lnTo>
                <a:lnTo>
                  <a:pt x="4029" y="300698"/>
                </a:lnTo>
                <a:lnTo>
                  <a:pt x="16117" y="286958"/>
                </a:lnTo>
                <a:lnTo>
                  <a:pt x="327713" y="18513"/>
                </a:lnTo>
                <a:lnTo>
                  <a:pt x="343662" y="8099"/>
                </a:lnTo>
                <a:lnTo>
                  <a:pt x="358604" y="4628"/>
                </a:lnTo>
                <a:lnTo>
                  <a:pt x="371531" y="8099"/>
                </a:lnTo>
                <a:lnTo>
                  <a:pt x="381436" y="18513"/>
                </a:lnTo>
                <a:lnTo>
                  <a:pt x="459243" y="83310"/>
                </a:lnTo>
                <a:lnTo>
                  <a:pt x="359947" y="83310"/>
                </a:lnTo>
                <a:lnTo>
                  <a:pt x="69840" y="333241"/>
                </a:lnTo>
                <a:lnTo>
                  <a:pt x="61781" y="338593"/>
                </a:lnTo>
                <a:lnTo>
                  <a:pt x="53723" y="341341"/>
                </a:lnTo>
                <a:lnTo>
                  <a:pt x="45664" y="342353"/>
                </a:lnTo>
                <a:lnTo>
                  <a:pt x="37606" y="342498"/>
                </a:lnTo>
                <a:close/>
              </a:path>
              <a:path w="711835" h="555625">
                <a:moveTo>
                  <a:pt x="676916" y="347126"/>
                </a:moveTo>
                <a:lnTo>
                  <a:pt x="661470" y="343655"/>
                </a:lnTo>
                <a:lnTo>
                  <a:pt x="650054" y="333241"/>
                </a:lnTo>
                <a:lnTo>
                  <a:pt x="359947" y="83310"/>
                </a:lnTo>
                <a:lnTo>
                  <a:pt x="459243" y="83310"/>
                </a:lnTo>
                <a:lnTo>
                  <a:pt x="703777" y="286958"/>
                </a:lnTo>
                <a:lnTo>
                  <a:pt x="709821" y="300698"/>
                </a:lnTo>
                <a:lnTo>
                  <a:pt x="711836" y="313571"/>
                </a:lnTo>
                <a:lnTo>
                  <a:pt x="709821" y="324708"/>
                </a:lnTo>
                <a:lnTo>
                  <a:pt x="703777" y="333241"/>
                </a:lnTo>
                <a:lnTo>
                  <a:pt x="692361" y="343655"/>
                </a:lnTo>
                <a:lnTo>
                  <a:pt x="676916" y="347126"/>
                </a:lnTo>
                <a:close/>
              </a:path>
              <a:path w="711835" h="555625">
                <a:moveTo>
                  <a:pt x="295479" y="555402"/>
                </a:moveTo>
                <a:lnTo>
                  <a:pt x="134308" y="555402"/>
                </a:lnTo>
                <a:lnTo>
                  <a:pt x="118527" y="553667"/>
                </a:lnTo>
                <a:lnTo>
                  <a:pt x="104760" y="548460"/>
                </a:lnTo>
                <a:lnTo>
                  <a:pt x="95023" y="539782"/>
                </a:lnTo>
                <a:lnTo>
                  <a:pt x="91329" y="527632"/>
                </a:lnTo>
                <a:lnTo>
                  <a:pt x="91329" y="342498"/>
                </a:lnTo>
                <a:lnTo>
                  <a:pt x="359947" y="120337"/>
                </a:lnTo>
                <a:lnTo>
                  <a:pt x="617820" y="351755"/>
                </a:lnTo>
                <a:lnTo>
                  <a:pt x="617820" y="379525"/>
                </a:lnTo>
                <a:lnTo>
                  <a:pt x="306223" y="379525"/>
                </a:lnTo>
                <a:lnTo>
                  <a:pt x="295479" y="388782"/>
                </a:lnTo>
                <a:lnTo>
                  <a:pt x="295479" y="555402"/>
                </a:lnTo>
                <a:close/>
              </a:path>
              <a:path w="711835" h="555625">
                <a:moveTo>
                  <a:pt x="585586" y="555402"/>
                </a:moveTo>
                <a:lnTo>
                  <a:pt x="413670" y="555402"/>
                </a:lnTo>
                <a:lnTo>
                  <a:pt x="413670" y="379525"/>
                </a:lnTo>
                <a:lnTo>
                  <a:pt x="617820" y="379525"/>
                </a:lnTo>
                <a:lnTo>
                  <a:pt x="617820" y="527632"/>
                </a:lnTo>
                <a:lnTo>
                  <a:pt x="615805" y="539782"/>
                </a:lnTo>
                <a:lnTo>
                  <a:pt x="609761" y="548460"/>
                </a:lnTo>
                <a:lnTo>
                  <a:pt x="599688" y="553667"/>
                </a:lnTo>
                <a:lnTo>
                  <a:pt x="585586" y="555402"/>
                </a:lnTo>
                <a:close/>
              </a:path>
            </a:pathLst>
          </a:custGeom>
          <a:solidFill>
            <a:srgbClr val="FFFFFF"/>
          </a:solidFill>
        </p:spPr>
        <p:txBody>
          <a:bodyPr wrap="square" lIns="0" tIns="0" rIns="0" bIns="0" rtlCol="0"/>
          <a:lstStyle/>
          <a:p/>
        </p:txBody>
      </p:sp>
      <p:sp>
        <p:nvSpPr>
          <p:cNvPr id="18" name="object 18"/>
          <p:cNvSpPr/>
          <p:nvPr/>
        </p:nvSpPr>
        <p:spPr>
          <a:xfrm>
            <a:off x="1975413" y="5261362"/>
            <a:ext cx="614045" cy="614045"/>
          </a:xfrm>
          <a:custGeom>
            <a:rect l="l" t="t" r="r" b="b"/>
            <a:pathLst>
              <a:path w="614044" h="614045">
                <a:moveTo>
                  <a:pt x="613870" y="245548"/>
                </a:moveTo>
                <a:lnTo>
                  <a:pt x="0" y="245548"/>
                </a:lnTo>
                <a:lnTo>
                  <a:pt x="0" y="184161"/>
                </a:lnTo>
                <a:lnTo>
                  <a:pt x="306934" y="0"/>
                </a:lnTo>
                <a:lnTo>
                  <a:pt x="613870" y="184161"/>
                </a:lnTo>
                <a:lnTo>
                  <a:pt x="613870" y="245548"/>
                </a:lnTo>
                <a:close/>
              </a:path>
              <a:path w="614044" h="614045">
                <a:moveTo>
                  <a:pt x="552482" y="552482"/>
                </a:moveTo>
                <a:lnTo>
                  <a:pt x="61386" y="552482"/>
                </a:lnTo>
                <a:lnTo>
                  <a:pt x="61386" y="245548"/>
                </a:lnTo>
                <a:lnTo>
                  <a:pt x="184161" y="245548"/>
                </a:lnTo>
                <a:lnTo>
                  <a:pt x="184161" y="491095"/>
                </a:lnTo>
                <a:lnTo>
                  <a:pt x="552482" y="491095"/>
                </a:lnTo>
                <a:lnTo>
                  <a:pt x="552482" y="552482"/>
                </a:lnTo>
                <a:close/>
              </a:path>
              <a:path w="614044" h="614045">
                <a:moveTo>
                  <a:pt x="368321" y="491095"/>
                </a:moveTo>
                <a:lnTo>
                  <a:pt x="245547" y="491095"/>
                </a:lnTo>
                <a:lnTo>
                  <a:pt x="245547" y="245548"/>
                </a:lnTo>
                <a:lnTo>
                  <a:pt x="368321" y="245548"/>
                </a:lnTo>
                <a:lnTo>
                  <a:pt x="368321" y="491095"/>
                </a:lnTo>
                <a:close/>
              </a:path>
              <a:path w="614044" h="614045">
                <a:moveTo>
                  <a:pt x="552482" y="491095"/>
                </a:moveTo>
                <a:lnTo>
                  <a:pt x="429709" y="491095"/>
                </a:lnTo>
                <a:lnTo>
                  <a:pt x="429709" y="245548"/>
                </a:lnTo>
                <a:lnTo>
                  <a:pt x="552482" y="245548"/>
                </a:lnTo>
                <a:lnTo>
                  <a:pt x="552482" y="491095"/>
                </a:lnTo>
                <a:close/>
              </a:path>
              <a:path w="614044" h="614045">
                <a:moveTo>
                  <a:pt x="613870" y="613869"/>
                </a:moveTo>
                <a:lnTo>
                  <a:pt x="0" y="613869"/>
                </a:lnTo>
                <a:lnTo>
                  <a:pt x="0" y="552482"/>
                </a:lnTo>
                <a:lnTo>
                  <a:pt x="613870" y="552482"/>
                </a:lnTo>
                <a:lnTo>
                  <a:pt x="613870" y="613869"/>
                </a:lnTo>
                <a:close/>
              </a:path>
            </a:pathLst>
          </a:custGeom>
          <a:solidFill>
            <a:srgbClr val="FFFFFF"/>
          </a:solidFill>
        </p:spPr>
        <p:txBody>
          <a:bodyPr wrap="square" lIns="0" tIns="0" rIns="0" bIns="0" rtlCol="0"/>
          <a:lstStyle/>
          <a:p/>
        </p:txBody>
      </p:sp>
      <p:grpSp>
        <p:nvGrpSpPr>
          <p:cNvPr id="19" name="object 19"/>
          <p:cNvGrpSpPr/>
          <p:nvPr/>
        </p:nvGrpSpPr>
        <p:grpSpPr>
          <a:xfrm>
            <a:off x="454963" y="331167"/>
            <a:ext cx="515620" cy="440055"/>
            <a:chOff x="454963" y="331167"/>
            <a:chExt cx="515620" cy="440055"/>
          </a:xfrm>
        </p:grpSpPr>
        <p:pic>
          <p:nvPicPr>
            <p:cNvPr id="20" name="object 20"/>
            <p:cNvPicPr/>
            <p:nvPr/>
          </p:nvPicPr>
          <p:blipFill>
            <a:blip r:embed="rId5"/>
            <a:stretch>
              <a:fillRect/>
            </a:stretch>
          </p:blipFill>
          <p:spPr>
            <a:xfrm>
              <a:off x="454963" y="331167"/>
              <a:ext cx="84147" cy="84146"/>
            </a:xfrm>
            <a:prstGeom prst="rect">
              <a:avLst/>
            </a:prstGeom>
          </p:spPr>
        </p:pic>
        <p:pic>
          <p:nvPicPr>
            <p:cNvPr id="21" name="object 21"/>
            <p:cNvPicPr/>
            <p:nvPr/>
          </p:nvPicPr>
          <p:blipFill>
            <a:blip r:embed="rId6"/>
            <a:stretch>
              <a:fillRect/>
            </a:stretch>
          </p:blipFill>
          <p:spPr>
            <a:xfrm>
              <a:off x="575049" y="337742"/>
              <a:ext cx="78137" cy="78136"/>
            </a:xfrm>
            <a:prstGeom prst="rect">
              <a:avLst/>
            </a:prstGeom>
          </p:spPr>
        </p:pic>
        <p:pic>
          <p:nvPicPr>
            <p:cNvPr id="22" name="object 22"/>
            <p:cNvPicPr/>
            <p:nvPr/>
          </p:nvPicPr>
          <p:blipFill>
            <a:blip r:embed="rId7"/>
            <a:stretch>
              <a:fillRect/>
            </a:stretch>
          </p:blipFill>
          <p:spPr>
            <a:xfrm>
              <a:off x="689124" y="339459"/>
              <a:ext cx="74704" cy="74703"/>
            </a:xfrm>
            <a:prstGeom prst="rect">
              <a:avLst/>
            </a:prstGeom>
          </p:spPr>
        </p:pic>
        <p:pic>
          <p:nvPicPr>
            <p:cNvPr id="23" name="object 23"/>
            <p:cNvPicPr/>
            <p:nvPr/>
          </p:nvPicPr>
          <p:blipFill>
            <a:blip r:embed="rId8"/>
            <a:stretch>
              <a:fillRect/>
            </a:stretch>
          </p:blipFill>
          <p:spPr>
            <a:xfrm>
              <a:off x="799767" y="348429"/>
              <a:ext cx="69238" cy="69237"/>
            </a:xfrm>
            <a:prstGeom prst="rect">
              <a:avLst/>
            </a:prstGeom>
          </p:spPr>
        </p:pic>
        <p:pic>
          <p:nvPicPr>
            <p:cNvPr id="24" name="object 24"/>
            <p:cNvPicPr/>
            <p:nvPr/>
          </p:nvPicPr>
          <p:blipFill>
            <a:blip r:embed="rId9"/>
            <a:stretch>
              <a:fillRect/>
            </a:stretch>
          </p:blipFill>
          <p:spPr>
            <a:xfrm>
              <a:off x="904944" y="344296"/>
              <a:ext cx="65594" cy="65593"/>
            </a:xfrm>
            <a:prstGeom prst="rect">
              <a:avLst/>
            </a:prstGeom>
          </p:spPr>
        </p:pic>
        <p:pic>
          <p:nvPicPr>
            <p:cNvPr id="25" name="object 25"/>
            <p:cNvPicPr/>
            <p:nvPr/>
          </p:nvPicPr>
          <p:blipFill>
            <a:blip r:embed="rId10"/>
            <a:stretch>
              <a:fillRect/>
            </a:stretch>
          </p:blipFill>
          <p:spPr>
            <a:xfrm>
              <a:off x="454963" y="448941"/>
              <a:ext cx="84147" cy="84146"/>
            </a:xfrm>
            <a:prstGeom prst="rect">
              <a:avLst/>
            </a:prstGeom>
          </p:spPr>
        </p:pic>
        <p:pic>
          <p:nvPicPr>
            <p:cNvPr id="26" name="object 26"/>
            <p:cNvPicPr/>
            <p:nvPr/>
          </p:nvPicPr>
          <p:blipFill>
            <a:blip r:embed="rId6"/>
            <a:stretch>
              <a:fillRect/>
            </a:stretch>
          </p:blipFill>
          <p:spPr>
            <a:xfrm>
              <a:off x="575049" y="455516"/>
              <a:ext cx="78137" cy="78136"/>
            </a:xfrm>
            <a:prstGeom prst="rect">
              <a:avLst/>
            </a:prstGeom>
          </p:spPr>
        </p:pic>
        <p:pic>
          <p:nvPicPr>
            <p:cNvPr id="27" name="object 27"/>
            <p:cNvPicPr/>
            <p:nvPr/>
          </p:nvPicPr>
          <p:blipFill>
            <a:blip r:embed="rId7"/>
            <a:stretch>
              <a:fillRect/>
            </a:stretch>
          </p:blipFill>
          <p:spPr>
            <a:xfrm>
              <a:off x="689124" y="457232"/>
              <a:ext cx="74703" cy="74704"/>
            </a:xfrm>
            <a:prstGeom prst="rect">
              <a:avLst/>
            </a:prstGeom>
          </p:spPr>
        </p:pic>
        <p:pic>
          <p:nvPicPr>
            <p:cNvPr id="28" name="object 28"/>
            <p:cNvPicPr/>
            <p:nvPr/>
          </p:nvPicPr>
          <p:blipFill>
            <a:blip r:embed="rId11"/>
            <a:stretch>
              <a:fillRect/>
            </a:stretch>
          </p:blipFill>
          <p:spPr>
            <a:xfrm>
              <a:off x="799767" y="466202"/>
              <a:ext cx="69237" cy="69237"/>
            </a:xfrm>
            <a:prstGeom prst="rect">
              <a:avLst/>
            </a:prstGeom>
          </p:spPr>
        </p:pic>
        <p:pic>
          <p:nvPicPr>
            <p:cNvPr id="29" name="object 29"/>
            <p:cNvPicPr/>
            <p:nvPr/>
          </p:nvPicPr>
          <p:blipFill>
            <a:blip r:embed="rId9"/>
            <a:stretch>
              <a:fillRect/>
            </a:stretch>
          </p:blipFill>
          <p:spPr>
            <a:xfrm>
              <a:off x="904944" y="462069"/>
              <a:ext cx="65594" cy="65594"/>
            </a:xfrm>
            <a:prstGeom prst="rect">
              <a:avLst/>
            </a:prstGeom>
          </p:spPr>
        </p:pic>
        <p:pic>
          <p:nvPicPr>
            <p:cNvPr id="30" name="object 30"/>
            <p:cNvPicPr/>
            <p:nvPr/>
          </p:nvPicPr>
          <p:blipFill>
            <a:blip r:embed="rId10"/>
            <a:stretch>
              <a:fillRect/>
            </a:stretch>
          </p:blipFill>
          <p:spPr>
            <a:xfrm>
              <a:off x="454963" y="566714"/>
              <a:ext cx="84147" cy="84146"/>
            </a:xfrm>
            <a:prstGeom prst="rect">
              <a:avLst/>
            </a:prstGeom>
          </p:spPr>
        </p:pic>
        <p:pic>
          <p:nvPicPr>
            <p:cNvPr id="31" name="object 31"/>
            <p:cNvPicPr/>
            <p:nvPr/>
          </p:nvPicPr>
          <p:blipFill>
            <a:blip r:embed="rId12"/>
            <a:stretch>
              <a:fillRect/>
            </a:stretch>
          </p:blipFill>
          <p:spPr>
            <a:xfrm>
              <a:off x="575049" y="573290"/>
              <a:ext cx="78137" cy="78136"/>
            </a:xfrm>
            <a:prstGeom prst="rect">
              <a:avLst/>
            </a:prstGeom>
          </p:spPr>
        </p:pic>
        <p:pic>
          <p:nvPicPr>
            <p:cNvPr id="32" name="object 32"/>
            <p:cNvPicPr/>
            <p:nvPr/>
          </p:nvPicPr>
          <p:blipFill>
            <a:blip r:embed="rId13"/>
            <a:stretch>
              <a:fillRect/>
            </a:stretch>
          </p:blipFill>
          <p:spPr>
            <a:xfrm>
              <a:off x="689124" y="575006"/>
              <a:ext cx="74703" cy="74704"/>
            </a:xfrm>
            <a:prstGeom prst="rect">
              <a:avLst/>
            </a:prstGeom>
          </p:spPr>
        </p:pic>
        <p:pic>
          <p:nvPicPr>
            <p:cNvPr id="33" name="object 33"/>
            <p:cNvPicPr/>
            <p:nvPr/>
          </p:nvPicPr>
          <p:blipFill>
            <a:blip r:embed="rId11"/>
            <a:stretch>
              <a:fillRect/>
            </a:stretch>
          </p:blipFill>
          <p:spPr>
            <a:xfrm>
              <a:off x="799767" y="583976"/>
              <a:ext cx="69237" cy="69237"/>
            </a:xfrm>
            <a:prstGeom prst="rect">
              <a:avLst/>
            </a:prstGeom>
          </p:spPr>
        </p:pic>
        <p:pic>
          <p:nvPicPr>
            <p:cNvPr id="34" name="object 34"/>
            <p:cNvPicPr/>
            <p:nvPr/>
          </p:nvPicPr>
          <p:blipFill>
            <a:blip r:embed="rId9"/>
            <a:stretch>
              <a:fillRect/>
            </a:stretch>
          </p:blipFill>
          <p:spPr>
            <a:xfrm>
              <a:off x="904944" y="579843"/>
              <a:ext cx="65594" cy="65594"/>
            </a:xfrm>
            <a:prstGeom prst="rect">
              <a:avLst/>
            </a:prstGeom>
          </p:spPr>
        </p:pic>
        <p:pic>
          <p:nvPicPr>
            <p:cNvPr id="35" name="object 35"/>
            <p:cNvPicPr/>
            <p:nvPr/>
          </p:nvPicPr>
          <p:blipFill>
            <a:blip r:embed="rId5"/>
            <a:stretch>
              <a:fillRect/>
            </a:stretch>
          </p:blipFill>
          <p:spPr>
            <a:xfrm>
              <a:off x="454963" y="684488"/>
              <a:ext cx="84147" cy="84146"/>
            </a:xfrm>
            <a:prstGeom prst="rect">
              <a:avLst/>
            </a:prstGeom>
          </p:spPr>
        </p:pic>
        <p:pic>
          <p:nvPicPr>
            <p:cNvPr id="36" name="object 36"/>
            <p:cNvPicPr/>
            <p:nvPr/>
          </p:nvPicPr>
          <p:blipFill>
            <a:blip r:embed="rId12"/>
            <a:stretch>
              <a:fillRect/>
            </a:stretch>
          </p:blipFill>
          <p:spPr>
            <a:xfrm>
              <a:off x="575049" y="691063"/>
              <a:ext cx="78137" cy="78136"/>
            </a:xfrm>
            <a:prstGeom prst="rect">
              <a:avLst/>
            </a:prstGeom>
          </p:spPr>
        </p:pic>
        <p:pic>
          <p:nvPicPr>
            <p:cNvPr id="37" name="object 37"/>
            <p:cNvPicPr/>
            <p:nvPr/>
          </p:nvPicPr>
          <p:blipFill>
            <a:blip r:embed="rId7"/>
            <a:stretch>
              <a:fillRect/>
            </a:stretch>
          </p:blipFill>
          <p:spPr>
            <a:xfrm>
              <a:off x="689124" y="692780"/>
              <a:ext cx="74703" cy="74704"/>
            </a:xfrm>
            <a:prstGeom prst="rect">
              <a:avLst/>
            </a:prstGeom>
          </p:spPr>
        </p:pic>
        <p:pic>
          <p:nvPicPr>
            <p:cNvPr id="38" name="object 38"/>
            <p:cNvPicPr/>
            <p:nvPr/>
          </p:nvPicPr>
          <p:blipFill>
            <a:blip r:embed="rId8"/>
            <a:stretch>
              <a:fillRect/>
            </a:stretch>
          </p:blipFill>
          <p:spPr>
            <a:xfrm>
              <a:off x="799767" y="701750"/>
              <a:ext cx="69237" cy="69237"/>
            </a:xfrm>
            <a:prstGeom prst="rect">
              <a:avLst/>
            </a:prstGeom>
          </p:spPr>
        </p:pic>
        <p:pic>
          <p:nvPicPr>
            <p:cNvPr id="39" name="object 39"/>
            <p:cNvPicPr/>
            <p:nvPr/>
          </p:nvPicPr>
          <p:blipFill>
            <a:blip r:embed="rId9"/>
            <a:stretch>
              <a:fillRect/>
            </a:stretch>
          </p:blipFill>
          <p:spPr>
            <a:xfrm>
              <a:off x="904944" y="697617"/>
              <a:ext cx="65594" cy="65594"/>
            </a:xfrm>
            <a:prstGeom prst="rect">
              <a:avLst/>
            </a:prstGeom>
          </p:spPr>
        </p:pic>
      </p:grpSp>
      <p:sp>
        <p:nvSpPr>
          <p:cNvPr id="40" name="object 40"/>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竞争策略差异解读</a:t>
            </a:r>
          </a:p>
        </p:txBody>
      </p:sp>
      <p:sp>
        <p:nvSpPr>
          <p:cNvPr id="41" name="object 41"/>
          <p:cNvSpPr txBox="1"/>
          <p:nvPr/>
        </p:nvSpPr>
        <p:spPr>
          <a:xfrm>
            <a:off x="3368008" y="4974291"/>
            <a:ext cx="7150100" cy="108077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营销手</a:t>
            </a:r>
            <a:r>
              <a:rPr sz="1700" b="1" spc="-50">
                <a:solidFill>
                  <a:srgbClr val="262626"/>
                </a:solidFill>
                <a:latin typeface="微软雅黑"/>
                <a:cs typeface="微软雅黑"/>
              </a:rPr>
              <a:t>段</a:t>
            </a:r>
            <a:endParaRPr sz="1700">
              <a:latin typeface="微软雅黑"/>
              <a:cs typeface="微软雅黑"/>
            </a:endParaRPr>
          </a:p>
          <a:p>
            <a:pPr marL="12700" marR="5080">
              <a:lnSpc>
                <a:spcPct val="189700"/>
              </a:lnSpc>
              <a:spcBef>
                <a:spcPts val="545"/>
              </a:spcBef>
            </a:pPr>
            <a:r>
              <a:rPr sz="1250">
                <a:latin typeface="微软雅黑"/>
                <a:cs typeface="微软雅黑"/>
              </a:rPr>
              <a:t>各品牌在营销手段上也存在差异，例如海尔和美的更注重线上营销和社交媒体推广，而西门子和松</a:t>
            </a:r>
            <a:r>
              <a:rPr sz="1250" spc="-50">
                <a:latin typeface="微软雅黑"/>
                <a:cs typeface="微软雅黑"/>
              </a:rPr>
              <a:t>下</a:t>
            </a:r>
            <a:r>
              <a:rPr sz="1250">
                <a:latin typeface="微软雅黑"/>
                <a:cs typeface="微软雅黑"/>
              </a:rPr>
              <a:t>则更注重线下体验和品牌形象塑造</a:t>
            </a:r>
            <a:r>
              <a:rPr sz="1250" spc="-50">
                <a:latin typeface="微软雅黑"/>
                <a:cs typeface="微软雅黑"/>
              </a:rPr>
              <a:t>。</a:t>
            </a:r>
            <a:endParaRPr sz="1250">
              <a:latin typeface="微软雅黑"/>
              <a:cs typeface="微软雅黑"/>
            </a:endParaRPr>
          </a:p>
        </p:txBody>
      </p:sp>
      <p:sp>
        <p:nvSpPr>
          <p:cNvPr id="42" name="object 42"/>
          <p:cNvSpPr txBox="1"/>
          <p:nvPr/>
        </p:nvSpPr>
        <p:spPr>
          <a:xfrm>
            <a:off x="3510067" y="1516488"/>
            <a:ext cx="7312025" cy="82550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产品差异</a:t>
            </a:r>
            <a:r>
              <a:rPr sz="1700" b="1" spc="-50">
                <a:solidFill>
                  <a:srgbClr val="262626"/>
                </a:solidFill>
                <a:latin typeface="微软雅黑"/>
                <a:cs typeface="微软雅黑"/>
              </a:rPr>
              <a:t>化</a:t>
            </a:r>
            <a:endParaRPr sz="1700">
              <a:latin typeface="微软雅黑"/>
              <a:cs typeface="微软雅黑"/>
            </a:endParaRPr>
          </a:p>
          <a:p>
            <a:pPr>
              <a:lnSpc>
                <a:spcPct val="100000"/>
              </a:lnSpc>
              <a:spcBef>
                <a:spcPts val="55"/>
              </a:spcBef>
            </a:pPr>
            <a:endParaRPr sz="1450">
              <a:latin typeface="微软雅黑"/>
              <a:cs typeface="微软雅黑"/>
            </a:endParaRPr>
          </a:p>
          <a:p>
            <a:pPr marL="12700">
              <a:lnSpc>
                <a:spcPct val="100000"/>
              </a:lnSpc>
            </a:pPr>
            <a:r>
              <a:rPr sz="1250">
                <a:latin typeface="微软雅黑"/>
                <a:cs typeface="微软雅黑"/>
              </a:rPr>
              <a:t>各品牌在产品设计和功能上寻求差异化，例如海尔推出的大容量、多门冰箱，美的推出的智能冰箱等</a:t>
            </a:r>
            <a:r>
              <a:rPr sz="1250" spc="-50">
                <a:latin typeface="微软雅黑"/>
                <a:cs typeface="微软雅黑"/>
              </a:rPr>
              <a:t>。</a:t>
            </a:r>
            <a:endParaRPr sz="1250">
              <a:latin typeface="微软雅黑"/>
              <a:cs typeface="微软雅黑"/>
            </a:endParaRPr>
          </a:p>
        </p:txBody>
      </p:sp>
      <p:sp>
        <p:nvSpPr>
          <p:cNvPr id="43" name="object 43"/>
          <p:cNvSpPr txBox="1"/>
          <p:nvPr/>
        </p:nvSpPr>
        <p:spPr>
          <a:xfrm>
            <a:off x="1758226" y="3216655"/>
            <a:ext cx="7150100" cy="1080770"/>
          </a:xfrm>
          <a:prstGeom prst="rect">
            <a:avLst/>
          </a:prstGeom>
        </p:spPr>
        <p:txBody>
          <a:bodyPr vert="horz" wrap="square" lIns="0" tIns="15875" rIns="0" bIns="0" rtlCol="0">
            <a:spAutoFit/>
          </a:bodyPr>
          <a:lstStyle/>
          <a:p>
            <a:pPr marL="12700">
              <a:lnSpc>
                <a:spcPct val="100000"/>
              </a:lnSpc>
              <a:spcBef>
                <a:spcPts val="125"/>
              </a:spcBef>
            </a:pPr>
            <a:r>
              <a:rPr sz="1700" b="1">
                <a:solidFill>
                  <a:srgbClr val="262626"/>
                </a:solidFill>
                <a:latin typeface="微软雅黑"/>
                <a:cs typeface="微软雅黑"/>
              </a:rPr>
              <a:t>价格策</a:t>
            </a:r>
            <a:r>
              <a:rPr sz="1700" b="1" spc="-50">
                <a:solidFill>
                  <a:srgbClr val="262626"/>
                </a:solidFill>
                <a:latin typeface="微软雅黑"/>
                <a:cs typeface="微软雅黑"/>
              </a:rPr>
              <a:t>略</a:t>
            </a:r>
            <a:endParaRPr sz="1700">
              <a:latin typeface="微软雅黑"/>
              <a:cs typeface="微软雅黑"/>
            </a:endParaRPr>
          </a:p>
          <a:p>
            <a:pPr marL="12700" marR="5080">
              <a:lnSpc>
                <a:spcPct val="189700"/>
              </a:lnSpc>
              <a:spcBef>
                <a:spcPts val="545"/>
              </a:spcBef>
            </a:pPr>
            <a:r>
              <a:rPr sz="1250">
                <a:latin typeface="微软雅黑"/>
                <a:cs typeface="微软雅黑"/>
              </a:rPr>
              <a:t>不同品牌的价格策略也有所不同，例如海尔和美的在中低端市场上采取性价比较高的策略，而西门</a:t>
            </a:r>
            <a:r>
              <a:rPr sz="1250" spc="-50">
                <a:latin typeface="微软雅黑"/>
                <a:cs typeface="微软雅黑"/>
              </a:rPr>
              <a:t>子</a:t>
            </a:r>
            <a:r>
              <a:rPr sz="1250">
                <a:latin typeface="微软雅黑"/>
                <a:cs typeface="微软雅黑"/>
              </a:rPr>
              <a:t>和松下则更注重高端市场的高品质和高价格策略</a:t>
            </a:r>
            <a:r>
              <a:rPr sz="1250" spc="-50">
                <a:latin typeface="微软雅黑"/>
                <a:cs typeface="微软雅黑"/>
              </a:rPr>
              <a:t>。</a:t>
            </a:r>
            <a:endParaRPr sz="125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https://d.book118.com/198016012021006044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Calibri Light</vt:lpstr>
      <vt:lpstr>Office Theme</vt:lpstr>
      <vt:lpstr>家用电冰箱行业报告</vt:lpstr>
      <vt:lpstr>目录</vt:lpstr>
      <vt:lpstr>Part</vt:lpstr>
      <vt:lpstr>家用电冰箱定义及分类</vt:lpstr>
      <vt:lpstr>行业发展历程回顾</vt:lpstr>
      <vt:lpstr>市场规模与增长趋势</vt:lpstr>
      <vt:lpstr>Part</vt:lpstr>
      <vt:lpstr>原材料供应与成本分析</vt:lpstr>
      <vt:lpstr>生产工艺流程简介</vt:lpstr>
      <vt:lpstr>销售渠道与消费者群体特征</vt:lpstr>
      <vt:lpstr>Part</vt:lpstr>
      <vt:lpstr>主要品牌市场份额对比</vt:lpstr>
      <vt:lpstr>竞争策略差异解读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2024-09-24T00:40:46.100</cp:lastPrinted>
  <dcterms:created xsi:type="dcterms:W3CDTF">2024-09-23T16:40:46Z</dcterms:created>
  <dcterms:modified xsi:type="dcterms:W3CDTF">2024-09-23T16:40:47Z</dcterms:modified>
</cp:coreProperties>
</file>