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4A229-8137-4E7E-8209-33C1E2F0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59D5E-3B8D-4008-B678-590FC1F6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8D70B-8A4D-4F43-9A15-CD7451DC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889C-2C3E-46BC-8D2F-2CD0AD7C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81D21-D1B5-494F-B546-0D3D8359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9B223-297B-400B-9BEA-0941AB724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1C7CA-286E-4475-A8BB-D39A5735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3399B-3A32-46BD-A5F5-460FDE9C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642C4-F6DB-420D-8417-AA7E3DFE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D47FB-929F-4A05-A272-9E8F097BD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6EC6B-FA57-46BB-846B-E600F2E9B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31" Type="http://schemas.openxmlformats.org/officeDocument/2006/relationships/tags" Target="../tags/tag193.xml" /><Relationship Id="rId32" Type="http://schemas.openxmlformats.org/officeDocument/2006/relationships/tags" Target="../tags/tag194.xml" /><Relationship Id="rId33" Type="http://schemas.openxmlformats.org/officeDocument/2006/relationships/tags" Target="../tags/tag19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16107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中骨盆狭窄的护理查房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中骨盆狭窄概述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中骨盆狭窄概述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29" name="任意多边形 28"/>
          <p:cNvSpPr/>
          <p:nvPr>
            <p:custDataLst>
              <p:tags r:id="rId2"/>
            </p:custDataLst>
          </p:nvPr>
        </p:nvSpPr>
        <p:spPr>
          <a:xfrm>
            <a:off x="1747162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 26"/>
          <p:cNvSpPr/>
          <p:nvPr>
            <p:custDataLst>
              <p:tags r:id="rId3"/>
            </p:custDataLst>
          </p:nvPr>
        </p:nvSpPr>
        <p:spPr>
          <a:xfrm>
            <a:off x="1701156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0" name="任意多边形 49"/>
          <p:cNvSpPr/>
          <p:nvPr>
            <p:custDataLst>
              <p:tags r:id="rId4"/>
            </p:custDataLst>
          </p:nvPr>
        </p:nvSpPr>
        <p:spPr>
          <a:xfrm>
            <a:off x="5910310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任意多边形 50"/>
          <p:cNvSpPr/>
          <p:nvPr>
            <p:custDataLst>
              <p:tags r:id="rId5"/>
            </p:custDataLst>
          </p:nvPr>
        </p:nvSpPr>
        <p:spPr>
          <a:xfrm>
            <a:off x="5864304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6" name="任意多边形 45"/>
          <p:cNvSpPr/>
          <p:nvPr>
            <p:custDataLst>
              <p:tags r:id="rId6"/>
            </p:custDataLst>
          </p:nvPr>
        </p:nvSpPr>
        <p:spPr>
          <a:xfrm>
            <a:off x="3828736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任意多边形 46"/>
          <p:cNvSpPr/>
          <p:nvPr>
            <p:custDataLst>
              <p:tags r:id="rId7"/>
            </p:custDataLst>
          </p:nvPr>
        </p:nvSpPr>
        <p:spPr>
          <a:xfrm>
            <a:off x="3782730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4" name="任意多边形 53"/>
          <p:cNvSpPr/>
          <p:nvPr>
            <p:custDataLst>
              <p:tags r:id="rId8"/>
            </p:custDataLst>
          </p:nvPr>
        </p:nvSpPr>
        <p:spPr>
          <a:xfrm>
            <a:off x="7991884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任意多边形 54"/>
          <p:cNvSpPr/>
          <p:nvPr>
            <p:custDataLst>
              <p:tags r:id="rId9"/>
            </p:custDataLst>
          </p:nvPr>
        </p:nvSpPr>
        <p:spPr>
          <a:xfrm>
            <a:off x="7945879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8" name="任意多边形 57"/>
          <p:cNvSpPr/>
          <p:nvPr>
            <p:custDataLst>
              <p:tags r:id="rId10"/>
            </p:custDataLst>
          </p:nvPr>
        </p:nvSpPr>
        <p:spPr>
          <a:xfrm>
            <a:off x="10073458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任意多边形 58"/>
          <p:cNvSpPr/>
          <p:nvPr>
            <p:custDataLst>
              <p:tags r:id="rId11"/>
            </p:custDataLst>
          </p:nvPr>
        </p:nvSpPr>
        <p:spPr>
          <a:xfrm>
            <a:off x="10027453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" name="圆角矩形 3"/>
          <p:cNvSpPr/>
          <p:nvPr>
            <p:custDataLst>
              <p:tags r:id="rId12"/>
            </p:custDataLst>
          </p:nvPr>
        </p:nvSpPr>
        <p:spPr>
          <a:xfrm>
            <a:off x="476091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诊断标准包括：骨盆入口平面狭窄、中骨盆平面狭窄和出口平面狭窄。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3"/>
            </p:custDataLst>
          </p:nvPr>
        </p:nvSpPr>
        <p:spPr>
          <a:xfrm>
            <a:off x="608330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中骨盆狭窄是指骨盆入口、中骨盆和出口的狭窄，导致分娩困难。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14"/>
            </p:custDataLst>
          </p:nvPr>
        </p:nvSpPr>
        <p:spPr>
          <a:xfrm>
            <a:off x="891350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骨盆入口平面狭窄是指坐骨结节间径（IS）和坐骨切迹宽度（CS）的减小。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5"/>
            </p:custDataLst>
          </p:nvPr>
        </p:nvSpPr>
        <p:spPr>
          <a:xfrm>
            <a:off x="2679345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中骨盆平面狭窄是指坐骨棘间径（IC）和坐骨切迹宽度（CS）的减小。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6"/>
            </p:custDataLst>
          </p:nvPr>
        </p:nvSpPr>
        <p:spPr>
          <a:xfrm>
            <a:off x="6841739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出口平面狭窄是指坐骨结节间径（IS）和坐骨切迹宽度（CS）的减小。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骨盆发育异常：先天性骨盆发育不良，导致骨盆狭窄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骨盆肿瘤：骨盆肿瘤压迫骨盆，导致骨盆狭窄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骨盆外伤：外伤导致骨盆骨折、骨盆环损伤，引起骨盆狭窄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骨盆炎症：骨盆炎症导致骨盆结构破坏，引起骨盆狭窄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疾病发展过程和预后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疾病发展过程：中骨盆狭窄是指骨盆入口、中骨盆及出口的狭窄，可导致难产、胎位异常、产后出血等。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治疗方法：包括保守治疗、手术治疗等，具体治疗方案需根据患者的具体情况制定。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预后：中骨盆狭窄的预后与患者的病情严重程度、治疗方法以及是否及时就诊等因素有关。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预防措施：定期进行产前检查，及时发现并处理骨盆狭窄问题，降低难产风险。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病史：无重大疾病史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诊断：中骨盆狭窄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入院时间：2022年10月1日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08330" y="3669937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597631" y="3664853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673064" y="5015802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现病史：患者近期的病情变化和治疗经过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67049" y="3712511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40576" y="450490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534561" y="3664853"/>
            <a:ext cx="635" cy="13484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608087" y="5257905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心理状况：患者的情绪、心理压力等心理状况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705553" y="4088057"/>
            <a:ext cx="1852947" cy="4657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116417" y="2674200"/>
            <a:ext cx="0" cy="935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059678" y="2142336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主诉：患者自述的主要症状和持续时间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9048899" y="2270695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94701" y="1748362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生活习惯：患者的饮食、运动、作息等生活习惯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1387" y="3340143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27190" y="2812091"/>
            <a:ext cx="2112207" cy="4619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3281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500328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467839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565305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632026" y="3685823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049696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984084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6572" y="3603215"/>
            <a:ext cx="133443" cy="13344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40035" y="4077806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40035" y="3929244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30874" y="3929926"/>
            <a:ext cx="89000" cy="1483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69037" y="4089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家族史：是否有家族遗传病或类似疾病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40035" y="1370983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40035" y="1221740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30874" y="1222421"/>
            <a:ext cx="89000" cy="1483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69037" y="1374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40035" y="2724395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40035" y="2575151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30874" y="2576514"/>
            <a:ext cx="89000" cy="1483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69037" y="2735980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既往病史：是否有其他疾病或手术史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40035" y="5431899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40035" y="5282655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30874" y="5283337"/>
            <a:ext cx="89000" cy="1483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69037" y="5442802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生活习惯：饮食、运动、作息等生活习惯对疾病的影响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诊断过程和结果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282" y="423100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353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实验室检查：血常规、尿常规、生化等，了解患者身体状况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502" y="423100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诊断结果：根据检查结果，判断患者是否患有中骨盆狭窄，并确定狭窄程度和类型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722" y="423100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治疗方案：根据诊断结果，制定相应的治疗方案，包括保守治疗、手术治疗等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330" y="173038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病史采集：了解患者年龄、性别、职业、生活习惯等基本信息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3916" y="173038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体格检查：观察患者体态、步态、关节活动度等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136" y="173038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影像学检查：X线片、CT、MRI等，了解骨盆结构及狭窄程度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原因：中骨盆狭窄导致分娩困难，产程延长，胎儿压迫等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症状：腹部疼痛，腰背疼痛，骨盆疼痛等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护理措施：镇痛药物，分娩镇痛，心理疏导等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预防措施：孕期检查，控制体重，合理运动等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https://d.book118.com/198016107142006037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5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5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2_1"/>
  <p:tag name="KSO_WM_UNIT_INDEX" val="1_2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1_1"/>
  <p:tag name="KSO_WM_UNIT_INDEX" val="1_1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3_1"/>
  <p:tag name="KSO_WM_UNIT_INDEX" val="1_3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4_1"/>
  <p:tag name="KSO_WM_UNIT_INDEX" val="1_4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5*l_h_f*1_5_1"/>
  <p:tag name="KSO_WM_UNIT_INDEX" val="1_5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5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6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中骨盆狭窄的护理查房</vt:lpstr>
      <vt:lpstr>目录</vt:lpstr>
      <vt:lpstr>中骨盆狭窄概述</vt:lpstr>
      <vt:lpstr>定义和诊断标准</vt:lpstr>
      <vt:lpstr>病因和发病机制</vt:lpstr>
      <vt:lpstr>疾病发展过程和预后</vt:lpstr>
      <vt:lpstr>病例汇报</vt:lpstr>
      <vt:lpstr>患者基本信息</vt:lpstr>
      <vt:lpstr>主诉和现病史</vt:lpstr>
      <vt:lpstr>既往史和家族史</vt:lpstr>
      <vt:lpstr>诊断过程和结果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2024-09-18T01:29:26.292</cp:lastPrinted>
  <dcterms:created xsi:type="dcterms:W3CDTF">2024-09-17T17:29:26Z</dcterms:created>
  <dcterms:modified xsi:type="dcterms:W3CDTF">2024-09-17T17:29:29Z</dcterms:modified>
</cp:coreProperties>
</file>