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C908151-9FAA-493D-BBCA-8278B1BBFBA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8F3235-5BAA-4F62-B75A-6F2EA87433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D51BFB-2D17-4412-BC11-3BD85DDEF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9FA5E4-2E90-49FA-9220-AED7792BB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DA6D0F-D83C-45FF-AF36-E4FDE572D8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430C4F-C84D-4475-B4ED-44C1A7CADA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57C155-6757-4379-9082-DE20CF3D0C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31AD18-245C-40FE-B3D6-D7FCCAC65B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EB9ED3-7C14-4961-86E9-502483DBE0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025F53-C065-4BD2-80FE-AE6A16563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1BBC7-9EEA-4AD9-8A3D-4D3415A56D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096DB4-89FE-4E08-B8D4-FDD7441F3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C95BB50-CDC3-49F4-8B9C-860F372D0D1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D2470FD-D2DB-4806-89C8-C76BB19B7B8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25033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制度建设管理咨询中的制度设计与运营</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简介</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制度设计的理论基础</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制度运营的实践应用</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制度设计与运营的行业实践</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制度建设管理咨询的未来趋势</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研究背景</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制度建设管理咨询对于组织的发展和运营至关重要。制度设计与运营是制度建设管理咨询的核心内容。本研究旨在探讨制度设计与运营在管理咨询中的重要性和实践意义。</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研究目的</a:t>
            </a:r>
            <a:endParaRPr lang="en-US" sz="3500" b="0" strike="noStrike" spc="-1">
              <a:solidFill>
                <a:srgbClr val="000000"/>
              </a:solidFill>
              <a:latin typeface="Arial"/>
            </a:endParaRPr>
          </a:p>
        </p:txBody>
      </p:sp>
      <p:sp>
        <p:nvSpPr>
          <p:cNvPr id="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探讨制度设计与运营在管理咨询中的基本原理和方法。分析不同行业领域下的制度设计与运营案例。探讨制度建设管理咨询对于组织发展的影响和作用。</a:t>
            </a:r>
            <a:endParaRPr lang="en-US" sz="2500" b="0" strike="noStrike" spc="-1">
              <a:solidFill>
                <a:srgbClr val="000000"/>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研究意义</a:t>
            </a:r>
            <a:endParaRPr lang="en-US" sz="3600" b="0" strike="noStrike" spc="-1">
              <a:solidFill>
                <a:schemeClr val="dk1"/>
              </a:solidFill>
              <a:latin typeface="Arial"/>
            </a:endParaRPr>
          </a:p>
        </p:txBody>
      </p:sp>
      <p:sp>
        <p:nvSpPr>
          <p:cNvPr id="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为组织提供有效的制度建设管理咨询服务</a:t>
            </a:r>
            <a:endParaRPr lang="en-US" sz="1500" b="0" strike="noStrike" spc="-1">
              <a:solidFill>
                <a:srgbClr val="000000"/>
              </a:solidFill>
              <a:latin typeface="Arial"/>
            </a:endParaRPr>
          </a:p>
        </p:txBody>
      </p:sp>
      <p:sp>
        <p:nvSpPr>
          <p:cNvPr id="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提供有效咨询服务</a:t>
            </a:r>
            <a:endParaRPr lang="en-US" sz="2200" b="0" strike="noStrike" spc="-1">
              <a:solidFill>
                <a:srgbClr val="000000"/>
              </a:solidFill>
              <a:latin typeface="Arial"/>
            </a:endParaRPr>
          </a:p>
        </p:txBody>
      </p:sp>
      <p:sp>
        <p:nvSpPr>
          <p:cNvPr id="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提升组织内部管理效率和运营水平</a:t>
            </a:r>
            <a:endParaRPr lang="en-US" sz="1500" b="0" strike="noStrike" spc="-1">
              <a:solidFill>
                <a:srgbClr val="000000"/>
              </a:solidFill>
              <a:latin typeface="Arial"/>
            </a:endParaRPr>
          </a:p>
        </p:txBody>
      </p:sp>
      <p:sp>
        <p:nvSpPr>
          <p:cNvPr id="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提升管理效率</a:t>
            </a:r>
            <a:endParaRPr lang="en-US" sz="2200" b="0" strike="noStrike" spc="-1">
              <a:solidFill>
                <a:srgbClr val="000000"/>
              </a:solidFill>
              <a:latin typeface="Arial"/>
            </a:endParaRPr>
          </a:p>
        </p:txBody>
      </p:sp>
      <p:sp>
        <p:nvSpPr>
          <p:cNvPr id="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推动组织持续发展和创新能力提升</a:t>
            </a:r>
            <a:endParaRPr lang="en-US" sz="1500" b="0" strike="noStrike" spc="-1">
              <a:solidFill>
                <a:srgbClr val="000000"/>
              </a:solidFill>
              <a:latin typeface="Arial"/>
            </a:endParaRPr>
          </a:p>
        </p:txBody>
      </p:sp>
      <p:sp>
        <p:nvSpPr>
          <p:cNvPr id="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推动创新能力</a:t>
            </a:r>
            <a:endParaRPr lang="en-US" sz="2200" b="0" strike="noStrike" spc="-1">
              <a:solidFill>
                <a:srgbClr val="000000"/>
              </a:solidFill>
              <a:latin typeface="Arial"/>
            </a:endParaRPr>
          </a:p>
        </p:txBody>
      </p:sp>
      <p:sp>
        <p:nvSpPr>
          <p:cNvPr id="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实证研究法</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采用实际数据进行研究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验证研究假设</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案例分析法</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分析真实案例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总结经验教训</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专家访谈法</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邀请专家进行访谈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获取行业内部见解</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研究方法</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文献综述法</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搜集相关文献资料</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总结现有研究成果</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a:t>
            </a:r>
            <a:endParaRPr lang="en-US" sz="3600" b="0" strike="noStrike" spc="-1">
              <a:solidFill>
                <a:schemeClr val="dk1"/>
              </a:solidFill>
              <a:latin typeface="Arial"/>
            </a:endParaRPr>
          </a:p>
        </p:txBody>
      </p:sp>
      <p:sp>
        <p:nvSpPr>
          <p:cNvPr id="1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制度建设管理咨询对组织发展至关重要</a:t>
            </a:r>
            <a:endParaRPr lang="en-US" sz="1500" b="0" strike="noStrike" spc="-1">
              <a:solidFill>
                <a:srgbClr val="000000"/>
              </a:solidFill>
              <a:latin typeface="Arial"/>
            </a:endParaRPr>
          </a:p>
        </p:txBody>
      </p:sp>
      <p:sp>
        <p:nvSpPr>
          <p:cNvPr id="1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1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多种方法结合进行研究分析</a:t>
            </a:r>
            <a:endParaRPr lang="en-US" sz="1500" b="0" strike="noStrike" spc="-1">
              <a:solidFill>
                <a:srgbClr val="000000"/>
              </a:solidFill>
              <a:latin typeface="Arial"/>
            </a:endParaRPr>
          </a:p>
        </p:txBody>
      </p:sp>
      <p:sp>
        <p:nvSpPr>
          <p:cNvPr id="1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方法</a:t>
            </a:r>
            <a:endParaRPr lang="en-US" sz="2200" b="0" strike="noStrike" spc="-1">
              <a:solidFill>
                <a:srgbClr val="000000"/>
              </a:solidFill>
              <a:latin typeface="Arial"/>
            </a:endParaRPr>
          </a:p>
        </p:txBody>
      </p:sp>
      <p:sp>
        <p:nvSpPr>
          <p:cNvPr id="1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提升组织效率和创新能力</a:t>
            </a:r>
            <a:endParaRPr lang="en-US" sz="1500" b="0" strike="noStrike" spc="-1">
              <a:solidFill>
                <a:srgbClr val="000000"/>
              </a:solidFill>
              <a:latin typeface="Arial"/>
            </a:endParaRPr>
          </a:p>
        </p:txBody>
      </p:sp>
      <p:sp>
        <p:nvSpPr>
          <p:cNvPr id="1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a:t>
            </a:r>
            <a:endParaRPr lang="en-US" sz="2200" b="0" strike="noStrike" spc="-1">
              <a:solidFill>
                <a:srgbClr val="000000"/>
              </a:solidFill>
              <a:latin typeface="Arial"/>
            </a:endParaRPr>
          </a:p>
        </p:txBody>
      </p:sp>
      <p:sp>
        <p:nvSpPr>
          <p:cNvPr id="1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制度设计的理论基础</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制度设计概述</a:t>
            </a:r>
            <a:endParaRPr lang="en-US" sz="3600" b="0" strike="noStrike" spc="-1">
              <a:solidFill>
                <a:schemeClr val="dk1"/>
              </a:solidFill>
              <a:latin typeface="Arial"/>
            </a:endParaRPr>
          </a:p>
        </p:txBody>
      </p:sp>
      <p:sp>
        <p:nvSpPr>
          <p:cNvPr id="12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制度设计是指对组织内部规范、程序和流程进行设计和优化，以实现组织的管理和运营效率。在制度设计过程中，要考虑制度的定义、重要性以及基本原则和方法，确保制度能够有效地支持组织的运作。</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制度设计的要素</a:t>
            </a:r>
            <a:endParaRPr lang="en-US" sz="3600" b="0" strike="noStrike" spc="-1">
              <a:solidFill>
                <a:schemeClr val="dk1"/>
              </a:solidFill>
              <a:latin typeface="Arial"/>
            </a:endParaRPr>
          </a:p>
        </p:txBody>
      </p:sp>
      <p:sp>
        <p:nvSpPr>
          <p:cNvPr id="12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明确制度设计的目的和实现的功能</a:t>
            </a:r>
            <a:endParaRPr lang="en-US" sz="1500" b="0" strike="noStrike" spc="-1">
              <a:solidFill>
                <a:srgbClr val="000000"/>
              </a:solidFill>
              <a:latin typeface="Arial"/>
            </a:endParaRPr>
          </a:p>
        </p:txBody>
      </p:sp>
      <p:sp>
        <p:nvSpPr>
          <p:cNvPr id="12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制度目标和功能</a:t>
            </a:r>
            <a:endParaRPr lang="en-US" sz="2200" b="0" strike="noStrike" spc="-1">
              <a:solidFill>
                <a:srgbClr val="000000"/>
              </a:solidFill>
              <a:latin typeface="Arial"/>
            </a:endParaRPr>
          </a:p>
        </p:txBody>
      </p:sp>
      <p:sp>
        <p:nvSpPr>
          <p:cNvPr id="12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设计清晰的制度流程和流程图，以便组织成员理解和执行</a:t>
            </a:r>
            <a:endParaRPr lang="en-US" sz="1500" b="0" strike="noStrike" spc="-1">
              <a:solidFill>
                <a:srgbClr val="000000"/>
              </a:solidFill>
              <a:latin typeface="Arial"/>
            </a:endParaRPr>
          </a:p>
        </p:txBody>
      </p:sp>
      <p:sp>
        <p:nvSpPr>
          <p:cNvPr id="12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制度流程和流程图</a:t>
            </a:r>
            <a:endParaRPr lang="en-US" sz="2200" b="0" strike="noStrike" spc="-1">
              <a:solidFill>
                <a:srgbClr val="000000"/>
              </a:solidFill>
              <a:latin typeface="Arial"/>
            </a:endParaRPr>
          </a:p>
        </p:txBody>
      </p:sp>
      <p:sp>
        <p:nvSpPr>
          <p:cNvPr id="12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明确各级管理人员的权限和责任范围，建立明确的管理体系</a:t>
            </a:r>
            <a:endParaRPr lang="en-US" sz="1500" b="0" strike="noStrike" spc="-1">
              <a:solidFill>
                <a:srgbClr val="000000"/>
              </a:solidFill>
              <a:latin typeface="Arial"/>
            </a:endParaRPr>
          </a:p>
        </p:txBody>
      </p:sp>
      <p:sp>
        <p:nvSpPr>
          <p:cNvPr id="12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制度权限和责任</a:t>
            </a:r>
            <a:endParaRPr lang="en-US" sz="2200" b="0" strike="noStrike" spc="-1">
              <a:solidFill>
                <a:srgbClr val="000000"/>
              </a:solidFill>
              <a:latin typeface="Arial"/>
            </a:endParaRPr>
          </a:p>
        </p:txBody>
      </p:sp>
      <p:sp>
        <p:nvSpPr>
          <p:cNvPr id="12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规范制度的制定和调整程序，确保制度的灵活性和适应性</a:t>
            </a:r>
            <a:endParaRPr lang="en-US" sz="1500" b="0" strike="noStrike" spc="-1">
              <a:solidFill>
                <a:srgbClr val="000000"/>
              </a:solidFill>
              <a:latin typeface="Arial"/>
            </a:endParaRPr>
          </a:p>
        </p:txBody>
      </p:sp>
      <p:sp>
        <p:nvSpPr>
          <p:cNvPr id="13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制度制定和调整的程序</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制度设计的实践案例</a:t>
            </a:r>
            <a:endParaRPr lang="en-US" sz="3600" b="0" strike="noStrike" spc="-1">
              <a:solidFill>
                <a:schemeClr val="dk1"/>
              </a:solidFill>
              <a:latin typeface="Arial"/>
            </a:endParaRPr>
          </a:p>
        </p:txBody>
      </p:sp>
      <p:sp>
        <p:nvSpPr>
          <p:cNvPr id="13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分析某公司在财务制度设计方面的成功经验和挑战</a:t>
            </a:r>
            <a:endParaRPr lang="en-US" sz="2000" b="0" strike="noStrike" spc="-1">
              <a:solidFill>
                <a:srgbClr val="000000"/>
              </a:solidFill>
              <a:latin typeface="Arial"/>
            </a:endParaRPr>
          </a:p>
        </p:txBody>
      </p:sp>
      <p:sp>
        <p:nvSpPr>
          <p:cNvPr id="13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某公司财务制度设计案例分析</a:t>
            </a:r>
            <a:endParaRPr lang="en-US" sz="3000" b="0" strike="noStrike" spc="-1">
              <a:solidFill>
                <a:srgbClr val="000000"/>
              </a:solidFill>
              <a:latin typeface="Arial"/>
            </a:endParaRPr>
          </a:p>
        </p:txBody>
      </p:sp>
      <p:sp>
        <p:nvSpPr>
          <p:cNvPr id="13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研究某医院在管理制度设计方面的应对策略和效果</a:t>
            </a:r>
            <a:endParaRPr lang="en-US" sz="2000" b="0" strike="noStrike" spc="-1">
              <a:solidFill>
                <a:srgbClr val="000000"/>
              </a:solidFill>
              <a:latin typeface="Arial"/>
            </a:endParaRPr>
          </a:p>
        </p:txBody>
      </p:sp>
      <p:sp>
        <p:nvSpPr>
          <p:cNvPr id="13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某医院管理制度设计案例分析</a:t>
            </a:r>
            <a:endParaRPr lang="en-US" sz="3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探讨某学校在教学制度设计方面的创新和实践</a:t>
            </a:r>
            <a:endParaRPr lang="en-US" sz="2000" b="0" strike="noStrike" spc="-1">
              <a:solidFill>
                <a:srgbClr val="000000"/>
              </a:solidFill>
              <a:latin typeface="Arial"/>
            </a:endParaRPr>
          </a:p>
        </p:txBody>
      </p:sp>
      <p:sp>
        <p:nvSpPr>
          <p:cNvPr id="14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某学校教学制度设计案例分析</a:t>
            </a:r>
            <a:endParaRPr lang="en-US" sz="3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全员参与和沟通</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制度设计应该充分考虑全员参与和沟通，促进组织内部的协作和沟通氛围。</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制度执行和监督</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制度设计后的执行和监督是制度能否发挥作用的关键，需要建立有效的执行机制。</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制度反馈和改进</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制度设计应该设立反馈机制，及时收集反馈信息并进行改进，以不断提高制度的有效性和适应性。</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制度设计的关键成功因素</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领导支持和重视</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制度设计需要领导层的支持和推动，以确保制度的制定和执行得到有效落实。</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制度设计的重要性和价值</a:t>
            </a:r>
            <a:endParaRPr lang="en-US" sz="3500" b="0" strike="noStrike" spc="-1">
              <a:solidFill>
                <a:srgbClr val="000000"/>
              </a:solidFill>
              <a:latin typeface="Arial"/>
            </a:endParaRPr>
          </a:p>
        </p:txBody>
      </p:sp>
      <p:sp>
        <p:nvSpPr>
          <p:cNvPr id="15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制度设计对于组织的长期发展和稳定运营具有重要意义。通过科学合理的制度设计，可以提高组织内部的工作效率、规范行为，减少冲突和风险，增强组织的竞争力和可持续发展能力。</a:t>
            </a:r>
            <a:endParaRPr lang="en-US" sz="25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制度运营的实践应用</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制度运营的重要性</a:t>
            </a:r>
            <a:endParaRPr lang="en-US" sz="3500" b="0" strike="noStrike" spc="-1">
              <a:solidFill>
                <a:srgbClr val="000000"/>
              </a:solidFill>
              <a:latin typeface="Arial"/>
            </a:endParaRPr>
          </a:p>
        </p:txBody>
      </p:sp>
      <p:sp>
        <p:nvSpPr>
          <p:cNvPr id="16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度运营对组织的影响和作用非常重要，它能够规范组织内部的行为，提高工作效率。核心内容包括建立有效的制度执行机制，实践方法涉及制度执行和监督。然而，制度运营也面临着挑战，需要寻找解决方案来应对。</a:t>
            </a:r>
            <a:endParaRPr lang="en-US" sz="25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制度运营的要素</a:t>
            </a:r>
            <a:endParaRPr lang="en-US" sz="3600" b="0" strike="noStrike" spc="-1">
              <a:solidFill>
                <a:schemeClr val="dk1"/>
              </a:solidFill>
              <a:latin typeface="Arial"/>
            </a:endParaRPr>
          </a:p>
        </p:txBody>
      </p:sp>
      <p:sp>
        <p:nvSpPr>
          <p:cNvPr id="16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确保制度落实到位</a:t>
            </a:r>
            <a:endParaRPr lang="en-US" sz="1500" b="0" strike="noStrike" spc="-1">
              <a:solidFill>
                <a:srgbClr val="000000"/>
              </a:solidFill>
              <a:latin typeface="Arial"/>
            </a:endParaRPr>
          </a:p>
        </p:txBody>
      </p:sp>
      <p:sp>
        <p:nvSpPr>
          <p:cNvPr id="16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制度执行和监督</a:t>
            </a:r>
            <a:endParaRPr lang="en-US" sz="2200" b="0" strike="noStrike" spc="-1">
              <a:solidFill>
                <a:srgbClr val="000000"/>
              </a:solidFill>
              <a:latin typeface="Arial"/>
            </a:endParaRPr>
          </a:p>
        </p:txBody>
      </p:sp>
      <p:sp>
        <p:nvSpPr>
          <p:cNvPr id="16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将制度有效运用于实际工作中</a:t>
            </a:r>
            <a:endParaRPr lang="en-US" sz="1500" b="0" strike="noStrike" spc="-1">
              <a:solidFill>
                <a:srgbClr val="000000"/>
              </a:solidFill>
              <a:latin typeface="Arial"/>
            </a:endParaRPr>
          </a:p>
        </p:txBody>
      </p:sp>
      <p:sp>
        <p:nvSpPr>
          <p:cNvPr id="16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制度落地和实施</a:t>
            </a:r>
            <a:endParaRPr lang="en-US" sz="2200" b="0" strike="noStrike" spc="-1">
              <a:solidFill>
                <a:srgbClr val="000000"/>
              </a:solidFill>
              <a:latin typeface="Arial"/>
            </a:endParaRPr>
          </a:p>
        </p:txBody>
      </p:sp>
      <p:sp>
        <p:nvSpPr>
          <p:cNvPr id="17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定期评估制度，并进行优化改进</a:t>
            </a:r>
            <a:endParaRPr lang="en-US" sz="1500" b="0" strike="noStrike" spc="-1">
              <a:solidFill>
                <a:srgbClr val="000000"/>
              </a:solidFill>
              <a:latin typeface="Arial"/>
            </a:endParaRPr>
          </a:p>
        </p:txBody>
      </p:sp>
      <p:sp>
        <p:nvSpPr>
          <p:cNvPr id="17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制度评估和改进</a:t>
            </a:r>
            <a:endParaRPr lang="en-US" sz="2200" b="0" strike="noStrike" spc="-1">
              <a:solidFill>
                <a:srgbClr val="000000"/>
              </a:solidFill>
              <a:latin typeface="Arial"/>
            </a:endParaRPr>
          </a:p>
        </p:txBody>
      </p:sp>
      <p:sp>
        <p:nvSpPr>
          <p:cNvPr id="17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确保全员了解并遵守制度规定</a:t>
            </a:r>
            <a:endParaRPr lang="en-US" sz="1500" b="0" strike="noStrike" spc="-1">
              <a:solidFill>
                <a:srgbClr val="000000"/>
              </a:solidFill>
              <a:latin typeface="Arial"/>
            </a:endParaRPr>
          </a:p>
        </p:txBody>
      </p:sp>
      <p:sp>
        <p:nvSpPr>
          <p:cNvPr id="17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制度沟通和宣传</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制度运营的成功案例</a:t>
            </a:r>
            <a:endParaRPr lang="en-US" sz="3500" b="0" strike="noStrike" spc="-1">
              <a:solidFill>
                <a:srgbClr val="000000"/>
              </a:solidFill>
              <a:latin typeface="Arial"/>
            </a:endParaRPr>
          </a:p>
        </p:txBody>
      </p:sp>
      <p:sp>
        <p:nvSpPr>
          <p:cNvPr id="17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通过某公司员工考核制度运营案例分析，可以了解到制度运营的成功实践。另外，某政府部门绩效管理制度运营案例分析以及某银行风险控制制度运营案例分析也为我们提供了宝贵的经验。</a:t>
            </a:r>
            <a:endParaRPr lang="en-US" sz="2500" b="0" strike="noStrike" spc="-1">
              <a:solidFill>
                <a:srgbClr val="000000"/>
              </a:solidFill>
              <a:latin typeface="Arial"/>
            </a:endParaRPr>
          </a:p>
        </p:txBody>
      </p:sp>
      <p:sp>
        <p:nvSpPr>
          <p:cNvPr id="17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制度运营的监管和审计</a:t>
            </a:r>
            <a:endParaRPr lang="en-US" sz="2200" b="0" strike="noStrike" spc="-1">
              <a:solidFill>
                <a:srgbClr val="000000"/>
              </a:solidFill>
              <a:latin typeface="Arial"/>
            </a:endParaRPr>
          </a:p>
        </p:txBody>
      </p:sp>
      <p:sp>
        <p:nvSpPr>
          <p:cNvPr id="18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加强对制度执行情况的监管和审计</a:t>
            </a:r>
            <a:endParaRPr lang="en-US" sz="1500" b="0" strike="noStrike" spc="-1">
              <a:solidFill>
                <a:srgbClr val="000000"/>
              </a:solidFill>
              <a:latin typeface="Arial"/>
            </a:endParaRPr>
          </a:p>
        </p:txBody>
      </p:sp>
      <p:sp>
        <p:nvSpPr>
          <p:cNvPr id="18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制度运营的创新和优化</a:t>
            </a:r>
            <a:endParaRPr lang="en-US" sz="2200" b="0" strike="noStrike" spc="-1">
              <a:solidFill>
                <a:srgbClr val="000000"/>
              </a:solidFill>
              <a:latin typeface="Arial"/>
            </a:endParaRPr>
          </a:p>
        </p:txBody>
      </p:sp>
      <p:sp>
        <p:nvSpPr>
          <p:cNvPr id="18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不断寻求创新，优化制度运营方式</a:t>
            </a:r>
            <a:endParaRPr lang="en-US" sz="1500" b="0" strike="noStrike" spc="-1">
              <a:solidFill>
                <a:srgbClr val="000000"/>
              </a:solidFill>
              <a:latin typeface="Arial"/>
            </a:endParaRPr>
          </a:p>
        </p:txBody>
      </p:sp>
      <p:sp>
        <p:nvSpPr>
          <p:cNvPr id="18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制度运营的学习和发展</a:t>
            </a:r>
            <a:endParaRPr lang="en-US" sz="2200" b="0" strike="noStrike" spc="-1">
              <a:solidFill>
                <a:srgbClr val="000000"/>
              </a:solidFill>
              <a:latin typeface="Arial"/>
            </a:endParaRPr>
          </a:p>
        </p:txBody>
      </p:sp>
      <p:sp>
        <p:nvSpPr>
          <p:cNvPr id="18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持续学习，不断发展制度运营水平</a:t>
            </a:r>
            <a:endParaRPr lang="en-US" sz="1500" b="0" strike="noStrike" spc="-1">
              <a:solidFill>
                <a:srgbClr val="000000"/>
              </a:solidFill>
              <a:latin typeface="Arial"/>
            </a:endParaRPr>
          </a:p>
        </p:txBody>
      </p:sp>
      <p:sp>
        <p:nvSpPr>
          <p:cNvPr id="18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制度运营的持续改进</a:t>
            </a:r>
            <a:endParaRPr lang="en-US" sz="3600" b="0" strike="noStrike" spc="-1">
              <a:solidFill>
                <a:schemeClr val="dk1"/>
              </a:solidFill>
              <a:latin typeface="Arial"/>
            </a:endParaRPr>
          </a:p>
        </p:txBody>
      </p:sp>
      <p:sp>
        <p:nvSpPr>
          <p:cNvPr id="18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制度运营的反馈和调整</a:t>
            </a:r>
            <a:endParaRPr lang="en-US" sz="2200" b="0" strike="noStrike" spc="-1">
              <a:solidFill>
                <a:srgbClr val="000000"/>
              </a:solidFill>
              <a:latin typeface="Arial"/>
            </a:endParaRPr>
          </a:p>
        </p:txBody>
      </p:sp>
      <p:sp>
        <p:nvSpPr>
          <p:cNvPr id="19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及时收集反馈意见，并进行调整</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制度运营的挑战和解决方案</a:t>
            </a:r>
            <a:endParaRPr lang="en-US" sz="3600" b="0" strike="noStrike" spc="-1">
              <a:solidFill>
                <a:schemeClr val="dk1"/>
              </a:solidFill>
              <a:latin typeface="Arial"/>
            </a:endParaRPr>
          </a:p>
        </p:txBody>
      </p:sp>
      <p:sp>
        <p:nvSpPr>
          <p:cNvPr id="19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人员流动导致制度执行不到位，需加强培训</a:t>
            </a:r>
            <a:endParaRPr lang="en-US" sz="1500" b="0" strike="noStrike" spc="-1">
              <a:solidFill>
                <a:srgbClr val="000000"/>
              </a:solidFill>
              <a:latin typeface="Arial"/>
            </a:endParaRPr>
          </a:p>
        </p:txBody>
      </p:sp>
      <p:sp>
        <p:nvSpPr>
          <p:cNvPr id="19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人员变动和培训</a:t>
            </a:r>
            <a:endParaRPr lang="en-US" sz="2200" b="0" strike="noStrike" spc="-1">
              <a:solidFill>
                <a:srgbClr val="000000"/>
              </a:solidFill>
              <a:latin typeface="Arial"/>
            </a:endParaRPr>
          </a:p>
        </p:txBody>
      </p:sp>
      <p:sp>
        <p:nvSpPr>
          <p:cNvPr id="19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信息系统不完善会影响制度运营，需加强建设</a:t>
            </a:r>
            <a:endParaRPr lang="en-US" sz="1500" b="0" strike="noStrike" spc="-1">
              <a:solidFill>
                <a:srgbClr val="000000"/>
              </a:solidFill>
              <a:latin typeface="Arial"/>
            </a:endParaRPr>
          </a:p>
        </p:txBody>
      </p:sp>
      <p:sp>
        <p:nvSpPr>
          <p:cNvPr id="19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信息化建设不足</a:t>
            </a:r>
            <a:endParaRPr lang="en-US" sz="2200" b="0" strike="noStrike" spc="-1">
              <a:solidFill>
                <a:srgbClr val="000000"/>
              </a:solidFill>
              <a:latin typeface="Arial"/>
            </a:endParaRPr>
          </a:p>
        </p:txBody>
      </p:sp>
      <p:sp>
        <p:nvSpPr>
          <p:cNvPr id="19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缺乏有效的监督机制，需要建立健全</a:t>
            </a:r>
            <a:endParaRPr lang="en-US" sz="1500" b="0" strike="noStrike" spc="-1">
              <a:solidFill>
                <a:srgbClr val="000000"/>
              </a:solidFill>
              <a:latin typeface="Arial"/>
            </a:endParaRPr>
          </a:p>
        </p:txBody>
      </p:sp>
      <p:sp>
        <p:nvSpPr>
          <p:cNvPr id="19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监督机制不健全</a:t>
            </a:r>
            <a:endParaRPr lang="en-US" sz="2200" b="0" strike="noStrike" spc="-1">
              <a:solidFill>
                <a:srgbClr val="000000"/>
              </a:solidFill>
              <a:latin typeface="Arial"/>
            </a:endParaRPr>
          </a:p>
        </p:txBody>
      </p:sp>
      <p:sp>
        <p:nvSpPr>
          <p:cNvPr id="19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部门间协作不畅会影响制度运营，要加强协作</a:t>
            </a:r>
            <a:endParaRPr lang="en-US" sz="1500" b="0" strike="noStrike" spc="-1">
              <a:solidFill>
                <a:srgbClr val="000000"/>
              </a:solidFill>
              <a:latin typeface="Arial"/>
            </a:endParaRPr>
          </a:p>
        </p:txBody>
      </p:sp>
      <p:sp>
        <p:nvSpPr>
          <p:cNvPr id="19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跨部门协作困难</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制度设计与运营的行业实践</a:t>
            </a:r>
            <a:endParaRPr lang="en-US" sz="36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https://d.book118.com/198025033011006050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制度建设管理咨询中的制度设计与运营</vt:lpstr>
      <vt:lpstr>目录</vt:lpstr>
      <vt:lpstr>第一章 简介</vt:lpstr>
      <vt:lpstr>研究背景</vt:lpstr>
      <vt:lpstr> </vt:lpstr>
      <vt:lpstr>研究意义</vt:lpstr>
      <vt:lpstr>研究方法</vt:lpstr>
      <vt:lpstr>总结</vt:lpstr>
      <vt:lpstr>第2章 制度设计的理论基础</vt:lpstr>
      <vt:lpstr>制度设计概述</vt:lpstr>
      <vt:lpstr>制度设计的要素</vt:lpstr>
      <vt:lpstr>制度设计的实践案例</vt:lpstr>
      <vt:lpstr>制度设计的关键成功因素</vt:lpstr>
      <vt:lpstr> </vt:lpstr>
      <vt:lpstr>第3章 制度运营的实践应用</vt:lpstr>
      <vt:lpstr> </vt:lpstr>
      <vt:lpstr>制度运营的要素</vt:lpstr>
      <vt:lpstr> </vt:lpstr>
      <vt:lpstr>制度运营的持续改进</vt:lpstr>
      <vt:lpstr>制度运营的挑战和解决方案</vt:lpstr>
      <vt:lpstr>第4章 制度设计与运营的行业实践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2024-09-29T14:58:29.347</cp:lastPrinted>
  <dcterms:created xsi:type="dcterms:W3CDTF">2024-09-29T06:58:29Z</dcterms:created>
  <dcterms:modified xsi:type="dcterms:W3CDTF">2024-09-29T06:58:31Z</dcterms:modified>
</cp:coreProperties>
</file>